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handoutMasterIdLst>
    <p:handoutMasterId r:id="rId9"/>
  </p:handoutMasterIdLst>
  <p:sldIdLst>
    <p:sldId id="260" r:id="rId3"/>
    <p:sldId id="257" r:id="rId4"/>
    <p:sldId id="258" r:id="rId5"/>
    <p:sldId id="259" r:id="rId6"/>
    <p:sldId id="256" r:id="rId7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99"/>
    <a:srgbClr val="003399"/>
    <a:srgbClr val="66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7" autoAdjust="0"/>
    <p:restoredTop sz="79705" autoAdjust="0"/>
  </p:normalViewPr>
  <p:slideViewPr>
    <p:cSldViewPr showGuides="1">
      <p:cViewPr varScale="1">
        <p:scale>
          <a:sx n="76" d="100"/>
          <a:sy n="76" d="100"/>
        </p:scale>
        <p:origin x="816" y="90"/>
      </p:cViewPr>
      <p:guideLst>
        <p:guide orient="horz" pos="2205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1866" y="-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defRPr sz="1300" b="0"/>
            </a:lvl1pPr>
          </a:lstStyle>
          <a:p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defRPr sz="1300" b="0"/>
            </a:lvl1pPr>
          </a:lstStyle>
          <a:p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fld id="{D1244518-F332-4AF3-B415-45E4D4C2734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9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958850">
              <a:defRPr sz="1300" b="0"/>
            </a:lvl1pPr>
          </a:lstStyle>
          <a:p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endParaRPr lang="en-GB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958850">
              <a:defRPr sz="1300" b="0"/>
            </a:lvl1pPr>
          </a:lstStyle>
          <a:p>
            <a:endParaRPr lang="en-GB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fld id="{7A30F98B-62E9-4F44-99BA-0E054D2E492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97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 err="1" smtClean="0"/>
              <a:t>Formatvorlage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Untertitelmasters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FD560-9C11-43FB-963B-0E454A48D11C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85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60258-407E-4214-990B-8861B14BABCC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65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8CAC-0112-483C-9EFF-DEC7919BE5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95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BC1D5-A7F5-40A9-952F-14FB6498B8A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86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D9E8-ACD0-4504-8D9D-99A31CD408B6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79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CC941-ED2E-4202-BCA9-7A183AEE6109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8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AD059-48DF-4022-B35B-3339427ADE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67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74E1-12CA-4687-88A0-E3D226567A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86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38CD-1413-4C8C-AA66-C17D25083B3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0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16784-EAEF-434D-903E-DB2D151909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5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99F6-3B2A-442D-B853-E2D13F7825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68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143508" y="6464369"/>
            <a:ext cx="8856984" cy="2769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b="0" dirty="0" smtClean="0">
                <a:solidFill>
                  <a:srgbClr val="000000"/>
                </a:solidFill>
              </a:rPr>
              <a:t>Horbanski et. al.,  A Compact NO</a:t>
            </a:r>
            <a:r>
              <a:rPr lang="en-US" sz="1200" b="0" baseline="-25000" dirty="0" smtClean="0">
                <a:solidFill>
                  <a:srgbClr val="000000"/>
                </a:solidFill>
              </a:rPr>
              <a:t>2 </a:t>
            </a:r>
            <a:r>
              <a:rPr lang="en-US" sz="1200" b="0" dirty="0" smtClean="0">
                <a:solidFill>
                  <a:srgbClr val="000000"/>
                </a:solidFill>
              </a:rPr>
              <a:t> CE-DOAS Instrument for Mobile Platforms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Textmasterformate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rgbClr val="0066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785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564904"/>
            <a:ext cx="7772400" cy="1143000"/>
          </a:xfrm>
        </p:spPr>
        <p:txBody>
          <a:bodyPr/>
          <a:lstStyle/>
          <a:p>
            <a:r>
              <a:rPr lang="en-GB" dirty="0" smtClean="0"/>
              <a:t>Future challenges in</a:t>
            </a:r>
            <a:br>
              <a:rPr lang="en-GB" dirty="0" smtClean="0"/>
            </a:br>
            <a:r>
              <a:rPr lang="en-GB" dirty="0" smtClean="0"/>
              <a:t>MAX-DOAS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4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836712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Retrieval of Trace Gas and Aerosol Vertical Profiles</a:t>
            </a: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Flussdiagramm: Alternativer Prozess 3"/>
          <p:cNvSpPr/>
          <p:nvPr/>
        </p:nvSpPr>
        <p:spPr>
          <a:xfrm>
            <a:off x="6588224" y="1700808"/>
            <a:ext cx="936104" cy="57606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smtClean="0">
                <a:solidFill>
                  <a:srgbClr val="000000"/>
                </a:solidFill>
              </a:rPr>
              <a:t>Rel. </a:t>
            </a:r>
            <a:r>
              <a:rPr lang="de-DE" sz="1400" b="0" dirty="0" err="1" smtClean="0">
                <a:solidFill>
                  <a:srgbClr val="000000"/>
                </a:solidFill>
              </a:rPr>
              <a:t>Intensity</a:t>
            </a:r>
            <a:endParaRPr lang="de-DE" sz="1400" b="0" dirty="0">
              <a:solidFill>
                <a:srgbClr val="000000"/>
              </a:solidFill>
            </a:endParaRPr>
          </a:p>
        </p:txBody>
      </p:sp>
      <p:sp>
        <p:nvSpPr>
          <p:cNvPr id="5" name="Flussdiagramm: Alternativer Prozess 4"/>
          <p:cNvSpPr/>
          <p:nvPr/>
        </p:nvSpPr>
        <p:spPr>
          <a:xfrm>
            <a:off x="7596336" y="1700808"/>
            <a:ext cx="936104" cy="57606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err="1" smtClean="0">
                <a:solidFill>
                  <a:srgbClr val="000000"/>
                </a:solidFill>
              </a:rPr>
              <a:t>Intensity</a:t>
            </a:r>
            <a:r>
              <a:rPr lang="de-DE" sz="1400" b="0" dirty="0" smtClean="0">
                <a:solidFill>
                  <a:srgbClr val="000000"/>
                </a:solidFill>
              </a:rPr>
              <a:t> </a:t>
            </a:r>
            <a:r>
              <a:rPr lang="de-DE" sz="1400" b="0" dirty="0" err="1" smtClean="0">
                <a:solidFill>
                  <a:srgbClr val="000000"/>
                </a:solidFill>
              </a:rPr>
              <a:t>errors</a:t>
            </a:r>
            <a:endParaRPr lang="de-DE" sz="1400" b="0" dirty="0">
              <a:solidFill>
                <a:srgbClr val="000000"/>
              </a:solidFill>
            </a:endParaRPr>
          </a:p>
        </p:txBody>
      </p:sp>
      <p:sp>
        <p:nvSpPr>
          <p:cNvPr id="6" name="Flussdiagramm: Alternativer Prozess 5"/>
          <p:cNvSpPr/>
          <p:nvPr/>
        </p:nvSpPr>
        <p:spPr>
          <a:xfrm>
            <a:off x="4716016" y="1700808"/>
            <a:ext cx="864096" cy="57606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smtClean="0">
                <a:solidFill>
                  <a:srgbClr val="000000"/>
                </a:solidFill>
              </a:rPr>
              <a:t>O</a:t>
            </a:r>
            <a:r>
              <a:rPr lang="de-DE" sz="1400" b="0" baseline="-25000" dirty="0" smtClean="0">
                <a:solidFill>
                  <a:srgbClr val="000000"/>
                </a:solidFill>
              </a:rPr>
              <a:t>4</a:t>
            </a:r>
            <a:r>
              <a:rPr lang="de-DE" sz="1400" b="0" dirty="0" smtClean="0">
                <a:solidFill>
                  <a:srgbClr val="000000"/>
                </a:solidFill>
              </a:rPr>
              <a:t> </a:t>
            </a:r>
            <a:r>
              <a:rPr lang="de-DE" sz="1400" b="0" dirty="0" err="1" smtClean="0">
                <a:solidFill>
                  <a:srgbClr val="000000"/>
                </a:solidFill>
              </a:rPr>
              <a:t>dSCDs</a:t>
            </a:r>
            <a:endParaRPr lang="de-DE" sz="1400" b="0" dirty="0" smtClean="0">
              <a:solidFill>
                <a:srgbClr val="000000"/>
              </a:solidFill>
            </a:endParaRPr>
          </a:p>
        </p:txBody>
      </p:sp>
      <p:sp>
        <p:nvSpPr>
          <p:cNvPr id="7" name="Flussdiagramm: Alternativer Prozess 6"/>
          <p:cNvSpPr/>
          <p:nvPr/>
        </p:nvSpPr>
        <p:spPr>
          <a:xfrm>
            <a:off x="5652120" y="1700808"/>
            <a:ext cx="792088" cy="57606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smtClean="0">
                <a:solidFill>
                  <a:srgbClr val="000000"/>
                </a:solidFill>
              </a:rPr>
              <a:t>O</a:t>
            </a:r>
            <a:r>
              <a:rPr lang="de-DE" sz="1400" b="0" baseline="-25000" dirty="0" smtClean="0">
                <a:solidFill>
                  <a:srgbClr val="000000"/>
                </a:solidFill>
              </a:rPr>
              <a:t>4</a:t>
            </a:r>
            <a:r>
              <a:rPr lang="de-DE" sz="1400" b="0" dirty="0" smtClean="0">
                <a:solidFill>
                  <a:srgbClr val="000000"/>
                </a:solidFill>
              </a:rPr>
              <a:t> </a:t>
            </a:r>
            <a:r>
              <a:rPr lang="de-DE" sz="1400" b="0" dirty="0" err="1" smtClean="0">
                <a:solidFill>
                  <a:srgbClr val="000000"/>
                </a:solidFill>
              </a:rPr>
              <a:t>errors</a:t>
            </a:r>
            <a:endParaRPr lang="de-DE" sz="1400" b="0" dirty="0" smtClean="0">
              <a:solidFill>
                <a:srgbClr val="000000"/>
              </a:solidFill>
            </a:endParaRPr>
          </a:p>
        </p:txBody>
      </p:sp>
      <p:sp>
        <p:nvSpPr>
          <p:cNvPr id="34" name="Flussdiagramm: Alternativer Prozess 33"/>
          <p:cNvSpPr/>
          <p:nvPr/>
        </p:nvSpPr>
        <p:spPr>
          <a:xfrm>
            <a:off x="5508104" y="2924944"/>
            <a:ext cx="2016224" cy="72008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800" b="0" dirty="0" smtClean="0">
                <a:solidFill>
                  <a:srgbClr val="FFFFFF"/>
                </a:solidFill>
              </a:rPr>
              <a:t>Aerosol </a:t>
            </a:r>
            <a:r>
              <a:rPr lang="de-DE" sz="1800" b="0" dirty="0" err="1" smtClean="0">
                <a:solidFill>
                  <a:srgbClr val="FFFFFF"/>
                </a:solidFill>
              </a:rPr>
              <a:t>Retrieval</a:t>
            </a:r>
            <a:endParaRPr lang="de-DE" sz="1800" b="0" dirty="0" smtClean="0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</a:pPr>
            <a:endParaRPr lang="de-DE" sz="1800" b="0" dirty="0">
              <a:solidFill>
                <a:srgbClr val="FFFFFF"/>
              </a:solidFill>
            </a:endParaRPr>
          </a:p>
        </p:txBody>
      </p:sp>
      <p:sp>
        <p:nvSpPr>
          <p:cNvPr id="35" name="Flussdiagramm: Alternativer Prozess 34"/>
          <p:cNvSpPr/>
          <p:nvPr/>
        </p:nvSpPr>
        <p:spPr>
          <a:xfrm>
            <a:off x="5544600" y="3356992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 smtClean="0">
                <a:solidFill>
                  <a:srgbClr val="FFFFFF"/>
                </a:solidFill>
              </a:rPr>
              <a:t>Radiative Transfer Model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36" name="Flussdiagramm: Alternativer Prozess 35"/>
          <p:cNvSpPr/>
          <p:nvPr/>
        </p:nvSpPr>
        <p:spPr>
          <a:xfrm>
            <a:off x="7884368" y="2870692"/>
            <a:ext cx="1152128" cy="36004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100" b="0" dirty="0" smtClean="0">
                <a:solidFill>
                  <a:srgbClr val="FFFFFF"/>
                </a:solidFill>
              </a:rPr>
              <a:t>a priori </a:t>
            </a:r>
            <a:br>
              <a:rPr lang="de-DE" sz="1100" b="0" dirty="0" smtClean="0">
                <a:solidFill>
                  <a:srgbClr val="FFFFFF"/>
                </a:solidFill>
              </a:rPr>
            </a:br>
            <a:r>
              <a:rPr lang="de-DE" sz="1100" b="0" dirty="0" err="1" smtClean="0">
                <a:solidFill>
                  <a:srgbClr val="FFFFFF"/>
                </a:solidFill>
              </a:rPr>
              <a:t>aerosol</a:t>
            </a:r>
            <a:r>
              <a:rPr lang="de-DE" sz="1100" b="0" dirty="0" smtClean="0">
                <a:solidFill>
                  <a:srgbClr val="FFFFFF"/>
                </a:solidFill>
              </a:rPr>
              <a:t> </a:t>
            </a:r>
            <a:r>
              <a:rPr lang="de-DE" sz="1100" b="0" dirty="0" err="1" smtClean="0">
                <a:solidFill>
                  <a:srgbClr val="FFFFFF"/>
                </a:solidFill>
              </a:rPr>
              <a:t>profile</a:t>
            </a:r>
            <a:endParaRPr lang="de-DE" sz="1100" b="0" dirty="0">
              <a:solidFill>
                <a:srgbClr val="FFFFFF"/>
              </a:solidFill>
            </a:endParaRPr>
          </a:p>
        </p:txBody>
      </p:sp>
      <p:sp>
        <p:nvSpPr>
          <p:cNvPr id="37" name="Flussdiagramm: Alternativer Prozess 36"/>
          <p:cNvSpPr/>
          <p:nvPr/>
        </p:nvSpPr>
        <p:spPr>
          <a:xfrm>
            <a:off x="7884368" y="3302740"/>
            <a:ext cx="1152128" cy="368918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100" b="0" dirty="0" smtClean="0">
                <a:solidFill>
                  <a:srgbClr val="FFFFFF"/>
                </a:solidFill>
              </a:rPr>
              <a:t>a priori </a:t>
            </a:r>
            <a:r>
              <a:rPr lang="de-DE" sz="1100" b="0" dirty="0" err="1" smtClean="0">
                <a:solidFill>
                  <a:srgbClr val="FFFFFF"/>
                </a:solidFill>
              </a:rPr>
              <a:t>covariance</a:t>
            </a:r>
            <a:endParaRPr lang="de-DE" sz="1100" b="0" dirty="0">
              <a:solidFill>
                <a:srgbClr val="FFFFFF"/>
              </a:solidFill>
            </a:endParaRPr>
          </a:p>
        </p:txBody>
      </p:sp>
      <p:cxnSp>
        <p:nvCxnSpPr>
          <p:cNvPr id="39" name="Gewinkelte Verbindung 38"/>
          <p:cNvCxnSpPr>
            <a:stCxn id="36" idx="1"/>
            <a:endCxn id="34" idx="3"/>
          </p:cNvCxnSpPr>
          <p:nvPr/>
        </p:nvCxnSpPr>
        <p:spPr>
          <a:xfrm rot="10800000" flipV="1">
            <a:off x="7524328" y="3050712"/>
            <a:ext cx="360040" cy="2342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Gewinkelte Verbindung 40"/>
          <p:cNvCxnSpPr>
            <a:stCxn id="37" idx="1"/>
            <a:endCxn id="34" idx="3"/>
          </p:cNvCxnSpPr>
          <p:nvPr/>
        </p:nvCxnSpPr>
        <p:spPr>
          <a:xfrm rot="10800000">
            <a:off x="7524328" y="3284985"/>
            <a:ext cx="360040" cy="2022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Gewinkelte Verbindung 44"/>
          <p:cNvCxnSpPr>
            <a:stCxn id="4" idx="2"/>
            <a:endCxn id="34" idx="0"/>
          </p:cNvCxnSpPr>
          <p:nvPr/>
        </p:nvCxnSpPr>
        <p:spPr>
          <a:xfrm rot="5400000">
            <a:off x="6462210" y="2330878"/>
            <a:ext cx="648072" cy="5400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Gewinkelte Verbindung 46"/>
          <p:cNvCxnSpPr>
            <a:stCxn id="5" idx="2"/>
            <a:endCxn id="34" idx="0"/>
          </p:cNvCxnSpPr>
          <p:nvPr/>
        </p:nvCxnSpPr>
        <p:spPr>
          <a:xfrm rot="5400000">
            <a:off x="6966266" y="1826822"/>
            <a:ext cx="648072" cy="15481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6" idx="2"/>
            <a:endCxn id="34" idx="0"/>
          </p:cNvCxnSpPr>
          <p:nvPr/>
        </p:nvCxnSpPr>
        <p:spPr>
          <a:xfrm rot="16200000" flipH="1">
            <a:off x="5508104" y="1916832"/>
            <a:ext cx="648072" cy="13681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7" idx="2"/>
            <a:endCxn id="34" idx="0"/>
          </p:cNvCxnSpPr>
          <p:nvPr/>
        </p:nvCxnSpPr>
        <p:spPr>
          <a:xfrm rot="16200000" flipH="1">
            <a:off x="5958154" y="2366882"/>
            <a:ext cx="648072" cy="4680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Flussdiagramm: Alternativer Prozess 65"/>
          <p:cNvSpPr/>
          <p:nvPr/>
        </p:nvSpPr>
        <p:spPr>
          <a:xfrm>
            <a:off x="4572000" y="4221088"/>
            <a:ext cx="1224136" cy="576064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smtClean="0">
                <a:solidFill>
                  <a:srgbClr val="000000"/>
                </a:solidFill>
              </a:rPr>
              <a:t>Aerosol </a:t>
            </a:r>
            <a:r>
              <a:rPr lang="de-DE" sz="1400" b="0" dirty="0" err="1" smtClean="0">
                <a:solidFill>
                  <a:srgbClr val="000000"/>
                </a:solidFill>
              </a:rPr>
              <a:t>profile</a:t>
            </a:r>
            <a:endParaRPr lang="de-DE" sz="1400" b="0" dirty="0">
              <a:solidFill>
                <a:srgbClr val="000000"/>
              </a:solidFill>
            </a:endParaRPr>
          </a:p>
        </p:txBody>
      </p:sp>
      <p:sp>
        <p:nvSpPr>
          <p:cNvPr id="67" name="Flussdiagramm: Alternativer Prozess 66"/>
          <p:cNvSpPr/>
          <p:nvPr/>
        </p:nvSpPr>
        <p:spPr>
          <a:xfrm>
            <a:off x="5904640" y="4221088"/>
            <a:ext cx="1224136" cy="576064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smtClean="0">
                <a:solidFill>
                  <a:srgbClr val="000000"/>
                </a:solidFill>
              </a:rPr>
              <a:t>Aerosol </a:t>
            </a:r>
            <a:r>
              <a:rPr lang="de-DE" sz="1400" b="0" dirty="0" err="1" smtClean="0">
                <a:solidFill>
                  <a:srgbClr val="000000"/>
                </a:solidFill>
              </a:rPr>
              <a:t>opt</a:t>
            </a:r>
            <a:r>
              <a:rPr lang="de-DE" sz="1400" b="0" dirty="0" smtClean="0">
                <a:solidFill>
                  <a:srgbClr val="000000"/>
                </a:solidFill>
              </a:rPr>
              <a:t>. </a:t>
            </a:r>
            <a:r>
              <a:rPr lang="de-DE" sz="1400" b="0" dirty="0" err="1" smtClean="0">
                <a:solidFill>
                  <a:srgbClr val="000000"/>
                </a:solidFill>
              </a:rPr>
              <a:t>properties</a:t>
            </a:r>
            <a:endParaRPr lang="de-DE" sz="1400" b="0" dirty="0">
              <a:solidFill>
                <a:srgbClr val="000000"/>
              </a:solidFill>
            </a:endParaRPr>
          </a:p>
        </p:txBody>
      </p:sp>
      <p:cxnSp>
        <p:nvCxnSpPr>
          <p:cNvPr id="68" name="Gewinkelte Verbindung 67"/>
          <p:cNvCxnSpPr>
            <a:stCxn id="67" idx="0"/>
            <a:endCxn id="34" idx="2"/>
          </p:cNvCxnSpPr>
          <p:nvPr/>
        </p:nvCxnSpPr>
        <p:spPr>
          <a:xfrm rot="16200000" flipV="1">
            <a:off x="6228430" y="3932810"/>
            <a:ext cx="576064" cy="492"/>
          </a:xfrm>
          <a:prstGeom prst="bentConnector3">
            <a:avLst>
              <a:gd name="adj1" fmla="val 50000"/>
            </a:avLst>
          </a:prstGeom>
          <a:ln>
            <a:solidFill>
              <a:srgbClr val="CC0000"/>
            </a:solidFill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Gewinkelte Verbindung 70"/>
          <p:cNvCxnSpPr>
            <a:stCxn id="66" idx="0"/>
            <a:endCxn id="34" idx="2"/>
          </p:cNvCxnSpPr>
          <p:nvPr/>
        </p:nvCxnSpPr>
        <p:spPr>
          <a:xfrm rot="5400000" flipH="1" flipV="1">
            <a:off x="5562110" y="3266982"/>
            <a:ext cx="576064" cy="1332148"/>
          </a:xfrm>
          <a:prstGeom prst="bentConnector3">
            <a:avLst>
              <a:gd name="adj1" fmla="val 50000"/>
            </a:avLst>
          </a:prstGeom>
          <a:ln>
            <a:solidFill>
              <a:srgbClr val="CC0000"/>
            </a:solidFill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4" name="Flussdiagramm: Alternativer Prozess 73"/>
          <p:cNvSpPr/>
          <p:nvPr/>
        </p:nvSpPr>
        <p:spPr>
          <a:xfrm>
            <a:off x="7236296" y="4221088"/>
            <a:ext cx="1224136" cy="576064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err="1" smtClean="0">
                <a:solidFill>
                  <a:srgbClr val="000000"/>
                </a:solidFill>
              </a:rPr>
              <a:t>Retrieval</a:t>
            </a:r>
            <a:r>
              <a:rPr lang="de-DE" sz="1400" b="0" dirty="0" smtClean="0">
                <a:solidFill>
                  <a:srgbClr val="000000"/>
                </a:solidFill>
              </a:rPr>
              <a:t> </a:t>
            </a:r>
            <a:r>
              <a:rPr lang="de-DE" sz="1400" b="0" dirty="0" err="1" smtClean="0">
                <a:solidFill>
                  <a:srgbClr val="000000"/>
                </a:solidFill>
              </a:rPr>
              <a:t>covariance</a:t>
            </a:r>
            <a:endParaRPr lang="de-DE" sz="1400" b="0" dirty="0">
              <a:solidFill>
                <a:srgbClr val="000000"/>
              </a:solidFill>
            </a:endParaRPr>
          </a:p>
        </p:txBody>
      </p:sp>
      <p:cxnSp>
        <p:nvCxnSpPr>
          <p:cNvPr id="75" name="Gewinkelte Verbindung 74"/>
          <p:cNvCxnSpPr>
            <a:stCxn id="74" idx="0"/>
            <a:endCxn id="34" idx="2"/>
          </p:cNvCxnSpPr>
          <p:nvPr/>
        </p:nvCxnSpPr>
        <p:spPr>
          <a:xfrm rot="16200000" flipV="1">
            <a:off x="6894258" y="3266982"/>
            <a:ext cx="576064" cy="1332148"/>
          </a:xfrm>
          <a:prstGeom prst="bentConnector3">
            <a:avLst>
              <a:gd name="adj1" fmla="val 50000"/>
            </a:avLst>
          </a:prstGeom>
          <a:ln>
            <a:solidFill>
              <a:srgbClr val="CC0000"/>
            </a:solidFill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9" name="Flussdiagramm: Alternativer Prozess 78"/>
          <p:cNvSpPr/>
          <p:nvPr/>
        </p:nvSpPr>
        <p:spPr>
          <a:xfrm>
            <a:off x="1835696" y="3356992"/>
            <a:ext cx="1080120" cy="57606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err="1" smtClean="0">
                <a:solidFill>
                  <a:srgbClr val="000000"/>
                </a:solidFill>
              </a:rPr>
              <a:t>Trace</a:t>
            </a:r>
            <a:r>
              <a:rPr lang="de-DE" sz="1400" b="0" dirty="0" smtClean="0">
                <a:solidFill>
                  <a:srgbClr val="000000"/>
                </a:solidFill>
              </a:rPr>
              <a:t> gas </a:t>
            </a:r>
            <a:r>
              <a:rPr lang="de-DE" sz="1400" b="0" dirty="0" err="1" smtClean="0">
                <a:solidFill>
                  <a:srgbClr val="000000"/>
                </a:solidFill>
              </a:rPr>
              <a:t>dSCDs</a:t>
            </a:r>
            <a:endParaRPr lang="de-DE" sz="1400" b="0" dirty="0">
              <a:solidFill>
                <a:srgbClr val="000000"/>
              </a:solidFill>
            </a:endParaRPr>
          </a:p>
        </p:txBody>
      </p:sp>
      <p:sp>
        <p:nvSpPr>
          <p:cNvPr id="80" name="Flussdiagramm: Alternativer Prozess 79"/>
          <p:cNvSpPr/>
          <p:nvPr/>
        </p:nvSpPr>
        <p:spPr>
          <a:xfrm>
            <a:off x="2987824" y="3356992"/>
            <a:ext cx="1152128" cy="57606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err="1" smtClean="0">
                <a:solidFill>
                  <a:srgbClr val="000000"/>
                </a:solidFill>
              </a:rPr>
              <a:t>Trace</a:t>
            </a:r>
            <a:r>
              <a:rPr lang="de-DE" sz="1400" b="0" dirty="0" smtClean="0">
                <a:solidFill>
                  <a:srgbClr val="000000"/>
                </a:solidFill>
              </a:rPr>
              <a:t> gas </a:t>
            </a:r>
            <a:r>
              <a:rPr lang="de-DE" sz="1400" b="0" dirty="0" err="1" smtClean="0">
                <a:solidFill>
                  <a:srgbClr val="000000"/>
                </a:solidFill>
              </a:rPr>
              <a:t>errors</a:t>
            </a:r>
            <a:endParaRPr lang="de-DE" sz="1400" b="0" dirty="0">
              <a:solidFill>
                <a:srgbClr val="000000"/>
              </a:solidFill>
            </a:endParaRPr>
          </a:p>
        </p:txBody>
      </p:sp>
      <p:sp>
        <p:nvSpPr>
          <p:cNvPr id="83" name="Flussdiagramm: Alternativer Prozess 82"/>
          <p:cNvSpPr/>
          <p:nvPr/>
        </p:nvSpPr>
        <p:spPr>
          <a:xfrm>
            <a:off x="1835696" y="4581128"/>
            <a:ext cx="2304256" cy="72008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800" b="0" dirty="0" err="1" smtClean="0">
                <a:solidFill>
                  <a:srgbClr val="FFFFFF"/>
                </a:solidFill>
              </a:rPr>
              <a:t>Trace</a:t>
            </a:r>
            <a:r>
              <a:rPr lang="de-DE" sz="1800" b="0" dirty="0" smtClean="0">
                <a:solidFill>
                  <a:srgbClr val="FFFFFF"/>
                </a:solidFill>
              </a:rPr>
              <a:t> Gas </a:t>
            </a:r>
            <a:r>
              <a:rPr lang="de-DE" sz="1800" b="0" dirty="0" err="1" smtClean="0">
                <a:solidFill>
                  <a:srgbClr val="FFFFFF"/>
                </a:solidFill>
              </a:rPr>
              <a:t>Retrieval</a:t>
            </a:r>
            <a:endParaRPr lang="de-DE" sz="1800" b="0" dirty="0" smtClean="0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</a:pPr>
            <a:endParaRPr lang="de-DE" sz="1800" b="0" dirty="0">
              <a:solidFill>
                <a:srgbClr val="FFFFFF"/>
              </a:solidFill>
            </a:endParaRPr>
          </a:p>
        </p:txBody>
      </p:sp>
      <p:sp>
        <p:nvSpPr>
          <p:cNvPr id="84" name="Flussdiagramm: Alternativer Prozess 83"/>
          <p:cNvSpPr/>
          <p:nvPr/>
        </p:nvSpPr>
        <p:spPr>
          <a:xfrm>
            <a:off x="2016208" y="5013176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 smtClean="0">
                <a:solidFill>
                  <a:srgbClr val="FFFFFF"/>
                </a:solidFill>
              </a:rPr>
              <a:t>Radiative Transfer Model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85" name="Flussdiagramm: Alternativer Prozess 84"/>
          <p:cNvSpPr/>
          <p:nvPr/>
        </p:nvSpPr>
        <p:spPr>
          <a:xfrm>
            <a:off x="179512" y="4509120"/>
            <a:ext cx="1259632" cy="360040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100" b="0" dirty="0" smtClean="0">
                <a:solidFill>
                  <a:srgbClr val="FFFFFF"/>
                </a:solidFill>
              </a:rPr>
              <a:t>a priori </a:t>
            </a:r>
            <a:br>
              <a:rPr lang="de-DE" sz="1100" b="0" dirty="0" smtClean="0">
                <a:solidFill>
                  <a:srgbClr val="FFFFFF"/>
                </a:solidFill>
              </a:rPr>
            </a:br>
            <a:r>
              <a:rPr lang="de-DE" sz="1100" b="0" dirty="0" err="1" smtClean="0">
                <a:solidFill>
                  <a:srgbClr val="FFFFFF"/>
                </a:solidFill>
              </a:rPr>
              <a:t>trace</a:t>
            </a:r>
            <a:r>
              <a:rPr lang="de-DE" sz="1100" b="0" dirty="0" smtClean="0">
                <a:solidFill>
                  <a:srgbClr val="FFFFFF"/>
                </a:solidFill>
              </a:rPr>
              <a:t> gas </a:t>
            </a:r>
            <a:r>
              <a:rPr lang="de-DE" sz="1100" b="0" dirty="0" err="1" smtClean="0">
                <a:solidFill>
                  <a:srgbClr val="FFFFFF"/>
                </a:solidFill>
              </a:rPr>
              <a:t>profile</a:t>
            </a:r>
            <a:endParaRPr lang="de-DE" sz="1100" b="0" dirty="0">
              <a:solidFill>
                <a:srgbClr val="FFFFFF"/>
              </a:solidFill>
            </a:endParaRPr>
          </a:p>
        </p:txBody>
      </p:sp>
      <p:sp>
        <p:nvSpPr>
          <p:cNvPr id="86" name="Flussdiagramm: Alternativer Prozess 85"/>
          <p:cNvSpPr/>
          <p:nvPr/>
        </p:nvSpPr>
        <p:spPr>
          <a:xfrm>
            <a:off x="179512" y="4941168"/>
            <a:ext cx="1259632" cy="368918"/>
          </a:xfrm>
          <a:prstGeom prst="flowChartAlternate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100" b="0" dirty="0" smtClean="0">
                <a:solidFill>
                  <a:srgbClr val="FFFFFF"/>
                </a:solidFill>
              </a:rPr>
              <a:t>a priori </a:t>
            </a:r>
            <a:r>
              <a:rPr lang="de-DE" sz="1100" b="0" dirty="0" err="1" smtClean="0">
                <a:solidFill>
                  <a:srgbClr val="FFFFFF"/>
                </a:solidFill>
              </a:rPr>
              <a:t>covariance</a:t>
            </a:r>
            <a:endParaRPr lang="de-DE" sz="1100" b="0" dirty="0">
              <a:solidFill>
                <a:srgbClr val="FFFFFF"/>
              </a:solidFill>
            </a:endParaRPr>
          </a:p>
        </p:txBody>
      </p:sp>
      <p:cxnSp>
        <p:nvCxnSpPr>
          <p:cNvPr id="87" name="Gewinkelte Verbindung 86"/>
          <p:cNvCxnSpPr>
            <a:stCxn id="85" idx="3"/>
            <a:endCxn id="83" idx="1"/>
          </p:cNvCxnSpPr>
          <p:nvPr/>
        </p:nvCxnSpPr>
        <p:spPr>
          <a:xfrm>
            <a:off x="1439144" y="4689140"/>
            <a:ext cx="396552" cy="2520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Gewinkelte Verbindung 87"/>
          <p:cNvCxnSpPr>
            <a:stCxn id="86" idx="3"/>
            <a:endCxn id="83" idx="1"/>
          </p:cNvCxnSpPr>
          <p:nvPr/>
        </p:nvCxnSpPr>
        <p:spPr>
          <a:xfrm flipV="1">
            <a:off x="1439144" y="4941168"/>
            <a:ext cx="396552" cy="1844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9" name="Gewinkelte Verbindung 88"/>
          <p:cNvCxnSpPr>
            <a:stCxn id="79" idx="2"/>
            <a:endCxn id="83" idx="0"/>
          </p:cNvCxnSpPr>
          <p:nvPr/>
        </p:nvCxnSpPr>
        <p:spPr>
          <a:xfrm rot="16200000" flipH="1">
            <a:off x="2357754" y="3951058"/>
            <a:ext cx="648072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0" name="Gewinkelte Verbindung 89"/>
          <p:cNvCxnSpPr>
            <a:stCxn id="80" idx="2"/>
            <a:endCxn id="83" idx="0"/>
          </p:cNvCxnSpPr>
          <p:nvPr/>
        </p:nvCxnSpPr>
        <p:spPr>
          <a:xfrm rot="5400000">
            <a:off x="2951820" y="3969060"/>
            <a:ext cx="648072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3" name="Flussdiagramm: Alternativer Prozess 92"/>
          <p:cNvSpPr/>
          <p:nvPr/>
        </p:nvSpPr>
        <p:spPr>
          <a:xfrm>
            <a:off x="1763688" y="5877272"/>
            <a:ext cx="1224136" cy="576064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err="1">
                <a:solidFill>
                  <a:srgbClr val="000000"/>
                </a:solidFill>
              </a:rPr>
              <a:t>Trace</a:t>
            </a:r>
            <a:r>
              <a:rPr lang="de-DE" sz="1400" b="0" dirty="0">
                <a:solidFill>
                  <a:srgbClr val="000000"/>
                </a:solidFill>
              </a:rPr>
              <a:t> Gas </a:t>
            </a:r>
            <a:r>
              <a:rPr lang="de-DE" sz="1400" b="0" dirty="0" err="1">
                <a:solidFill>
                  <a:srgbClr val="000000"/>
                </a:solidFill>
              </a:rPr>
              <a:t>profile</a:t>
            </a:r>
            <a:endParaRPr lang="de-DE" sz="1400" b="0" dirty="0">
              <a:solidFill>
                <a:srgbClr val="000000"/>
              </a:solidFill>
            </a:endParaRPr>
          </a:p>
        </p:txBody>
      </p:sp>
      <p:cxnSp>
        <p:nvCxnSpPr>
          <p:cNvPr id="96" name="Gewinkelte Verbindung 95"/>
          <p:cNvCxnSpPr>
            <a:stCxn id="93" idx="0"/>
            <a:endCxn id="83" idx="2"/>
          </p:cNvCxnSpPr>
          <p:nvPr/>
        </p:nvCxnSpPr>
        <p:spPr>
          <a:xfrm rot="5400000" flipH="1" flipV="1">
            <a:off x="2393758" y="5283206"/>
            <a:ext cx="576064" cy="612068"/>
          </a:xfrm>
          <a:prstGeom prst="bentConnector3">
            <a:avLst>
              <a:gd name="adj1" fmla="val 50000"/>
            </a:avLst>
          </a:prstGeom>
          <a:ln>
            <a:solidFill>
              <a:srgbClr val="CC0000"/>
            </a:solidFill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7" name="Flussdiagramm: Alternativer Prozess 96"/>
          <p:cNvSpPr/>
          <p:nvPr/>
        </p:nvSpPr>
        <p:spPr>
          <a:xfrm>
            <a:off x="3059832" y="5877272"/>
            <a:ext cx="1224136" cy="576064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400" b="0" dirty="0" err="1">
                <a:solidFill>
                  <a:srgbClr val="000000"/>
                </a:solidFill>
              </a:rPr>
              <a:t>Retrieval</a:t>
            </a:r>
            <a:r>
              <a:rPr lang="de-DE" sz="1400" b="0" dirty="0">
                <a:solidFill>
                  <a:srgbClr val="000000"/>
                </a:solidFill>
              </a:rPr>
              <a:t> </a:t>
            </a:r>
            <a:r>
              <a:rPr lang="de-DE" sz="1400" b="0" dirty="0" err="1">
                <a:solidFill>
                  <a:srgbClr val="000000"/>
                </a:solidFill>
              </a:rPr>
              <a:t>covariance</a:t>
            </a:r>
            <a:endParaRPr lang="de-DE" sz="1400" b="0" dirty="0">
              <a:solidFill>
                <a:srgbClr val="000000"/>
              </a:solidFill>
            </a:endParaRPr>
          </a:p>
        </p:txBody>
      </p:sp>
      <p:cxnSp>
        <p:nvCxnSpPr>
          <p:cNvPr id="98" name="Gewinkelte Verbindung 97"/>
          <p:cNvCxnSpPr>
            <a:stCxn id="97" idx="0"/>
            <a:endCxn id="83" idx="2"/>
          </p:cNvCxnSpPr>
          <p:nvPr/>
        </p:nvCxnSpPr>
        <p:spPr>
          <a:xfrm rot="16200000" flipV="1">
            <a:off x="3041830" y="5247202"/>
            <a:ext cx="576064" cy="684076"/>
          </a:xfrm>
          <a:prstGeom prst="bentConnector3">
            <a:avLst>
              <a:gd name="adj1" fmla="val 50000"/>
            </a:avLst>
          </a:prstGeom>
          <a:ln>
            <a:solidFill>
              <a:srgbClr val="CC0000"/>
            </a:solidFill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3" name="Gewinkelte Verbindung 142"/>
          <p:cNvCxnSpPr>
            <a:stCxn id="74" idx="2"/>
            <a:endCxn id="83" idx="3"/>
          </p:cNvCxnSpPr>
          <p:nvPr/>
        </p:nvCxnSpPr>
        <p:spPr>
          <a:xfrm rot="5400000">
            <a:off x="5922150" y="3014954"/>
            <a:ext cx="144016" cy="370841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7" name="Gewinkelte Verbindung 142"/>
          <p:cNvCxnSpPr>
            <a:stCxn id="66" idx="2"/>
            <a:endCxn id="83" idx="3"/>
          </p:cNvCxnSpPr>
          <p:nvPr/>
        </p:nvCxnSpPr>
        <p:spPr>
          <a:xfrm rot="5400000">
            <a:off x="4590002" y="4347102"/>
            <a:ext cx="144016" cy="10441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0" name="Gewinkelte Verbindung 142"/>
          <p:cNvCxnSpPr>
            <a:stCxn id="67" idx="2"/>
            <a:endCxn id="83" idx="3"/>
          </p:cNvCxnSpPr>
          <p:nvPr/>
        </p:nvCxnSpPr>
        <p:spPr>
          <a:xfrm rot="5400000">
            <a:off x="5256322" y="3680782"/>
            <a:ext cx="144016" cy="23767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5" name="Flussdiagramm: Alternativer Prozess 154"/>
          <p:cNvSpPr/>
          <p:nvPr/>
        </p:nvSpPr>
        <p:spPr>
          <a:xfrm>
            <a:off x="2267744" y="1124744"/>
            <a:ext cx="1368152" cy="79208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800" b="0" dirty="0" smtClean="0">
                <a:solidFill>
                  <a:srgbClr val="FF0000"/>
                </a:solidFill>
              </a:rPr>
              <a:t>DOAS Analysis</a:t>
            </a:r>
            <a:endParaRPr lang="de-DE" sz="1800" b="0" dirty="0">
              <a:solidFill>
                <a:srgbClr val="FF0000"/>
              </a:solidFill>
            </a:endParaRPr>
          </a:p>
        </p:txBody>
      </p:sp>
      <p:sp>
        <p:nvSpPr>
          <p:cNvPr id="156" name="Flussdiagramm: Alternativer Prozess 155"/>
          <p:cNvSpPr/>
          <p:nvPr/>
        </p:nvSpPr>
        <p:spPr>
          <a:xfrm>
            <a:off x="251520" y="692696"/>
            <a:ext cx="1080120" cy="540552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800" dirty="0" err="1">
                <a:solidFill>
                  <a:srgbClr val="3333FF"/>
                </a:solidFill>
              </a:rPr>
              <a:t>Spectra</a:t>
            </a:r>
            <a:endParaRPr lang="de-DE" sz="1600" dirty="0">
              <a:solidFill>
                <a:srgbClr val="3333FF"/>
              </a:solidFill>
            </a:endParaRPr>
          </a:p>
        </p:txBody>
      </p:sp>
      <p:cxnSp>
        <p:nvCxnSpPr>
          <p:cNvPr id="157" name="Gewinkelte Verbindung 142"/>
          <p:cNvCxnSpPr>
            <a:stCxn id="156" idx="3"/>
            <a:endCxn id="155" idx="1"/>
          </p:cNvCxnSpPr>
          <p:nvPr/>
        </p:nvCxnSpPr>
        <p:spPr>
          <a:xfrm>
            <a:off x="1331640" y="962972"/>
            <a:ext cx="936104" cy="5578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0" name="Gewinkelte Verbindung 142"/>
          <p:cNvCxnSpPr>
            <a:stCxn id="155" idx="3"/>
            <a:endCxn id="7" idx="0"/>
          </p:cNvCxnSpPr>
          <p:nvPr/>
        </p:nvCxnSpPr>
        <p:spPr>
          <a:xfrm>
            <a:off x="3635896" y="1520788"/>
            <a:ext cx="2412268" cy="18002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3" name="Gewinkelte Verbindung 142"/>
          <p:cNvCxnSpPr>
            <a:stCxn id="155" idx="3"/>
            <a:endCxn id="6" idx="0"/>
          </p:cNvCxnSpPr>
          <p:nvPr/>
        </p:nvCxnSpPr>
        <p:spPr>
          <a:xfrm>
            <a:off x="3635896" y="1520788"/>
            <a:ext cx="1512168" cy="18002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7" name="Gewinkelte Verbindung 142"/>
          <p:cNvCxnSpPr>
            <a:stCxn id="155" idx="2"/>
            <a:endCxn id="79" idx="0"/>
          </p:cNvCxnSpPr>
          <p:nvPr/>
        </p:nvCxnSpPr>
        <p:spPr>
          <a:xfrm rot="5400000">
            <a:off x="1943708" y="2348880"/>
            <a:ext cx="1440160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0" name="Gewinkelte Verbindung 142"/>
          <p:cNvCxnSpPr>
            <a:stCxn id="155" idx="2"/>
            <a:endCxn id="80" idx="0"/>
          </p:cNvCxnSpPr>
          <p:nvPr/>
        </p:nvCxnSpPr>
        <p:spPr>
          <a:xfrm rot="16200000" flipH="1">
            <a:off x="2537774" y="2330878"/>
            <a:ext cx="1440160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6" name="Gewinkelte Verbindung 142"/>
          <p:cNvCxnSpPr>
            <a:stCxn id="156" idx="3"/>
            <a:endCxn id="4" idx="0"/>
          </p:cNvCxnSpPr>
          <p:nvPr/>
        </p:nvCxnSpPr>
        <p:spPr>
          <a:xfrm>
            <a:off x="1331640" y="962972"/>
            <a:ext cx="5724636" cy="73783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9" name="Gewinkelte Verbindung 142"/>
          <p:cNvCxnSpPr>
            <a:stCxn id="156" idx="3"/>
            <a:endCxn id="5" idx="0"/>
          </p:cNvCxnSpPr>
          <p:nvPr/>
        </p:nvCxnSpPr>
        <p:spPr>
          <a:xfrm>
            <a:off x="1331640" y="962972"/>
            <a:ext cx="6732748" cy="73783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9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836712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Retrieval of Trace Gas and Aerosol Vertical Profiles</a:t>
            </a:r>
            <a:b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The future? -</a:t>
            </a: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" name="Flussdiagramm: Alternativer Prozess 63"/>
          <p:cNvSpPr/>
          <p:nvPr/>
        </p:nvSpPr>
        <p:spPr>
          <a:xfrm>
            <a:off x="1187624" y="2780928"/>
            <a:ext cx="1728192" cy="978343"/>
          </a:xfrm>
          <a:prstGeom prst="flowChartAlternateProcess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800" dirty="0" smtClean="0">
                <a:solidFill>
                  <a:srgbClr val="3333FF"/>
                </a:solidFill>
              </a:rPr>
              <a:t>Spectra</a:t>
            </a:r>
            <a:r>
              <a:rPr lang="en-GB" sz="1600" dirty="0" smtClean="0">
                <a:solidFill>
                  <a:srgbClr val="3333FF"/>
                </a:solidFill>
              </a:rPr>
              <a:t/>
            </a:r>
            <a:br>
              <a:rPr lang="en-GB" sz="1600" dirty="0" smtClean="0">
                <a:solidFill>
                  <a:srgbClr val="3333FF"/>
                </a:solidFill>
              </a:rPr>
            </a:br>
            <a:r>
              <a:rPr lang="en-GB" sz="1400" dirty="0" smtClean="0">
                <a:solidFill>
                  <a:srgbClr val="3333FF"/>
                </a:solidFill>
              </a:rPr>
              <a:t>from different viewing geometries</a:t>
            </a:r>
            <a:endParaRPr lang="en-GB" sz="1600" dirty="0" smtClean="0">
              <a:solidFill>
                <a:srgbClr val="3333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Flussdiagramm: Alternativer Prozess 68"/>
              <p:cNvSpPr/>
              <p:nvPr/>
            </p:nvSpPr>
            <p:spPr>
              <a:xfrm>
                <a:off x="3419872" y="2444952"/>
                <a:ext cx="2664296" cy="1920152"/>
              </a:xfrm>
              <a:prstGeom prst="flowChartAlternateProcess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spcBef>
                    <a:spcPct val="0"/>
                  </a:spcBef>
                </a:pPr>
                <a:r>
                  <a:rPr lang="en-GB" sz="1800" b="0" dirty="0" smtClean="0">
                    <a:solidFill>
                      <a:srgbClr val="FFFFFF"/>
                    </a:solidFill>
                  </a:rPr>
                  <a:t>Retrieval Algorithm</a:t>
                </a:r>
              </a:p>
              <a:p>
                <a:pPr algn="ctr">
                  <a:spcBef>
                    <a:spcPct val="0"/>
                  </a:spcBef>
                </a:pPr>
                <a:endParaRPr lang="en-GB" sz="1800" b="0" dirty="0" smtClean="0">
                  <a:solidFill>
                    <a:srgbClr val="FFFFFF"/>
                  </a:solidFill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GB" sz="1800" b="0" dirty="0" smtClean="0">
                    <a:solidFill>
                      <a:srgbClr val="FFFFFF"/>
                    </a:solidFill>
                  </a:rPr>
                  <a:t>&lt;</a:t>
                </a:r>
              </a:p>
              <a:p>
                <a:pPr algn="ctr">
                  <a:spcBef>
                    <a:spcPct val="0"/>
                  </a:spcBef>
                </a:pPr>
                <a:endParaRPr lang="en-GB" sz="1800" b="0" dirty="0" smtClean="0">
                  <a:solidFill>
                    <a:srgbClr val="FFFFFF"/>
                  </a:solidFill>
                </a:endParaRPr>
              </a:p>
              <a:p>
                <a:pPr>
                  <a:spcBef>
                    <a:spcPct val="0"/>
                  </a:spcBef>
                </a:pPr>
                <a:endParaRPr lang="en-GB" sz="1400" b="0" dirty="0" smtClean="0">
                  <a:solidFill>
                    <a:srgbClr val="FFFFFF"/>
                  </a:solidFill>
                </a:endParaRPr>
              </a:p>
              <a:p>
                <a:pPr>
                  <a:spcBef>
                    <a:spcPct val="0"/>
                  </a:spcBef>
                </a:pPr>
                <a:r>
                  <a:rPr lang="en-GB" sz="1400" b="0" dirty="0" smtClean="0">
                    <a:solidFill>
                      <a:srgbClr val="FFFFFF"/>
                    </a:solidFill>
                  </a:rPr>
                  <a:t>Direct simulation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400" b="0" i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ln</m:t>
                    </m:r>
                    <m:r>
                      <a:rPr lang="de-DE" sz="14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de-DE" sz="14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de-DE" sz="1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de-DE" sz="1400" b="0" i="1" smtClean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de-DE" sz="14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</m:oMath>
                </a14:m>
                <a:endParaRPr lang="en-GB" sz="1400" b="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69" name="Flussdiagramm: Alternativer Prozess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444952"/>
                <a:ext cx="2664296" cy="1920152"/>
              </a:xfrm>
              <a:prstGeom prst="flowChartAlternateProcess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Flussdiagramm: Alternativer Prozess 69"/>
          <p:cNvSpPr/>
          <p:nvPr/>
        </p:nvSpPr>
        <p:spPr>
          <a:xfrm>
            <a:off x="3779912" y="2966603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>
                <a:solidFill>
                  <a:srgbClr val="FFFFFF"/>
                </a:solidFill>
              </a:rPr>
              <a:t>Aerosol </a:t>
            </a:r>
            <a:r>
              <a:rPr lang="en-GB" sz="1200" b="0" dirty="0" smtClean="0">
                <a:solidFill>
                  <a:srgbClr val="FFFFFF"/>
                </a:solidFill>
              </a:rPr>
              <a:t>Scattering</a:t>
            </a:r>
            <a:r>
              <a:rPr lang="de-DE" sz="1200" b="0" dirty="0" smtClean="0">
                <a:solidFill>
                  <a:srgbClr val="FFFFFF"/>
                </a:solidFill>
              </a:rPr>
              <a:t> Model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72" name="Flussdiagramm: Alternativer Prozess 71"/>
          <p:cNvSpPr/>
          <p:nvPr/>
        </p:nvSpPr>
        <p:spPr>
          <a:xfrm>
            <a:off x="3779912" y="3237040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 smtClean="0">
                <a:solidFill>
                  <a:srgbClr val="FFFFFF"/>
                </a:solidFill>
              </a:rPr>
              <a:t>Radiative Transfer Model</a:t>
            </a:r>
            <a:endParaRPr lang="de-DE" sz="1200" b="0" dirty="0">
              <a:solidFill>
                <a:srgbClr val="FFFFFF"/>
              </a:solidFill>
            </a:endParaRPr>
          </a:p>
        </p:txBody>
      </p:sp>
      <p:cxnSp>
        <p:nvCxnSpPr>
          <p:cNvPr id="73" name="Gewinkelte Verbindung 142"/>
          <p:cNvCxnSpPr/>
          <p:nvPr/>
        </p:nvCxnSpPr>
        <p:spPr>
          <a:xfrm>
            <a:off x="2915816" y="3284984"/>
            <a:ext cx="504056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Flussdiagramm: Alternativer Prozess 75"/>
          <p:cNvSpPr/>
          <p:nvPr/>
        </p:nvSpPr>
        <p:spPr>
          <a:xfrm>
            <a:off x="6948264" y="1628800"/>
            <a:ext cx="1224136" cy="57606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400" b="0" dirty="0" smtClean="0">
                <a:solidFill>
                  <a:srgbClr val="000000"/>
                </a:solidFill>
              </a:rPr>
              <a:t>Trace gas profiles</a:t>
            </a:r>
            <a:endParaRPr lang="en-GB" sz="1400" b="0" dirty="0">
              <a:solidFill>
                <a:srgbClr val="000000"/>
              </a:solidFill>
            </a:endParaRPr>
          </a:p>
        </p:txBody>
      </p:sp>
      <p:sp>
        <p:nvSpPr>
          <p:cNvPr id="77" name="Flussdiagramm: Alternativer Prozess 76"/>
          <p:cNvSpPr/>
          <p:nvPr/>
        </p:nvSpPr>
        <p:spPr>
          <a:xfrm>
            <a:off x="6948264" y="2367382"/>
            <a:ext cx="1224136" cy="76802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400" b="0" dirty="0" smtClean="0">
                <a:solidFill>
                  <a:srgbClr val="000000"/>
                </a:solidFill>
              </a:rPr>
              <a:t>Aerosol extinction profile</a:t>
            </a:r>
            <a:endParaRPr lang="en-GB" sz="1400" b="0" dirty="0">
              <a:solidFill>
                <a:srgbClr val="000000"/>
              </a:solidFill>
            </a:endParaRPr>
          </a:p>
        </p:txBody>
      </p:sp>
      <p:sp>
        <p:nvSpPr>
          <p:cNvPr id="78" name="Flussdiagramm: Alternativer Prozess 77"/>
          <p:cNvSpPr/>
          <p:nvPr/>
        </p:nvSpPr>
        <p:spPr>
          <a:xfrm>
            <a:off x="6948264" y="3375494"/>
            <a:ext cx="1224136" cy="57606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400" b="0" dirty="0" smtClean="0">
                <a:solidFill>
                  <a:srgbClr val="000000"/>
                </a:solidFill>
              </a:rPr>
              <a:t>Aerosol size distribution</a:t>
            </a:r>
            <a:endParaRPr lang="en-GB" sz="1400" b="0" dirty="0">
              <a:solidFill>
                <a:srgbClr val="000000"/>
              </a:solidFill>
            </a:endParaRPr>
          </a:p>
        </p:txBody>
      </p:sp>
      <p:sp>
        <p:nvSpPr>
          <p:cNvPr id="81" name="Flussdiagramm: Alternativer Prozess 80"/>
          <p:cNvSpPr/>
          <p:nvPr/>
        </p:nvSpPr>
        <p:spPr>
          <a:xfrm>
            <a:off x="6948264" y="4191644"/>
            <a:ext cx="1224136" cy="67751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400" b="0" dirty="0" smtClean="0">
                <a:solidFill>
                  <a:srgbClr val="000000"/>
                </a:solidFill>
              </a:rPr>
              <a:t>Aerosol refractive index</a:t>
            </a:r>
            <a:endParaRPr lang="en-GB" sz="1400" b="0" dirty="0">
              <a:solidFill>
                <a:srgbClr val="000000"/>
              </a:solidFill>
            </a:endParaRPr>
          </a:p>
        </p:txBody>
      </p:sp>
      <p:cxnSp>
        <p:nvCxnSpPr>
          <p:cNvPr id="82" name="Gewinkelte Verbindung 142"/>
          <p:cNvCxnSpPr>
            <a:endCxn id="76" idx="1"/>
          </p:cNvCxnSpPr>
          <p:nvPr/>
        </p:nvCxnSpPr>
        <p:spPr>
          <a:xfrm rot="5400000" flipH="1" flipV="1">
            <a:off x="6054171" y="2378878"/>
            <a:ext cx="1356139" cy="4320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Gewinkelte Verbindung 142"/>
          <p:cNvCxnSpPr>
            <a:stCxn id="69" idx="3"/>
            <a:endCxn id="77" idx="1"/>
          </p:cNvCxnSpPr>
          <p:nvPr/>
        </p:nvCxnSpPr>
        <p:spPr>
          <a:xfrm flipV="1">
            <a:off x="6084168" y="2751395"/>
            <a:ext cx="864096" cy="6536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2" name="Gewinkelte Verbindung 142"/>
          <p:cNvCxnSpPr/>
          <p:nvPr/>
        </p:nvCxnSpPr>
        <p:spPr>
          <a:xfrm rot="16200000" flipH="1">
            <a:off x="6106580" y="3688717"/>
            <a:ext cx="1251325" cy="4320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4" name="Gewinkelte Verbindung 142"/>
          <p:cNvCxnSpPr>
            <a:stCxn id="69" idx="3"/>
            <a:endCxn id="78" idx="1"/>
          </p:cNvCxnSpPr>
          <p:nvPr/>
        </p:nvCxnSpPr>
        <p:spPr>
          <a:xfrm>
            <a:off x="6084168" y="3405028"/>
            <a:ext cx="864096" cy="2584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9" name="Flussdiagramm: Alternativer Prozess 118"/>
          <p:cNvSpPr/>
          <p:nvPr/>
        </p:nvSpPr>
        <p:spPr>
          <a:xfrm>
            <a:off x="683568" y="4743465"/>
            <a:ext cx="2664296" cy="1661927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ct val="0"/>
              </a:spcBef>
            </a:pPr>
            <a:r>
              <a:rPr lang="en-GB" sz="1800" b="0" dirty="0" smtClean="0">
                <a:solidFill>
                  <a:srgbClr val="FFFFFF"/>
                </a:solidFill>
              </a:rPr>
              <a:t>Measurement</a:t>
            </a:r>
          </a:p>
          <a:p>
            <a:pPr>
              <a:spcBef>
                <a:spcPct val="0"/>
              </a:spcBef>
            </a:pPr>
            <a:endParaRPr lang="en-GB" sz="1400" b="0" dirty="0">
              <a:solidFill>
                <a:srgbClr val="FFFFFF"/>
              </a:solidFill>
            </a:endParaRPr>
          </a:p>
        </p:txBody>
      </p:sp>
      <p:sp>
        <p:nvSpPr>
          <p:cNvPr id="120" name="Flussdiagramm: Alternativer Prozess 119"/>
          <p:cNvSpPr/>
          <p:nvPr/>
        </p:nvSpPr>
        <p:spPr>
          <a:xfrm>
            <a:off x="1043608" y="5181256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200" b="0" dirty="0" smtClean="0">
                <a:solidFill>
                  <a:srgbClr val="FFFFFF"/>
                </a:solidFill>
              </a:rPr>
              <a:t>Instrument</a:t>
            </a:r>
            <a:r>
              <a:rPr lang="de-DE" sz="1200" b="0" dirty="0" smtClean="0">
                <a:solidFill>
                  <a:srgbClr val="FFFFFF"/>
                </a:solidFill>
              </a:rPr>
              <a:t> </a:t>
            </a:r>
            <a:r>
              <a:rPr lang="de-DE" sz="1200" b="0" dirty="0" err="1" smtClean="0">
                <a:solidFill>
                  <a:srgbClr val="FFFFFF"/>
                </a:solidFill>
              </a:rPr>
              <a:t>properties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121" name="Flussdiagramm: Alternativer Prozess 120"/>
          <p:cNvSpPr/>
          <p:nvPr/>
        </p:nvSpPr>
        <p:spPr>
          <a:xfrm>
            <a:off x="1043608" y="5469288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200" b="0" dirty="0" smtClean="0">
                <a:solidFill>
                  <a:srgbClr val="FFFFFF"/>
                </a:solidFill>
              </a:rPr>
              <a:t>Viewing</a:t>
            </a:r>
            <a:r>
              <a:rPr lang="de-DE" sz="1200" b="0" dirty="0" smtClean="0">
                <a:solidFill>
                  <a:srgbClr val="FFFFFF"/>
                </a:solidFill>
              </a:rPr>
              <a:t> </a:t>
            </a:r>
            <a:r>
              <a:rPr lang="de-DE" sz="1200" b="0" dirty="0" err="1" smtClean="0">
                <a:solidFill>
                  <a:srgbClr val="FFFFFF"/>
                </a:solidFill>
              </a:rPr>
              <a:t>geometry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122" name="Flussdiagramm: Alternativer Prozess 121"/>
          <p:cNvSpPr/>
          <p:nvPr/>
        </p:nvSpPr>
        <p:spPr>
          <a:xfrm>
            <a:off x="1043608" y="5757320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 err="1" smtClean="0">
                <a:solidFill>
                  <a:srgbClr val="FFFFFF"/>
                </a:solidFill>
              </a:rPr>
              <a:t>Wavelength</a:t>
            </a:r>
            <a:r>
              <a:rPr lang="de-DE" sz="1200" b="0" dirty="0" smtClean="0">
                <a:solidFill>
                  <a:srgbClr val="FFFFFF"/>
                </a:solidFill>
              </a:rPr>
              <a:t> </a:t>
            </a:r>
            <a:r>
              <a:rPr lang="de-DE" sz="1200" b="0" dirty="0" err="1" smtClean="0">
                <a:solidFill>
                  <a:srgbClr val="FFFFFF"/>
                </a:solidFill>
              </a:rPr>
              <a:t>range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123" name="Flussdiagramm: Alternativer Prozess 122"/>
          <p:cNvSpPr/>
          <p:nvPr/>
        </p:nvSpPr>
        <p:spPr>
          <a:xfrm>
            <a:off x="1043608" y="6033866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 err="1" smtClean="0">
                <a:solidFill>
                  <a:srgbClr val="FFFFFF"/>
                </a:solidFill>
              </a:rPr>
              <a:t>Spectral</a:t>
            </a:r>
            <a:r>
              <a:rPr lang="de-DE" sz="1200" b="0" dirty="0" smtClean="0">
                <a:solidFill>
                  <a:srgbClr val="FFFFFF"/>
                </a:solidFill>
              </a:rPr>
              <a:t> </a:t>
            </a:r>
            <a:r>
              <a:rPr lang="de-DE" sz="1200" b="0" dirty="0" err="1" smtClean="0">
                <a:solidFill>
                  <a:srgbClr val="FFFFFF"/>
                </a:solidFill>
              </a:rPr>
              <a:t>resolution</a:t>
            </a:r>
            <a:endParaRPr lang="de-DE" sz="1200" b="0" dirty="0">
              <a:solidFill>
                <a:srgbClr val="FFFFFF"/>
              </a:solidFill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7047318" y="908720"/>
            <a:ext cx="1051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Retrieval</a:t>
            </a:r>
            <a:br>
              <a:rPr lang="en-GB" sz="1600" dirty="0" smtClean="0"/>
            </a:br>
            <a:r>
              <a:rPr lang="en-GB" sz="1600" dirty="0" smtClean="0"/>
              <a:t>output</a:t>
            </a:r>
            <a:endParaRPr lang="en-GB" sz="1600" dirty="0"/>
          </a:p>
        </p:txBody>
      </p:sp>
      <p:cxnSp>
        <p:nvCxnSpPr>
          <p:cNvPr id="127" name="Gewinkelte Verbindung 142"/>
          <p:cNvCxnSpPr>
            <a:endCxn id="64" idx="2"/>
          </p:cNvCxnSpPr>
          <p:nvPr/>
        </p:nvCxnSpPr>
        <p:spPr>
          <a:xfrm rot="5400000" flipH="1" flipV="1">
            <a:off x="1556448" y="4254544"/>
            <a:ext cx="990545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14" name="Gruppieren 113"/>
          <p:cNvGrpSpPr/>
          <p:nvPr/>
        </p:nvGrpSpPr>
        <p:grpSpPr>
          <a:xfrm>
            <a:off x="2174731" y="4325034"/>
            <a:ext cx="2577290" cy="1249394"/>
            <a:chOff x="2174731" y="4325034"/>
            <a:chExt cx="2577290" cy="1249394"/>
          </a:xfrm>
        </p:grpSpPr>
        <p:cxnSp>
          <p:nvCxnSpPr>
            <p:cNvPr id="130" name="Gewinkelte Verbindung 142"/>
            <p:cNvCxnSpPr>
              <a:stCxn id="69" idx="2"/>
              <a:endCxn id="119" idx="3"/>
            </p:cNvCxnSpPr>
            <p:nvPr/>
          </p:nvCxnSpPr>
          <p:spPr>
            <a:xfrm rot="5400000">
              <a:off x="3445280" y="4267688"/>
              <a:ext cx="1209325" cy="14041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34" name="Textfeld 133"/>
            <p:cNvSpPr txBox="1"/>
            <p:nvPr/>
          </p:nvSpPr>
          <p:spPr>
            <a:xfrm>
              <a:off x="2174731" y="4325034"/>
              <a:ext cx="17491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/>
                <a:t>Optimisation</a:t>
              </a:r>
              <a:endParaRPr lang="en-GB" sz="2000" dirty="0"/>
            </a:p>
          </p:txBody>
        </p:sp>
      </p:grpSp>
      <p:sp>
        <p:nvSpPr>
          <p:cNvPr id="138" name="Flussdiagramm: Alternativer Prozess 137"/>
          <p:cNvSpPr/>
          <p:nvPr/>
        </p:nvSpPr>
        <p:spPr>
          <a:xfrm>
            <a:off x="6948264" y="5085184"/>
            <a:ext cx="1224136" cy="57606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GB" sz="1400" b="0" dirty="0" smtClean="0">
                <a:solidFill>
                  <a:srgbClr val="000000"/>
                </a:solidFill>
              </a:rPr>
              <a:t>…</a:t>
            </a:r>
            <a:endParaRPr lang="en-GB" sz="1400" b="0" dirty="0">
              <a:solidFill>
                <a:srgbClr val="000000"/>
              </a:solidFill>
            </a:endParaRPr>
          </a:p>
        </p:txBody>
      </p:sp>
      <p:cxnSp>
        <p:nvCxnSpPr>
          <p:cNvPr id="139" name="Gewinkelte Verbindung 142"/>
          <p:cNvCxnSpPr/>
          <p:nvPr/>
        </p:nvCxnSpPr>
        <p:spPr>
          <a:xfrm rot="16200000" flipH="1">
            <a:off x="6106578" y="4531530"/>
            <a:ext cx="1251325" cy="4320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0" name="Textfeld 139"/>
          <p:cNvSpPr txBox="1"/>
          <p:nvPr/>
        </p:nvSpPr>
        <p:spPr>
          <a:xfrm>
            <a:off x="3017282" y="908720"/>
            <a:ext cx="3282910" cy="10778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1600" dirty="0" smtClean="0"/>
              <a:t>Spectral analysis</a:t>
            </a:r>
            <a:br>
              <a:rPr lang="en-GB" sz="1600" dirty="0" smtClean="0"/>
            </a:br>
            <a:r>
              <a:rPr lang="en-GB" sz="1600" dirty="0" smtClean="0"/>
              <a:t>&amp; profile retrieval </a:t>
            </a:r>
            <a:br>
              <a:rPr lang="en-GB" sz="1600" dirty="0" smtClean="0"/>
            </a:br>
            <a:r>
              <a:rPr lang="en-GB" sz="1600" dirty="0" smtClean="0">
                <a:solidFill>
                  <a:srgbClr val="C00000"/>
                </a:solidFill>
              </a:rPr>
              <a:t>in a single step</a:t>
            </a:r>
            <a:r>
              <a:rPr lang="en-GB" sz="1600" dirty="0">
                <a:solidFill>
                  <a:srgbClr val="C00000"/>
                </a:solidFill>
              </a:rPr>
              <a:t/>
            </a:r>
            <a:br>
              <a:rPr lang="en-GB" sz="1600" dirty="0">
                <a:solidFill>
                  <a:srgbClr val="C00000"/>
                </a:solidFill>
              </a:rPr>
            </a:br>
            <a:r>
              <a:rPr lang="en-GB" sz="1600" dirty="0" smtClean="0"/>
              <a:t>based on modelled radiances</a:t>
            </a:r>
            <a:endParaRPr lang="en-GB" sz="1600" dirty="0" smtClean="0">
              <a:solidFill>
                <a:srgbClr val="C00000"/>
              </a:solidFill>
            </a:endParaRPr>
          </a:p>
        </p:txBody>
      </p:sp>
      <p:sp>
        <p:nvSpPr>
          <p:cNvPr id="146" name="Flussdiagramm: Alternativer Prozess 145"/>
          <p:cNvSpPr/>
          <p:nvPr/>
        </p:nvSpPr>
        <p:spPr>
          <a:xfrm>
            <a:off x="3779912" y="3573016"/>
            <a:ext cx="1944216" cy="216024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de-DE" sz="1200" b="0" dirty="0" smtClean="0">
                <a:solidFill>
                  <a:srgbClr val="FFFFFF"/>
                </a:solidFill>
              </a:rPr>
              <a:t>Instrument Model</a:t>
            </a:r>
            <a:endParaRPr lang="de-DE" sz="1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7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de-DE" sz="2400" dirty="0">
                <a:latin typeface="Arial" panose="020B0604020202020204" pitchFamily="34" charset="0"/>
              </a:rPr>
              <a:t>The future: Reconstruction of 2D and 3D trace gas fields using tomographic MAX-DOAS </a:t>
            </a:r>
          </a:p>
        </p:txBody>
      </p:sp>
      <p:cxnSp>
        <p:nvCxnSpPr>
          <p:cNvPr id="3" name="Gerader Verbinder 2"/>
          <p:cNvCxnSpPr/>
          <p:nvPr/>
        </p:nvCxnSpPr>
        <p:spPr>
          <a:xfrm>
            <a:off x="610953" y="5486447"/>
            <a:ext cx="38180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610953" y="5067337"/>
            <a:ext cx="190504" cy="41911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sp>
        <p:nvSpPr>
          <p:cNvPr id="14" name="Rechteck 13"/>
          <p:cNvSpPr/>
          <p:nvPr/>
        </p:nvSpPr>
        <p:spPr>
          <a:xfrm>
            <a:off x="4230536" y="5067337"/>
            <a:ext cx="190504" cy="41911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grpSp>
        <p:nvGrpSpPr>
          <p:cNvPr id="55" name="Gruppieren 54"/>
          <p:cNvGrpSpPr/>
          <p:nvPr/>
        </p:nvGrpSpPr>
        <p:grpSpPr>
          <a:xfrm>
            <a:off x="693133" y="2707595"/>
            <a:ext cx="3840767" cy="2401030"/>
            <a:chOff x="761634" y="2306356"/>
            <a:chExt cx="3629391" cy="2268890"/>
          </a:xfrm>
        </p:grpSpPr>
        <p:cxnSp>
          <p:nvCxnSpPr>
            <p:cNvPr id="16" name="Gerader Verbinder 15"/>
            <p:cNvCxnSpPr/>
            <p:nvPr/>
          </p:nvCxnSpPr>
          <p:spPr>
            <a:xfrm flipH="1" flipV="1">
              <a:off x="773987" y="2306356"/>
              <a:ext cx="2" cy="226889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779708" y="2700426"/>
              <a:ext cx="3611317" cy="182769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V="1">
              <a:off x="761634" y="3599308"/>
              <a:ext cx="3629391" cy="92405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flipV="1">
              <a:off x="813043" y="4266292"/>
              <a:ext cx="3577982" cy="25706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 flipV="1">
              <a:off x="786341" y="3959348"/>
              <a:ext cx="3604684" cy="56401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ieren 60"/>
          <p:cNvGrpSpPr/>
          <p:nvPr/>
        </p:nvGrpSpPr>
        <p:grpSpPr>
          <a:xfrm flipH="1">
            <a:off x="485022" y="2693661"/>
            <a:ext cx="3840767" cy="2401030"/>
            <a:chOff x="761634" y="2306356"/>
            <a:chExt cx="3629391" cy="2268890"/>
          </a:xfrm>
        </p:grpSpPr>
        <p:cxnSp>
          <p:nvCxnSpPr>
            <p:cNvPr id="62" name="Gerader Verbinder 61"/>
            <p:cNvCxnSpPr/>
            <p:nvPr/>
          </p:nvCxnSpPr>
          <p:spPr>
            <a:xfrm flipH="1" flipV="1">
              <a:off x="773987" y="2306356"/>
              <a:ext cx="2" cy="226889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 flipV="1">
              <a:off x="779708" y="2700426"/>
              <a:ext cx="3611317" cy="1827695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 flipV="1">
              <a:off x="761634" y="3599308"/>
              <a:ext cx="3629391" cy="92405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/>
            <p:cNvCxnSpPr/>
            <p:nvPr/>
          </p:nvCxnSpPr>
          <p:spPr>
            <a:xfrm flipV="1">
              <a:off x="813043" y="4266292"/>
              <a:ext cx="3577982" cy="25706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/>
            <p:cNvCxnSpPr/>
            <p:nvPr/>
          </p:nvCxnSpPr>
          <p:spPr>
            <a:xfrm flipV="1">
              <a:off x="786341" y="3959348"/>
              <a:ext cx="3604684" cy="56401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uppieren 107"/>
          <p:cNvGrpSpPr/>
          <p:nvPr/>
        </p:nvGrpSpPr>
        <p:grpSpPr>
          <a:xfrm>
            <a:off x="5839585" y="2937598"/>
            <a:ext cx="2463273" cy="2445363"/>
            <a:chOff x="5020304" y="2487697"/>
            <a:chExt cx="2327707" cy="2310783"/>
          </a:xfrm>
        </p:grpSpPr>
        <p:cxnSp>
          <p:nvCxnSpPr>
            <p:cNvPr id="76" name="Gerader Verbinder 75"/>
            <p:cNvCxnSpPr/>
            <p:nvPr/>
          </p:nvCxnSpPr>
          <p:spPr>
            <a:xfrm flipV="1">
              <a:off x="5068050" y="2489742"/>
              <a:ext cx="201988" cy="23087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/>
            <p:cNvCxnSpPr/>
            <p:nvPr/>
          </p:nvCxnSpPr>
          <p:spPr>
            <a:xfrm flipV="1">
              <a:off x="5067107" y="2491913"/>
              <a:ext cx="615111" cy="229562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 flipV="1">
              <a:off x="5069760" y="2487697"/>
              <a:ext cx="1326305" cy="229722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 flipV="1">
              <a:off x="5062945" y="2531600"/>
              <a:ext cx="2259326" cy="225932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 flipV="1">
              <a:off x="5070236" y="3473178"/>
              <a:ext cx="2252403" cy="130042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 flipV="1">
              <a:off x="5020304" y="4179809"/>
              <a:ext cx="2283635" cy="61189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 flipV="1">
              <a:off x="5059186" y="4588594"/>
              <a:ext cx="2288825" cy="20024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uppieren 112"/>
          <p:cNvGrpSpPr/>
          <p:nvPr/>
        </p:nvGrpSpPr>
        <p:grpSpPr>
          <a:xfrm rot="5400000">
            <a:off x="5854007" y="2897016"/>
            <a:ext cx="2463273" cy="2445363"/>
            <a:chOff x="5020304" y="2487697"/>
            <a:chExt cx="2327707" cy="2310783"/>
          </a:xfrm>
        </p:grpSpPr>
        <p:cxnSp>
          <p:nvCxnSpPr>
            <p:cNvPr id="114" name="Gerader Verbinder 113"/>
            <p:cNvCxnSpPr/>
            <p:nvPr/>
          </p:nvCxnSpPr>
          <p:spPr>
            <a:xfrm flipV="1">
              <a:off x="5068050" y="2489742"/>
              <a:ext cx="201988" cy="2308738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r Verbinder 114"/>
            <p:cNvCxnSpPr/>
            <p:nvPr/>
          </p:nvCxnSpPr>
          <p:spPr>
            <a:xfrm flipV="1">
              <a:off x="5067107" y="2491913"/>
              <a:ext cx="615111" cy="2295623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r Verbinder 115"/>
            <p:cNvCxnSpPr/>
            <p:nvPr/>
          </p:nvCxnSpPr>
          <p:spPr>
            <a:xfrm flipV="1">
              <a:off x="5069760" y="2487697"/>
              <a:ext cx="1326305" cy="2297228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/>
            <p:cNvCxnSpPr/>
            <p:nvPr/>
          </p:nvCxnSpPr>
          <p:spPr>
            <a:xfrm flipV="1">
              <a:off x="5062945" y="2531600"/>
              <a:ext cx="2259326" cy="225932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r Verbinder 117"/>
            <p:cNvCxnSpPr/>
            <p:nvPr/>
          </p:nvCxnSpPr>
          <p:spPr>
            <a:xfrm flipV="1">
              <a:off x="5070236" y="3473178"/>
              <a:ext cx="2252403" cy="130042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r Verbinder 118"/>
            <p:cNvCxnSpPr/>
            <p:nvPr/>
          </p:nvCxnSpPr>
          <p:spPr>
            <a:xfrm flipV="1">
              <a:off x="5020304" y="4179809"/>
              <a:ext cx="2283635" cy="611899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/>
            <p:cNvCxnSpPr/>
            <p:nvPr/>
          </p:nvCxnSpPr>
          <p:spPr>
            <a:xfrm flipV="1">
              <a:off x="5059186" y="4588594"/>
              <a:ext cx="2288825" cy="20024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uppieren 128"/>
          <p:cNvGrpSpPr/>
          <p:nvPr/>
        </p:nvGrpSpPr>
        <p:grpSpPr>
          <a:xfrm rot="10800000">
            <a:off x="5865413" y="2915846"/>
            <a:ext cx="2463273" cy="2445363"/>
            <a:chOff x="5020304" y="2487697"/>
            <a:chExt cx="2327707" cy="2310783"/>
          </a:xfrm>
        </p:grpSpPr>
        <p:cxnSp>
          <p:nvCxnSpPr>
            <p:cNvPr id="130" name="Gerader Verbinder 129"/>
            <p:cNvCxnSpPr/>
            <p:nvPr/>
          </p:nvCxnSpPr>
          <p:spPr>
            <a:xfrm flipV="1">
              <a:off x="5068050" y="2489742"/>
              <a:ext cx="201988" cy="23087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r Verbinder 130"/>
            <p:cNvCxnSpPr/>
            <p:nvPr/>
          </p:nvCxnSpPr>
          <p:spPr>
            <a:xfrm flipV="1">
              <a:off x="5067107" y="2491913"/>
              <a:ext cx="615111" cy="229562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r Verbinder 131"/>
            <p:cNvCxnSpPr/>
            <p:nvPr/>
          </p:nvCxnSpPr>
          <p:spPr>
            <a:xfrm flipV="1">
              <a:off x="5069760" y="2487697"/>
              <a:ext cx="1326305" cy="229722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r Verbinder 132"/>
            <p:cNvCxnSpPr/>
            <p:nvPr/>
          </p:nvCxnSpPr>
          <p:spPr>
            <a:xfrm flipV="1">
              <a:off x="5062945" y="2531600"/>
              <a:ext cx="2259326" cy="22593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r Verbinder 133"/>
            <p:cNvCxnSpPr/>
            <p:nvPr/>
          </p:nvCxnSpPr>
          <p:spPr>
            <a:xfrm flipV="1">
              <a:off x="5070236" y="3473178"/>
              <a:ext cx="2252403" cy="130042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r Verbinder 134"/>
            <p:cNvCxnSpPr/>
            <p:nvPr/>
          </p:nvCxnSpPr>
          <p:spPr>
            <a:xfrm flipV="1">
              <a:off x="5020304" y="4179809"/>
              <a:ext cx="2283635" cy="611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r Verbinder 135"/>
            <p:cNvCxnSpPr/>
            <p:nvPr/>
          </p:nvCxnSpPr>
          <p:spPr>
            <a:xfrm flipV="1">
              <a:off x="5059186" y="4588594"/>
              <a:ext cx="2288825" cy="20024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uppieren 136"/>
          <p:cNvGrpSpPr/>
          <p:nvPr/>
        </p:nvGrpSpPr>
        <p:grpSpPr>
          <a:xfrm rot="16200000">
            <a:off x="5819459" y="2975600"/>
            <a:ext cx="2463273" cy="2445363"/>
            <a:chOff x="5020304" y="2487697"/>
            <a:chExt cx="2327707" cy="2310783"/>
          </a:xfrm>
        </p:grpSpPr>
        <p:cxnSp>
          <p:nvCxnSpPr>
            <p:cNvPr id="138" name="Gerader Verbinder 137"/>
            <p:cNvCxnSpPr/>
            <p:nvPr/>
          </p:nvCxnSpPr>
          <p:spPr>
            <a:xfrm flipV="1">
              <a:off x="5068050" y="2489742"/>
              <a:ext cx="201988" cy="23087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r Verbinder 138"/>
            <p:cNvCxnSpPr/>
            <p:nvPr/>
          </p:nvCxnSpPr>
          <p:spPr>
            <a:xfrm flipV="1">
              <a:off x="5067107" y="2491913"/>
              <a:ext cx="615111" cy="22956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r Verbinder 139"/>
            <p:cNvCxnSpPr/>
            <p:nvPr/>
          </p:nvCxnSpPr>
          <p:spPr>
            <a:xfrm flipV="1">
              <a:off x="5069760" y="2487697"/>
              <a:ext cx="1326305" cy="2297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r Verbinder 140"/>
            <p:cNvCxnSpPr/>
            <p:nvPr/>
          </p:nvCxnSpPr>
          <p:spPr>
            <a:xfrm flipV="1">
              <a:off x="5062945" y="2531600"/>
              <a:ext cx="2259326" cy="22593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r Verbinder 141"/>
            <p:cNvCxnSpPr/>
            <p:nvPr/>
          </p:nvCxnSpPr>
          <p:spPr>
            <a:xfrm flipV="1">
              <a:off x="5070236" y="3473178"/>
              <a:ext cx="2252403" cy="13004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r Verbinder 142"/>
            <p:cNvCxnSpPr/>
            <p:nvPr/>
          </p:nvCxnSpPr>
          <p:spPr>
            <a:xfrm flipV="1">
              <a:off x="5020304" y="4179809"/>
              <a:ext cx="2283635" cy="6118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r Verbinder 143"/>
            <p:cNvCxnSpPr/>
            <p:nvPr/>
          </p:nvCxnSpPr>
          <p:spPr>
            <a:xfrm flipV="1">
              <a:off x="5059186" y="4588594"/>
              <a:ext cx="2288825" cy="2002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Ellipse 58"/>
          <p:cNvSpPr/>
          <p:nvPr/>
        </p:nvSpPr>
        <p:spPr>
          <a:xfrm>
            <a:off x="5779807" y="5242891"/>
            <a:ext cx="217826" cy="243557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sp>
        <p:nvSpPr>
          <p:cNvPr id="71" name="Ellipse 70"/>
          <p:cNvSpPr/>
          <p:nvPr/>
        </p:nvSpPr>
        <p:spPr>
          <a:xfrm>
            <a:off x="5779807" y="2816338"/>
            <a:ext cx="217826" cy="243557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sp>
        <p:nvSpPr>
          <p:cNvPr id="72" name="Ellipse 71"/>
          <p:cNvSpPr/>
          <p:nvPr/>
        </p:nvSpPr>
        <p:spPr>
          <a:xfrm>
            <a:off x="8164261" y="2816337"/>
            <a:ext cx="217826" cy="243557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  <p:sp>
        <p:nvSpPr>
          <p:cNvPr id="73" name="Ellipse 72"/>
          <p:cNvSpPr/>
          <p:nvPr/>
        </p:nvSpPr>
        <p:spPr>
          <a:xfrm>
            <a:off x="8161659" y="5242891"/>
            <a:ext cx="217826" cy="24355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0"/>
          </a:p>
        </p:txBody>
      </p:sp>
    </p:spTree>
    <p:extLst>
      <p:ext uri="{BB962C8B-B14F-4D97-AF65-F5344CB8AC3E}">
        <p14:creationId xmlns:p14="http://schemas.microsoft.com/office/powerpoint/2010/main" val="5049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76064"/>
          </a:xfrm>
        </p:spPr>
        <p:txBody>
          <a:bodyPr/>
          <a:lstStyle/>
          <a:p>
            <a:r>
              <a:rPr lang="en-GB" sz="2800" dirty="0" smtClean="0"/>
              <a:t>Future Challenges in MAX-DOAS</a:t>
            </a:r>
            <a:endParaRPr lang="en-GB" sz="28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49280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Measurement concepts:</a:t>
            </a:r>
          </a:p>
          <a:p>
            <a:pPr lvl="1"/>
            <a:r>
              <a:rPr lang="en-GB" dirty="0" smtClean="0"/>
              <a:t>Improved geometries (e.g., almucantar scans for aerosol microphysical properties)</a:t>
            </a:r>
          </a:p>
          <a:p>
            <a:pPr lvl="1"/>
            <a:r>
              <a:rPr lang="en-GB" dirty="0" smtClean="0"/>
              <a:t>Tomographic measurements with several instruments 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S. </a:t>
            </a:r>
            <a:r>
              <a:rPr lang="en-GB" smtClean="0">
                <a:solidFill>
                  <a:srgbClr val="FF0000"/>
                </a:solidFill>
                <a:sym typeface="Wingdings" panose="05000000000000000000" pitchFamily="2" charset="2"/>
              </a:rPr>
              <a:t>Li</a:t>
            </a:r>
            <a:r>
              <a:rPr lang="en-GB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r>
              <a:rPr lang="en-GB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GB" dirty="0" smtClean="0"/>
          </a:p>
          <a:p>
            <a:pPr lvl="1"/>
            <a:r>
              <a:rPr lang="en-GB" dirty="0" smtClean="0"/>
              <a:t>Combination of MAX-DOAS with topographic target DOAS</a:t>
            </a:r>
            <a:r>
              <a:rPr lang="en-GB" dirty="0"/>
              <a:t> </a:t>
            </a:r>
            <a:r>
              <a:rPr lang="en-GB" dirty="0" smtClean="0"/>
              <a:t>and/or active DOAS 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R. Holla, M.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Wenig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) </a:t>
            </a:r>
            <a:endParaRPr lang="en-GB" dirty="0" smtClean="0"/>
          </a:p>
          <a:p>
            <a:pPr lvl="1"/>
            <a:r>
              <a:rPr lang="en-GB" dirty="0" err="1" smtClean="0"/>
              <a:t>Polarimetric</a:t>
            </a:r>
            <a:r>
              <a:rPr lang="en-GB" dirty="0" smtClean="0"/>
              <a:t> measurements </a:t>
            </a:r>
            <a:r>
              <a:rPr lang="en-GB" dirty="0" smtClean="0">
                <a:solidFill>
                  <a:srgbClr val="FF0000"/>
                </a:solidFill>
              </a:rPr>
              <a:t>(A. </a:t>
            </a:r>
            <a:r>
              <a:rPr lang="en-GB" dirty="0" err="1" smtClean="0">
                <a:solidFill>
                  <a:srgbClr val="FF0000"/>
                </a:solidFill>
              </a:rPr>
              <a:t>Hilboll</a:t>
            </a:r>
            <a:r>
              <a:rPr lang="en-GB" dirty="0" smtClean="0">
                <a:solidFill>
                  <a:srgbClr val="FF0000"/>
                </a:solidFill>
              </a:rPr>
              <a:t>, U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err="1" smtClean="0">
                <a:solidFill>
                  <a:srgbClr val="FF0000"/>
                </a:solidFill>
              </a:rPr>
              <a:t>Frieß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GB" sz="3300" dirty="0"/>
              <a:t>Profile Retrieval:</a:t>
            </a:r>
          </a:p>
          <a:p>
            <a:pPr lvl="1"/>
            <a:r>
              <a:rPr lang="en-GB" dirty="0"/>
              <a:t>Improved numerical concepts: Regularisation methods</a:t>
            </a:r>
          </a:p>
          <a:p>
            <a:pPr lvl="1"/>
            <a:r>
              <a:rPr lang="en-GB" dirty="0"/>
              <a:t>Retrieval of aerosol optical/microphysical properties</a:t>
            </a:r>
          </a:p>
          <a:p>
            <a:pPr lvl="1"/>
            <a:r>
              <a:rPr lang="en-GB" dirty="0"/>
              <a:t>Direct </a:t>
            </a:r>
            <a:r>
              <a:rPr lang="en-GB" dirty="0" smtClean="0"/>
              <a:t>profile retrieval </a:t>
            </a:r>
            <a:r>
              <a:rPr lang="en-GB" dirty="0"/>
              <a:t>with </a:t>
            </a:r>
            <a:r>
              <a:rPr lang="en-GB" dirty="0" smtClean="0"/>
              <a:t>spectra instead of SCDs </a:t>
            </a:r>
            <a:r>
              <a:rPr lang="en-GB" dirty="0"/>
              <a:t>as measurement </a:t>
            </a:r>
            <a:r>
              <a:rPr lang="en-GB" dirty="0" smtClean="0"/>
              <a:t>vector</a:t>
            </a:r>
            <a:r>
              <a:rPr lang="en-GB" dirty="0" smtClean="0">
                <a:solidFill>
                  <a:srgbClr val="FF0000"/>
                </a:solidFill>
              </a:rPr>
              <a:t> (E. </a:t>
            </a:r>
            <a:r>
              <a:rPr lang="en-GB" dirty="0" err="1" smtClean="0">
                <a:solidFill>
                  <a:srgbClr val="FF0000"/>
                </a:solidFill>
              </a:rPr>
              <a:t>Spinei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GB" dirty="0" smtClean="0"/>
              <a:t>Retrieval of cloud altitude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J.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Nasse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) </a:t>
            </a:r>
            <a:endParaRPr lang="en-GB" dirty="0"/>
          </a:p>
          <a:p>
            <a:pPr>
              <a:spcBef>
                <a:spcPts val="600"/>
              </a:spcBef>
            </a:pPr>
            <a:r>
              <a:rPr lang="en-GB" sz="3300" dirty="0"/>
              <a:t>Information content:</a:t>
            </a:r>
          </a:p>
          <a:p>
            <a:pPr lvl="1">
              <a:tabLst>
                <a:tab pos="2870200" algn="l"/>
              </a:tabLst>
            </a:pPr>
            <a:r>
              <a:rPr lang="en-GB" dirty="0" smtClean="0"/>
              <a:t>DOAS polynomial 		</a:t>
            </a:r>
            <a:r>
              <a:rPr lang="en-GB" dirty="0" smtClean="0">
                <a:sym typeface="Wingdings" panose="05000000000000000000" pitchFamily="2" charset="2"/>
              </a:rPr>
              <a:t> Aerosols (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T.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Boesch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</a:p>
          <a:p>
            <a:pPr lvl="1">
              <a:tabLst>
                <a:tab pos="2870200" algn="l"/>
              </a:tabLst>
            </a:pPr>
            <a:r>
              <a:rPr lang="en-GB" dirty="0" smtClean="0">
                <a:sym typeface="Wingdings" panose="05000000000000000000" pitchFamily="2" charset="2"/>
              </a:rPr>
              <a:t>Ring effect		 </a:t>
            </a:r>
            <a:r>
              <a:rPr lang="en-GB" dirty="0">
                <a:sym typeface="Wingdings" panose="05000000000000000000" pitchFamily="2" charset="2"/>
              </a:rPr>
              <a:t>Aerosols </a:t>
            </a:r>
            <a:r>
              <a:rPr lang="en-GB" dirty="0" smtClean="0">
                <a:sym typeface="Wingdings" panose="05000000000000000000" pitchFamily="2" charset="2"/>
              </a:rPr>
              <a:t>[Wagner et al., 2009]</a:t>
            </a:r>
          </a:p>
          <a:p>
            <a:pPr lvl="1">
              <a:tabLst>
                <a:tab pos="2870200" algn="l"/>
              </a:tabLst>
            </a:pPr>
            <a:r>
              <a:rPr lang="en-GB" dirty="0" smtClean="0">
                <a:sym typeface="Wingdings" panose="05000000000000000000" pitchFamily="2" charset="2"/>
              </a:rPr>
              <a:t>Wavelength dependence of AMF 	 Horizontal distribution of trace gases [Ortega et al., 2015]</a:t>
            </a:r>
          </a:p>
          <a:p>
            <a:pPr>
              <a:spcBef>
                <a:spcPts val="600"/>
              </a:spcBef>
            </a:pPr>
            <a:r>
              <a:rPr lang="en-GB" sz="3300" dirty="0">
                <a:sym typeface="Wingdings" panose="05000000000000000000" pitchFamily="2" charset="2"/>
              </a:rPr>
              <a:t>Spatial representativeness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Which volume has been sampled?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How to deal with horizontal </a:t>
            </a:r>
            <a:r>
              <a:rPr lang="en-GB" dirty="0" err="1" smtClean="0">
                <a:sym typeface="Wingdings" panose="05000000000000000000" pitchFamily="2" charset="2"/>
              </a:rPr>
              <a:t>inhomogeneities</a:t>
            </a:r>
            <a:r>
              <a:rPr lang="en-GB" dirty="0" smtClean="0">
                <a:sym typeface="Wingdings" panose="05000000000000000000" pitchFamily="2" charset="2"/>
              </a:rPr>
              <a:t>? 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Takashima, J.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Remmers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, K.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Bigge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) </a:t>
            </a:r>
            <a:endParaRPr lang="en-GB" dirty="0" smtClean="0">
              <a:sym typeface="Wingdings" panose="05000000000000000000" pitchFamily="2" charset="2"/>
            </a:endParaRP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Impact of (broken!) clouds?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Best satellite validation strategy?</a:t>
            </a:r>
            <a:endParaRPr lang="en-GB" dirty="0"/>
          </a:p>
          <a:p>
            <a:pPr>
              <a:spcBef>
                <a:spcPts val="600"/>
              </a:spcBef>
            </a:pPr>
            <a:r>
              <a:rPr lang="en-GB" sz="3300" dirty="0"/>
              <a:t>Spectroscopy:</a:t>
            </a:r>
          </a:p>
          <a:p>
            <a:pPr lvl="1"/>
            <a:r>
              <a:rPr lang="en-GB" dirty="0" smtClean="0"/>
              <a:t>Vibrational Raman scattering (air &amp; water)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J. </a:t>
            </a:r>
            <a:r>
              <a:rPr lang="en-GB" dirty="0" err="1">
                <a:solidFill>
                  <a:srgbClr val="FF0000"/>
                </a:solidFill>
                <a:sym typeface="Wingdings" panose="05000000000000000000" pitchFamily="2" charset="2"/>
              </a:rPr>
              <a:t>Lampel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en-GB" dirty="0" smtClean="0"/>
          </a:p>
          <a:p>
            <a:pPr lvl="1"/>
            <a:r>
              <a:rPr lang="en-GB" dirty="0" smtClean="0"/>
              <a:t>Accuracy and temperature dependence of absorption cross sections (H</a:t>
            </a:r>
            <a:r>
              <a:rPr lang="en-GB" baseline="-25000" dirty="0" smtClean="0"/>
              <a:t>2</a:t>
            </a:r>
            <a:r>
              <a:rPr lang="en-GB" dirty="0" smtClean="0"/>
              <a:t>O, O</a:t>
            </a:r>
            <a:r>
              <a:rPr lang="en-GB" sz="2900" baseline="-25000" dirty="0" smtClean="0"/>
              <a:t>4</a:t>
            </a:r>
            <a:r>
              <a:rPr lang="en-GB" sz="2900" dirty="0" smtClean="0"/>
              <a:t>)</a:t>
            </a:r>
            <a:r>
              <a:rPr lang="en-GB" dirty="0" smtClean="0">
                <a:solidFill>
                  <a:srgbClr val="FF0000"/>
                </a:solidFill>
              </a:rPr>
              <a:t> (I. Ortega, D. </a:t>
            </a:r>
            <a:r>
              <a:rPr lang="en-GB" dirty="0" err="1" smtClean="0">
                <a:solidFill>
                  <a:srgbClr val="FF0000"/>
                </a:solidFill>
              </a:rPr>
              <a:t>Pöhler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J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GB" dirty="0" err="1">
                <a:solidFill>
                  <a:srgbClr val="FF0000"/>
                </a:solidFill>
                <a:sym typeface="Wingdings" panose="05000000000000000000" pitchFamily="2" charset="2"/>
              </a:rPr>
              <a:t>Lampel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Non-linearity effects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J.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Pukite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New trace gases???</a:t>
            </a:r>
            <a:endParaRPr lang="en-GB" dirty="0"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GB" sz="3300" dirty="0">
                <a:sym typeface="Wingdings" panose="05000000000000000000" pitchFamily="2" charset="2"/>
              </a:rPr>
              <a:t>Instrumental concepts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Movement compensation 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(L. </a:t>
            </a:r>
            <a:r>
              <a:rPr lang="en-GB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Penth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New concepts for spectrometers and telescopes 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(U. Platt, I. </a:t>
            </a:r>
            <a:r>
              <a:rPr lang="en-GB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Bruchkouski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endParaRPr lang="en-GB" dirty="0" smtClean="0"/>
          </a:p>
        </p:txBody>
      </p:sp>
      <p:sp>
        <p:nvSpPr>
          <p:cNvPr id="8" name="Rechteck 7"/>
          <p:cNvSpPr/>
          <p:nvPr/>
        </p:nvSpPr>
        <p:spPr>
          <a:xfrm>
            <a:off x="5076056" y="5733256"/>
            <a:ext cx="3961277" cy="3077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Red: Presentations at DOAS Workshop 2015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8555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Bildschirmpräsentation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Times New Roman</vt:lpstr>
      <vt:lpstr>Wingdings</vt:lpstr>
      <vt:lpstr>Default Design</vt:lpstr>
      <vt:lpstr>1_Default Design</vt:lpstr>
      <vt:lpstr>Future challenges in MAX-DOAS</vt:lpstr>
      <vt:lpstr>Retrieval of Trace Gas and Aerosol Vertical Profiles</vt:lpstr>
      <vt:lpstr>Retrieval of Trace Gas and Aerosol Vertical Profiles - The future? -</vt:lpstr>
      <vt:lpstr>The future: Reconstruction of 2D and 3D trace gas fields using tomographic MAX-DOAS </vt:lpstr>
      <vt:lpstr>Future Challenges in MAX-DOAS</vt:lpstr>
    </vt:vector>
  </TitlesOfParts>
  <Company>Leicester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Centre</dc:creator>
  <cp:lastModifiedBy>ufriess</cp:lastModifiedBy>
  <cp:revision>888</cp:revision>
  <dcterms:created xsi:type="dcterms:W3CDTF">2005-03-01T10:29:32Z</dcterms:created>
  <dcterms:modified xsi:type="dcterms:W3CDTF">2015-07-08T11:32:01Z</dcterms:modified>
</cp:coreProperties>
</file>