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74" r:id="rId4"/>
    <p:sldId id="275" r:id="rId5"/>
    <p:sldId id="294" r:id="rId6"/>
    <p:sldId id="276" r:id="rId7"/>
    <p:sldId id="277" r:id="rId8"/>
    <p:sldId id="278" r:id="rId9"/>
    <p:sldId id="268" r:id="rId10"/>
    <p:sldId id="290" r:id="rId11"/>
    <p:sldId id="291" r:id="rId12"/>
    <p:sldId id="292" r:id="rId13"/>
    <p:sldId id="282" r:id="rId14"/>
    <p:sldId id="283" r:id="rId15"/>
    <p:sldId id="266" r:id="rId16"/>
    <p:sldId id="269" r:id="rId17"/>
    <p:sldId id="293" r:id="rId18"/>
    <p:sldId id="279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s01.knmi.nl\home$\avander\MarcoPolo\SO2_trend_Chi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East China</c:v>
          </c:tx>
          <c:cat>
            <c:numRef>
              <c:f>Blad1!$A$1:$A$10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Blad1!$B$12:$B$21</c:f>
              <c:numCache>
                <c:formatCode>General</c:formatCode>
                <c:ptCount val="10"/>
                <c:pt idx="0">
                  <c:v>1</c:v>
                </c:pt>
                <c:pt idx="1">
                  <c:v>1.0132450331125828</c:v>
                </c:pt>
                <c:pt idx="2">
                  <c:v>1.2119205298013245</c:v>
                </c:pt>
                <c:pt idx="3">
                  <c:v>0.99337748344370858</c:v>
                </c:pt>
                <c:pt idx="4">
                  <c:v>0.89183222958057395</c:v>
                </c:pt>
                <c:pt idx="5">
                  <c:v>0.93818984547461359</c:v>
                </c:pt>
                <c:pt idx="6">
                  <c:v>1.0066225165562914</c:v>
                </c:pt>
                <c:pt idx="7">
                  <c:v>0.95584988962472406</c:v>
                </c:pt>
                <c:pt idx="8">
                  <c:v>0.94260485651214121</c:v>
                </c:pt>
                <c:pt idx="9">
                  <c:v>0.83222958057395147</c:v>
                </c:pt>
              </c:numCache>
            </c:numRef>
          </c:val>
          <c:smooth val="0"/>
        </c:ser>
        <c:ser>
          <c:idx val="1"/>
          <c:order val="1"/>
          <c:tx>
            <c:v>Ningxia</c:v>
          </c:tx>
          <c:val>
            <c:numRef>
              <c:f>Blad1!$C$12:$C$21</c:f>
              <c:numCache>
                <c:formatCode>General</c:formatCode>
                <c:ptCount val="10"/>
                <c:pt idx="0">
                  <c:v>1</c:v>
                </c:pt>
                <c:pt idx="1">
                  <c:v>1.0772532188841202</c:v>
                </c:pt>
                <c:pt idx="2">
                  <c:v>1.3047210300429184</c:v>
                </c:pt>
                <c:pt idx="3">
                  <c:v>1.0858369098712446</c:v>
                </c:pt>
                <c:pt idx="4">
                  <c:v>1.1030042918454934</c:v>
                </c:pt>
                <c:pt idx="5">
                  <c:v>1.1287553648068669</c:v>
                </c:pt>
                <c:pt idx="6">
                  <c:v>1.4334763948497855</c:v>
                </c:pt>
                <c:pt idx="7">
                  <c:v>1.4291845493562232</c:v>
                </c:pt>
                <c:pt idx="8">
                  <c:v>1.4291845493562232</c:v>
                </c:pt>
                <c:pt idx="9">
                  <c:v>1.2618025751072961</c:v>
                </c:pt>
              </c:numCache>
            </c:numRef>
          </c:val>
          <c:smooth val="0"/>
        </c:ser>
        <c:ser>
          <c:idx val="3"/>
          <c:order val="2"/>
          <c:tx>
            <c:v>Shandong</c:v>
          </c:tx>
          <c:val>
            <c:numRef>
              <c:f>Blad1!$E$12:$E$21</c:f>
              <c:numCache>
                <c:formatCode>General</c:formatCode>
                <c:ptCount val="10"/>
                <c:pt idx="0">
                  <c:v>1</c:v>
                </c:pt>
                <c:pt idx="1">
                  <c:v>1.0533642691415315</c:v>
                </c:pt>
                <c:pt idx="2">
                  <c:v>1.2498066511987627</c:v>
                </c:pt>
                <c:pt idx="3">
                  <c:v>1.0340293890177881</c:v>
                </c:pt>
                <c:pt idx="4">
                  <c:v>0.92652745552977578</c:v>
                </c:pt>
                <c:pt idx="5">
                  <c:v>0.91802010827532876</c:v>
                </c:pt>
                <c:pt idx="6">
                  <c:v>0.9953596287703016</c:v>
                </c:pt>
                <c:pt idx="7">
                  <c:v>1.0108275328692962</c:v>
                </c:pt>
                <c:pt idx="8">
                  <c:v>0.96442382057231257</c:v>
                </c:pt>
                <c:pt idx="9">
                  <c:v>0.76875483372003095</c:v>
                </c:pt>
              </c:numCache>
            </c:numRef>
          </c:val>
          <c:smooth val="0"/>
        </c:ser>
        <c:ser>
          <c:idx val="4"/>
          <c:order val="3"/>
          <c:tx>
            <c:v>South Hebei</c:v>
          </c:tx>
          <c:val>
            <c:numRef>
              <c:f>Blad1!$F$12:$F$21</c:f>
              <c:numCache>
                <c:formatCode>General</c:formatCode>
                <c:ptCount val="10"/>
                <c:pt idx="0">
                  <c:v>1</c:v>
                </c:pt>
                <c:pt idx="1">
                  <c:v>1.0577385725741779</c:v>
                </c:pt>
                <c:pt idx="2">
                  <c:v>1.2173215717722534</c:v>
                </c:pt>
                <c:pt idx="3">
                  <c:v>1.0088211708099437</c:v>
                </c:pt>
                <c:pt idx="4">
                  <c:v>0.84522854851643947</c:v>
                </c:pt>
                <c:pt idx="5">
                  <c:v>0.83079390537289488</c:v>
                </c:pt>
                <c:pt idx="6">
                  <c:v>0.99518845228548514</c:v>
                </c:pt>
                <c:pt idx="7">
                  <c:v>0.912590216519647</c:v>
                </c:pt>
                <c:pt idx="8">
                  <c:v>0.84683239775461105</c:v>
                </c:pt>
                <c:pt idx="9">
                  <c:v>0.68885324779470725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11136"/>
        <c:axId val="90012672"/>
      </c:lineChart>
      <c:catAx>
        <c:axId val="900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012672"/>
        <c:crosses val="autoZero"/>
        <c:auto val="1"/>
        <c:lblAlgn val="ctr"/>
        <c:lblOffset val="100"/>
        <c:noMultiLvlLbl val="0"/>
      </c:catAx>
      <c:valAx>
        <c:axId val="9001267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 SO2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011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DC805-DC29-4AA4-927F-880BB5D77F2A}" type="datetimeFigureOut">
              <a:rPr lang="fr-BE" smtClean="0"/>
              <a:t>11/08/2015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C6522-7400-4891-B0EA-7F9B676FF0E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04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BE9A5-6BB7-48ED-A672-873769BB20A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9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BE9A5-6BB7-48ED-A672-873769BB20A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224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BE9A5-6BB7-48ED-A672-873769BB20A1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9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BE9A5-6BB7-48ED-A672-873769BB20A1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9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BE9A5-6BB7-48ED-A672-873769BB20A1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9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BE9A5-6BB7-48ED-A672-873769BB20A1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9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11-8-2015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121" y="1196752"/>
            <a:ext cx="8347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Sulfur dioxide vertical column DOAS retrievals from OMI: 10 </a:t>
            </a:r>
            <a:r>
              <a:rPr lang="en-US" sz="3000" b="1" dirty="0">
                <a:solidFill>
                  <a:schemeClr val="tx2"/>
                </a:solidFill>
              </a:rPr>
              <a:t>years of global observations and comparison to ground-based and satellite data</a:t>
            </a:r>
            <a:endParaRPr lang="fr-BE" sz="3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4763" y="476672"/>
            <a:ext cx="6722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i="1" dirty="0" smtClean="0"/>
              <a:t>DOAS workshop 2015, Brussels, July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838" y="2852936"/>
            <a:ext cx="8388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u="sng" dirty="0" smtClean="0"/>
              <a:t>N. Theys</a:t>
            </a:r>
            <a:r>
              <a:rPr lang="fr-BE" sz="2000" b="1" u="sng" baseline="30000" dirty="0" smtClean="0"/>
              <a:t>1</a:t>
            </a:r>
            <a:r>
              <a:rPr lang="fr-BE" sz="2000" dirty="0" smtClean="0"/>
              <a:t>,</a:t>
            </a:r>
            <a:r>
              <a:rPr lang="fr-BE" sz="2000" b="1" dirty="0" smtClean="0"/>
              <a:t> </a:t>
            </a:r>
            <a:r>
              <a:rPr lang="fr-BE" sz="2000" dirty="0" smtClean="0"/>
              <a:t>I. De Smedt</a:t>
            </a:r>
            <a:r>
              <a:rPr lang="fr-BE" sz="2000" baseline="30000" dirty="0" smtClean="0"/>
              <a:t>1</a:t>
            </a:r>
            <a:r>
              <a:rPr lang="fr-BE" sz="2000" dirty="0" smtClean="0"/>
              <a:t>, </a:t>
            </a:r>
            <a:r>
              <a:rPr lang="fr-BE" sz="2000" dirty="0"/>
              <a:t>J. van </a:t>
            </a:r>
            <a:r>
              <a:rPr lang="fr-BE" sz="2000" dirty="0" smtClean="0"/>
              <a:t>Gent</a:t>
            </a:r>
            <a:r>
              <a:rPr lang="fr-BE" sz="2000" baseline="30000" dirty="0"/>
              <a:t>1</a:t>
            </a:r>
            <a:r>
              <a:rPr lang="fr-BE" sz="2000" dirty="0" smtClean="0"/>
              <a:t>, T. Danckaert</a:t>
            </a:r>
            <a:r>
              <a:rPr lang="fr-BE" sz="2000" baseline="30000" dirty="0" smtClean="0"/>
              <a:t>1</a:t>
            </a:r>
            <a:r>
              <a:rPr lang="fr-BE" sz="2000" dirty="0" smtClean="0"/>
              <a:t>,  F. Hendrick</a:t>
            </a:r>
            <a:r>
              <a:rPr lang="fr-BE" sz="2000" baseline="30000" dirty="0" smtClean="0"/>
              <a:t>1</a:t>
            </a:r>
            <a:r>
              <a:rPr lang="fr-BE" sz="2000" dirty="0" smtClean="0"/>
              <a:t>, T. Wang</a:t>
            </a:r>
            <a:r>
              <a:rPr lang="fr-BE" sz="2000" baseline="30000" dirty="0" smtClean="0"/>
              <a:t>2</a:t>
            </a:r>
            <a:r>
              <a:rPr lang="fr-BE" sz="2000" dirty="0" smtClean="0"/>
              <a:t>,                                                  M. Van Roozendael</a:t>
            </a:r>
            <a:r>
              <a:rPr lang="fr-BE" sz="2000" baseline="30000" dirty="0"/>
              <a:t>1</a:t>
            </a:r>
            <a:r>
              <a:rPr lang="fr-BE" sz="2000" dirty="0" smtClean="0"/>
              <a:t>, R. van der A</a:t>
            </a:r>
            <a:r>
              <a:rPr lang="fr-BE" sz="2000" baseline="30000" dirty="0" smtClean="0"/>
              <a:t> 3</a:t>
            </a:r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611560" y="3564305"/>
            <a:ext cx="56886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US" sz="1600" dirty="0" smtClean="0"/>
              <a:t>Belgian </a:t>
            </a:r>
            <a:r>
              <a:rPr lang="en-US" sz="1600" dirty="0"/>
              <a:t>Institute for Space </a:t>
            </a:r>
            <a:r>
              <a:rPr lang="en-US" sz="1600" dirty="0" err="1"/>
              <a:t>Aeronomy</a:t>
            </a:r>
            <a:r>
              <a:rPr lang="en-US" sz="1600" dirty="0"/>
              <a:t> (</a:t>
            </a:r>
            <a:r>
              <a:rPr lang="en-US" sz="1600" dirty="0" smtClean="0"/>
              <a:t>BIRA-IASB</a:t>
            </a:r>
            <a:r>
              <a:rPr lang="fr-BE" sz="1600" dirty="0" smtClean="0"/>
              <a:t>)</a:t>
            </a:r>
          </a:p>
          <a:p>
            <a:pPr marL="342900" lvl="0" indent="-342900">
              <a:buAutoNum type="arabicPeriod"/>
            </a:pPr>
            <a:r>
              <a:rPr lang="en-US" sz="1600" dirty="0" smtClean="0"/>
              <a:t>Institute </a:t>
            </a:r>
            <a:r>
              <a:rPr lang="en-US" sz="1600" dirty="0"/>
              <a:t>of Atmospheric Physics (IAP)</a:t>
            </a:r>
            <a:endParaRPr lang="fr-BE" sz="1600" dirty="0"/>
          </a:p>
          <a:p>
            <a:pPr lvl="0"/>
            <a:r>
              <a:rPr lang="fr-BE" sz="1600" dirty="0" smtClean="0"/>
              <a:t>3.    </a:t>
            </a:r>
            <a:r>
              <a:rPr lang="nl-NL" sz="1600" dirty="0" smtClean="0"/>
              <a:t>Koninklijk </a:t>
            </a:r>
            <a:r>
              <a:rPr lang="nl-NL" sz="1600" dirty="0"/>
              <a:t>Nederlands Meteorologisch Instituut (KNMI</a:t>
            </a:r>
            <a:r>
              <a:rPr lang="nl-NL" sz="1600" dirty="0" smtClean="0"/>
              <a:t>)</a:t>
            </a:r>
            <a:endParaRPr lang="fr-BE" sz="1600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894189" y="6609159"/>
            <a:ext cx="3862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BE" altLang="fr-FR" sz="1000" dirty="0">
                <a:latin typeface="Arial" charset="0"/>
              </a:rPr>
              <a:t>SO</a:t>
            </a:r>
            <a:r>
              <a:rPr lang="fr-BE" altLang="fr-FR" sz="1000" baseline="-25000" dirty="0">
                <a:latin typeface="Arial" charset="0"/>
              </a:rPr>
              <a:t>2 </a:t>
            </a:r>
            <a:r>
              <a:rPr lang="fr-BE" altLang="fr-FR" sz="1000" dirty="0" smtClean="0">
                <a:latin typeface="Arial" charset="0"/>
              </a:rPr>
              <a:t>plume </a:t>
            </a:r>
            <a:r>
              <a:rPr lang="fr-BE" altLang="fr-FR" sz="1000" dirty="0" err="1" smtClean="0">
                <a:latin typeface="Arial" charset="0"/>
              </a:rPr>
              <a:t>from</a:t>
            </a:r>
            <a:r>
              <a:rPr lang="fr-BE" altLang="fr-FR" sz="1000" dirty="0" smtClean="0">
                <a:latin typeface="Arial" charset="0"/>
              </a:rPr>
              <a:t> </a:t>
            </a:r>
            <a:r>
              <a:rPr lang="fr-BE" altLang="fr-FR" sz="1000" dirty="0" err="1">
                <a:latin typeface="Arial" charset="0"/>
              </a:rPr>
              <a:t>Holuhraun</a:t>
            </a:r>
            <a:r>
              <a:rPr lang="fr-BE" altLang="fr-FR" sz="1000" dirty="0">
                <a:latin typeface="Arial" charset="0"/>
              </a:rPr>
              <a:t>, 02-09-2014</a:t>
            </a:r>
            <a:endParaRPr lang="fr-BE" altLang="fr-FR" sz="1000" baseline="-25000" dirty="0">
              <a:latin typeface="Arial" charset="0"/>
            </a:endParaRPr>
          </a:p>
        </p:txBody>
      </p:sp>
      <p:pic>
        <p:nvPicPr>
          <p:cNvPr id="14" name="Picture 2" descr="D:\work\Collaborations\Schmidt\Bunga\OMI_maps\OMISO2_2014_09_02_30-80_-60-60.jpg"/>
          <p:cNvPicPr>
            <a:picLocks noChangeAspect="1" noChangeArrowheads="1"/>
          </p:cNvPicPr>
          <p:nvPr/>
        </p:nvPicPr>
        <p:blipFill rotWithShape="1">
          <a:blip r:embed="rId5"/>
          <a:srcRect l="31807" t="18554" r="39403" b="54189"/>
          <a:stretch/>
        </p:blipFill>
        <p:spPr bwMode="auto">
          <a:xfrm>
            <a:off x="5428540" y="4653136"/>
            <a:ext cx="2738749" cy="18861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5" name="Picture 9" descr="X:\projects\DOAS\Documents\OpenDays\OD2014\Drafts\fromHugues\SO2_China_2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063"/>
            <a:ext cx="2753065" cy="24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8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11075" r="61990" b="42883"/>
          <a:stretch/>
        </p:blipFill>
        <p:spPr bwMode="auto">
          <a:xfrm>
            <a:off x="-180528" y="1386081"/>
            <a:ext cx="4818619" cy="543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:\work\Presentation\VAST\RedSea_no2_SeaOnl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t="2842" r="18949"/>
          <a:stretch/>
        </p:blipFill>
        <p:spPr bwMode="auto">
          <a:xfrm>
            <a:off x="4427984" y="1124262"/>
            <a:ext cx="4680520" cy="58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646906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2005-2009</a:t>
            </a:r>
            <a:endParaRPr lang="fr-BE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OMI </a:t>
            </a:r>
            <a:r>
              <a:rPr lang="fr-BE" b="1" dirty="0" smtClean="0"/>
              <a:t>SO</a:t>
            </a:r>
            <a:r>
              <a:rPr lang="fr-BE" b="1" baseline="-25000" dirty="0" smtClean="0"/>
              <a:t>2 </a:t>
            </a:r>
            <a:r>
              <a:rPr lang="fr-BE" b="1" dirty="0" smtClean="0"/>
              <a:t>VCD [DU]                                          OMI </a:t>
            </a:r>
            <a:r>
              <a:rPr lang="fr-BE" b="1" dirty="0" err="1" smtClean="0"/>
              <a:t>tropo</a:t>
            </a:r>
            <a:r>
              <a:rPr lang="fr-BE" b="1" dirty="0" smtClean="0"/>
              <a:t>. NO</a:t>
            </a:r>
            <a:r>
              <a:rPr lang="fr-BE" b="1" baseline="-25000" dirty="0" smtClean="0"/>
              <a:t>2 </a:t>
            </a:r>
            <a:r>
              <a:rPr lang="fr-BE" b="1" dirty="0" smtClean="0"/>
              <a:t>VCD [molec.cm</a:t>
            </a:r>
            <a:r>
              <a:rPr lang="fr-BE" b="1" baseline="30000" dirty="0" smtClean="0"/>
              <a:t>-2</a:t>
            </a:r>
            <a:r>
              <a:rPr lang="fr-BE" b="1" dirty="0" smtClean="0"/>
              <a:t>]</a:t>
            </a:r>
            <a:endParaRPr lang="fr-BE" b="1" baseline="300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157447" y="196850"/>
            <a:ext cx="2671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smtClean="0">
                <a:solidFill>
                  <a:schemeClr val="tx2"/>
                </a:solidFill>
              </a:rPr>
              <a:t>SO</a:t>
            </a:r>
            <a:r>
              <a:rPr lang="fr-BE" altLang="fr-FR" b="1" baseline="-25000" dirty="0" smtClean="0">
                <a:solidFill>
                  <a:schemeClr val="tx2"/>
                </a:solidFill>
              </a:rPr>
              <a:t>2</a:t>
            </a:r>
            <a:r>
              <a:rPr lang="fr-BE" altLang="fr-FR" b="1" dirty="0" smtClean="0">
                <a:solidFill>
                  <a:schemeClr val="tx2"/>
                </a:solidFill>
              </a:rPr>
              <a:t> </a:t>
            </a:r>
            <a:r>
              <a:rPr lang="fr-BE" altLang="fr-FR" b="1" dirty="0" err="1" smtClean="0">
                <a:solidFill>
                  <a:schemeClr val="tx2"/>
                </a:solidFill>
              </a:rPr>
              <a:t>from</a:t>
            </a:r>
            <a:r>
              <a:rPr lang="fr-BE" altLang="fr-FR" b="1" dirty="0" smtClean="0">
                <a:solidFill>
                  <a:schemeClr val="tx2"/>
                </a:solidFill>
              </a:rPr>
              <a:t> </a:t>
            </a:r>
            <a:r>
              <a:rPr lang="fr-BE" altLang="fr-FR" b="1" dirty="0" err="1" smtClean="0">
                <a:solidFill>
                  <a:schemeClr val="tx2"/>
                </a:solidFill>
              </a:rPr>
              <a:t>ships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8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157447" y="196850"/>
            <a:ext cx="2671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smtClean="0">
                <a:solidFill>
                  <a:schemeClr val="tx2"/>
                </a:solidFill>
              </a:rPr>
              <a:t>SO</a:t>
            </a:r>
            <a:r>
              <a:rPr lang="fr-BE" altLang="fr-FR" b="1" baseline="-25000" dirty="0" smtClean="0">
                <a:solidFill>
                  <a:schemeClr val="tx2"/>
                </a:solidFill>
              </a:rPr>
              <a:t>2</a:t>
            </a:r>
            <a:r>
              <a:rPr lang="fr-BE" altLang="fr-FR" b="1" dirty="0" smtClean="0">
                <a:solidFill>
                  <a:schemeClr val="tx2"/>
                </a:solidFill>
              </a:rPr>
              <a:t> </a:t>
            </a:r>
            <a:r>
              <a:rPr lang="fr-BE" altLang="fr-FR" b="1" dirty="0" err="1" smtClean="0">
                <a:solidFill>
                  <a:schemeClr val="tx2"/>
                </a:solidFill>
              </a:rPr>
              <a:t>from</a:t>
            </a:r>
            <a:r>
              <a:rPr lang="fr-BE" altLang="fr-FR" b="1" dirty="0" smtClean="0">
                <a:solidFill>
                  <a:schemeClr val="tx2"/>
                </a:solidFill>
              </a:rPr>
              <a:t> </a:t>
            </a:r>
            <a:r>
              <a:rPr lang="fr-BE" altLang="fr-FR" b="1" dirty="0" err="1" smtClean="0">
                <a:solidFill>
                  <a:schemeClr val="tx2"/>
                </a:solidFill>
              </a:rPr>
              <a:t>ships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  <p:pic>
        <p:nvPicPr>
          <p:cNvPr id="11" name="Picture 2" descr="D:\work\Articles\Article_7OMI\Review\Figsfinal\Figure14n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642" b="28845"/>
          <a:stretch/>
        </p:blipFill>
        <p:spPr bwMode="auto">
          <a:xfrm>
            <a:off x="755576" y="1042414"/>
            <a:ext cx="720763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work\Articles\Article_7OMI\Review\Figsfinal\Figure14n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4642" r="50000" b="28845"/>
          <a:stretch/>
        </p:blipFill>
        <p:spPr bwMode="auto">
          <a:xfrm>
            <a:off x="755576" y="1029010"/>
            <a:ext cx="706361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8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349103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work\Articles\Article_7OMI\Review\Figsfinal\Figure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r="11207"/>
          <a:stretch/>
        </p:blipFill>
        <p:spPr bwMode="auto">
          <a:xfrm>
            <a:off x="683568" y="1025872"/>
            <a:ext cx="6551526" cy="58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954765" y="196850"/>
            <a:ext cx="3077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smtClean="0">
                <a:solidFill>
                  <a:schemeClr val="tx2"/>
                </a:solidFill>
              </a:rPr>
              <a:t>Validation: China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2960" r="7187" b="55140"/>
          <a:stretch/>
        </p:blipFill>
        <p:spPr>
          <a:xfrm>
            <a:off x="683568" y="4018456"/>
            <a:ext cx="7738467" cy="27949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76256" y="1408937"/>
            <a:ext cx="2118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Xianghe</a:t>
            </a:r>
            <a:r>
              <a:rPr lang="fr-BE" dirty="0" smtClean="0"/>
              <a:t>: </a:t>
            </a:r>
            <a:r>
              <a:rPr lang="fr-BE" smtClean="0"/>
              <a:t>sub-urban</a:t>
            </a:r>
            <a:r>
              <a:rPr lang="fr-BE" dirty="0" smtClean="0"/>
              <a:t>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50 km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Clear-sky</a:t>
            </a:r>
            <a:r>
              <a:rPr lang="fr-BE" dirty="0" smtClean="0"/>
              <a:t>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 </a:t>
            </a:r>
            <a:r>
              <a:rPr lang="fr-BE" dirty="0" err="1" smtClean="0"/>
              <a:t>volcanic</a:t>
            </a:r>
            <a:r>
              <a:rPr lang="fr-BE" dirty="0" smtClean="0"/>
              <a:t> SO</a:t>
            </a:r>
            <a:r>
              <a:rPr lang="fr-BE" baseline="-25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SZA&lt;65°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709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79939" y="196850"/>
            <a:ext cx="3226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smtClean="0">
                <a:solidFill>
                  <a:schemeClr val="tx2"/>
                </a:solidFill>
              </a:rPr>
              <a:t>Trends over China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7504" y="1772816"/>
            <a:ext cx="4464496" cy="380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Filtered for clouds (&gt;50%), viewing angle (&lt;50°) and solar zenith angle (&lt;80°)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Gridded to monthly means (1/8 degree resolution)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Linear fit of SO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over the years 2005-2014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Grid cells with less than 0.1 DU on average are not plotted and grid cells less than 0.5 DU are not fitted.</a:t>
            </a:r>
          </a:p>
        </p:txBody>
      </p:sp>
      <p:pic>
        <p:nvPicPr>
          <p:cNvPr id="9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046976" cy="2947169"/>
          </a:xfrm>
          <a:prstGeom prst="rect">
            <a:avLst/>
          </a:prstGeom>
        </p:spPr>
      </p:pic>
      <p:pic>
        <p:nvPicPr>
          <p:cNvPr id="10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7897"/>
            <a:ext cx="4014913" cy="29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" y="2204864"/>
            <a:ext cx="5065088" cy="3698396"/>
          </a:xfrm>
          <a:prstGeom prst="rect">
            <a:avLst/>
          </a:prstGeom>
        </p:spPr>
      </p:pic>
      <p:graphicFrame>
        <p:nvGraphicFramePr>
          <p:cNvPr id="8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086988"/>
              </p:ext>
            </p:extLst>
          </p:nvPr>
        </p:nvGraphicFramePr>
        <p:xfrm>
          <a:off x="4860032" y="2924944"/>
          <a:ext cx="4388346" cy="286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619672" y="1196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Relative trends (time series) for some key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9939" y="196850"/>
            <a:ext cx="3226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smtClean="0">
                <a:solidFill>
                  <a:schemeClr val="tx2"/>
                </a:solidFill>
              </a:rPr>
              <a:t>Trends over China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OMISO2PersGulf_2005"/>
          <p:cNvPicPr>
            <a:picLocks noGrp="1" noChangeAspect="1"/>
          </p:cNvPicPr>
          <p:nvPr isPhoto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0" r="23127"/>
          <a:stretch/>
        </p:blipFill>
        <p:spPr bwMode="auto">
          <a:xfrm>
            <a:off x="827313" y="1175417"/>
            <a:ext cx="3744687" cy="57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76345" y="196850"/>
            <a:ext cx="3034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err="1" smtClean="0">
                <a:solidFill>
                  <a:schemeClr val="tx2"/>
                </a:solidFill>
              </a:rPr>
              <a:t>Oil</a:t>
            </a:r>
            <a:r>
              <a:rPr lang="fr-BE" altLang="fr-FR" b="1" dirty="0" smtClean="0">
                <a:solidFill>
                  <a:schemeClr val="tx2"/>
                </a:solidFill>
              </a:rPr>
              <a:t> </a:t>
            </a:r>
            <a:r>
              <a:rPr lang="fr-BE" altLang="fr-FR" b="1" dirty="0" err="1" smtClean="0">
                <a:solidFill>
                  <a:schemeClr val="tx2"/>
                </a:solidFill>
              </a:rPr>
              <a:t>industry</a:t>
            </a:r>
            <a:r>
              <a:rPr lang="fr-BE" altLang="fr-FR" b="1" dirty="0" smtClean="0">
                <a:solidFill>
                  <a:schemeClr val="tx2"/>
                </a:solidFill>
              </a:rPr>
              <a:t>: Iraq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  <p:pic>
        <p:nvPicPr>
          <p:cNvPr id="9" name="Picture 22" descr="OMISO2PersGulf_2014"/>
          <p:cNvPicPr>
            <a:picLocks noGrp="1" noChangeAspect="1"/>
          </p:cNvPicPr>
          <p:nvPr isPhoto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r="23103"/>
          <a:stretch/>
        </p:blipFill>
        <p:spPr bwMode="auto">
          <a:xfrm>
            <a:off x="4572000" y="1175417"/>
            <a:ext cx="3889829" cy="57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16270" r="44893" b="7835"/>
          <a:stretch/>
        </p:blipFill>
        <p:spPr bwMode="auto">
          <a:xfrm>
            <a:off x="611560" y="1772816"/>
            <a:ext cx="4351613" cy="3421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1554" y="4824546"/>
            <a:ext cx="172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blogs.platts.com</a:t>
            </a:r>
          </a:p>
        </p:txBody>
      </p:sp>
    </p:spTree>
    <p:extLst>
      <p:ext uri="{BB962C8B-B14F-4D97-AF65-F5344CB8AC3E}">
        <p14:creationId xmlns:p14="http://schemas.microsoft.com/office/powerpoint/2010/main" val="7257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76345" y="196850"/>
            <a:ext cx="3034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err="1" smtClean="0">
                <a:solidFill>
                  <a:schemeClr val="tx2"/>
                </a:solidFill>
              </a:rPr>
              <a:t>Oil</a:t>
            </a:r>
            <a:r>
              <a:rPr lang="fr-BE" altLang="fr-FR" b="1" dirty="0" smtClean="0">
                <a:solidFill>
                  <a:schemeClr val="tx2"/>
                </a:solidFill>
              </a:rPr>
              <a:t> </a:t>
            </a:r>
            <a:r>
              <a:rPr lang="fr-BE" altLang="fr-FR" b="1" dirty="0" err="1" smtClean="0">
                <a:solidFill>
                  <a:schemeClr val="tx2"/>
                </a:solidFill>
              </a:rPr>
              <a:t>industry</a:t>
            </a:r>
            <a:r>
              <a:rPr lang="fr-BE" altLang="fr-FR" b="1" dirty="0" smtClean="0">
                <a:solidFill>
                  <a:schemeClr val="tx2"/>
                </a:solidFill>
              </a:rPr>
              <a:t>: Iraq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work\Presentation\DOASwshop\2015\figures\Iraqfig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32" y="1445644"/>
            <a:ext cx="6335935" cy="47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Presentation\DOASwshop\2015\figures\Iraqfig3.jpe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32" y="1447200"/>
            <a:ext cx="6336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411760" y="2205038"/>
            <a:ext cx="15128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00" dirty="0"/>
              <a:t>(source: OPEC)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324" y="4653135"/>
            <a:ext cx="173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dirty="0" smtClean="0"/>
              <a:t>2005:</a:t>
            </a:r>
          </a:p>
          <a:p>
            <a:pPr algn="r"/>
            <a:r>
              <a:rPr lang="fr-BE" sz="1600" dirty="0" smtClean="0"/>
              <a:t>1.8 M bbl/</a:t>
            </a:r>
            <a:r>
              <a:rPr lang="fr-BE" sz="1600" dirty="0" err="1" smtClean="0"/>
              <a:t>day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5804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8170" y="24766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 smtClean="0">
                <a:solidFill>
                  <a:schemeClr val="tx2"/>
                </a:solidFill>
              </a:rPr>
              <a:t>Summary</a:t>
            </a:r>
            <a:endParaRPr lang="fr-BE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82" y="1159242"/>
            <a:ext cx="8784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/>
              <a:t>Development</a:t>
            </a:r>
            <a:r>
              <a:rPr lang="fr-BE" sz="2000" dirty="0" smtClean="0"/>
              <a:t> of a DOAS  SO</a:t>
            </a:r>
            <a:r>
              <a:rPr lang="fr-BE" sz="2000" baseline="-25000" dirty="0" smtClean="0"/>
              <a:t>2</a:t>
            </a:r>
            <a:r>
              <a:rPr lang="fr-BE" sz="2000" dirty="0" smtClean="0"/>
              <a:t> </a:t>
            </a:r>
            <a:r>
              <a:rPr lang="fr-BE" sz="2000" dirty="0" err="1" smtClean="0"/>
              <a:t>algorithm</a:t>
            </a:r>
            <a:r>
              <a:rPr lang="fr-BE" sz="2000" dirty="0" smtClean="0"/>
              <a:t> (S5P prototype) </a:t>
            </a:r>
            <a:r>
              <a:rPr lang="fr-BE" sz="2000" dirty="0" err="1" smtClean="0"/>
              <a:t>succesfully</a:t>
            </a:r>
            <a:r>
              <a:rPr lang="fr-BE" sz="2000" dirty="0" smtClean="0"/>
              <a:t> </a:t>
            </a:r>
            <a:r>
              <a:rPr lang="fr-BE" sz="2000" dirty="0" err="1" smtClean="0"/>
              <a:t>applied</a:t>
            </a:r>
            <a:r>
              <a:rPr lang="fr-BE" sz="2000" dirty="0" smtClean="0"/>
              <a:t> to OMI.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285750" indent="-285750">
              <a:buFont typeface="Arial" charset="0"/>
              <a:buChar char="•"/>
            </a:pPr>
            <a:r>
              <a:rPr lang="fr-BE" sz="2000" dirty="0" err="1" smtClean="0"/>
              <a:t>Volcanic</a:t>
            </a:r>
            <a:r>
              <a:rPr lang="fr-BE" sz="2000" dirty="0" smtClean="0"/>
              <a:t> SO</a:t>
            </a:r>
            <a:r>
              <a:rPr lang="fr-BE" sz="2000" baseline="-25000" dirty="0" smtClean="0"/>
              <a:t>2</a:t>
            </a:r>
            <a:r>
              <a:rPr lang="fr-BE" sz="2000" dirty="0" smtClean="0"/>
              <a:t>: the </a:t>
            </a:r>
            <a:r>
              <a:rPr lang="fr-BE" sz="2000" dirty="0" err="1" smtClean="0"/>
              <a:t>algorithm</a:t>
            </a:r>
            <a:r>
              <a:rPr lang="fr-BE" sz="2000" dirty="0" smtClean="0"/>
              <a:t> </a:t>
            </a:r>
            <a:r>
              <a:rPr lang="fr-BE" sz="2000" dirty="0" err="1" smtClean="0"/>
              <a:t>is</a:t>
            </a:r>
            <a:r>
              <a:rPr lang="fr-BE" sz="2000" dirty="0" smtClean="0"/>
              <a:t> able to </a:t>
            </a:r>
            <a:r>
              <a:rPr lang="fr-BE" sz="2000" dirty="0" err="1" smtClean="0"/>
              <a:t>cope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large SO2 </a:t>
            </a:r>
            <a:r>
              <a:rPr lang="fr-BE" sz="2000" dirty="0" err="1" smtClean="0"/>
              <a:t>columns</a:t>
            </a:r>
            <a:r>
              <a:rPr lang="fr-BE" sz="2000" dirty="0" smtClean="0"/>
              <a:t> and </a:t>
            </a:r>
            <a:r>
              <a:rPr lang="fr-BE" sz="2000" dirty="0" err="1" smtClean="0"/>
              <a:t>is</a:t>
            </a:r>
            <a:r>
              <a:rPr lang="fr-BE" sz="2000" dirty="0" smtClean="0"/>
              <a:t> consistent </a:t>
            </a:r>
            <a:r>
              <a:rPr lang="fr-BE" sz="2000" dirty="0" err="1" smtClean="0"/>
              <a:t>with</a:t>
            </a:r>
            <a:r>
              <a:rPr lang="fr-BE" sz="2000" dirty="0" smtClean="0"/>
              <a:t> </a:t>
            </a:r>
            <a:r>
              <a:rPr lang="fr-BE" sz="2000" dirty="0" err="1"/>
              <a:t>other</a:t>
            </a:r>
            <a:r>
              <a:rPr lang="fr-BE" sz="2000" dirty="0"/>
              <a:t> satellite </a:t>
            </a:r>
            <a:r>
              <a:rPr lang="fr-BE" sz="2000" dirty="0" err="1" smtClean="0"/>
              <a:t>products</a:t>
            </a:r>
            <a:r>
              <a:rPr lang="fr-BE" sz="2000" dirty="0" smtClean="0"/>
              <a:t>. 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pPr marL="285750" indent="-285750">
              <a:buFont typeface="Arial" charset="0"/>
              <a:buChar char="•"/>
            </a:pPr>
            <a:r>
              <a:rPr lang="fr-BE" sz="2000" dirty="0" err="1" smtClean="0"/>
              <a:t>Anthropogenic</a:t>
            </a:r>
            <a:r>
              <a:rPr lang="fr-BE" sz="2000" dirty="0" smtClean="0"/>
              <a:t> SO</a:t>
            </a:r>
            <a:r>
              <a:rPr lang="fr-BE" sz="2000" baseline="-25000" dirty="0" smtClean="0"/>
              <a:t>2</a:t>
            </a:r>
            <a:r>
              <a:rPr lang="fr-BE" sz="2000" dirty="0" smtClean="0"/>
              <a:t>:</a:t>
            </a:r>
          </a:p>
          <a:p>
            <a:r>
              <a:rPr lang="fr-BE" sz="2000" dirty="0" smtClean="0"/>
              <a:t>        -</a:t>
            </a:r>
            <a:r>
              <a:rPr lang="fr-BE" sz="2000" dirty="0" err="1"/>
              <a:t>Very</a:t>
            </a:r>
            <a:r>
              <a:rPr lang="fr-BE" sz="2000" dirty="0"/>
              <a:t> </a:t>
            </a:r>
            <a:r>
              <a:rPr lang="fr-BE" sz="2000" dirty="0" err="1"/>
              <a:t>weak</a:t>
            </a:r>
            <a:r>
              <a:rPr lang="fr-BE" sz="2000" dirty="0"/>
              <a:t> sources are </a:t>
            </a:r>
            <a:r>
              <a:rPr lang="fr-BE" sz="2000" dirty="0" err="1"/>
              <a:t>detected</a:t>
            </a:r>
            <a:r>
              <a:rPr lang="fr-BE" sz="2000" dirty="0"/>
              <a:t> in long-</a:t>
            </a:r>
            <a:r>
              <a:rPr lang="fr-BE" sz="2000" dirty="0" err="1"/>
              <a:t>term</a:t>
            </a:r>
            <a:r>
              <a:rPr lang="fr-BE" sz="2000" dirty="0"/>
              <a:t> </a:t>
            </a:r>
            <a:r>
              <a:rPr lang="fr-BE" sz="2000" dirty="0" err="1"/>
              <a:t>averages</a:t>
            </a:r>
            <a:r>
              <a:rPr lang="fr-BE" sz="2000" dirty="0"/>
              <a:t> (</a:t>
            </a:r>
            <a:r>
              <a:rPr lang="fr-BE" sz="2000" dirty="0" err="1"/>
              <a:t>e.g</a:t>
            </a:r>
            <a:r>
              <a:rPr lang="fr-BE" sz="2000" dirty="0"/>
              <a:t>. shipping SO</a:t>
            </a:r>
            <a:r>
              <a:rPr lang="fr-BE" sz="2000" baseline="-25000" dirty="0"/>
              <a:t>2</a:t>
            </a:r>
            <a:r>
              <a:rPr lang="fr-BE" sz="2000" dirty="0" smtClean="0"/>
              <a:t>)</a:t>
            </a:r>
            <a:endParaRPr lang="fr-BE" sz="2000" dirty="0"/>
          </a:p>
          <a:p>
            <a:r>
              <a:rPr lang="fr-BE" sz="2000" dirty="0" smtClean="0"/>
              <a:t>        -Excellent agreement </a:t>
            </a:r>
            <a:r>
              <a:rPr lang="fr-BE" sz="2000" dirty="0" err="1" smtClean="0"/>
              <a:t>with</a:t>
            </a:r>
            <a:r>
              <a:rPr lang="fr-BE" sz="2000" dirty="0" smtClean="0"/>
              <a:t> MAX-DOAS </a:t>
            </a:r>
            <a:r>
              <a:rPr lang="fr-BE" sz="2000" dirty="0" err="1" smtClean="0"/>
              <a:t>measurements</a:t>
            </a:r>
            <a:r>
              <a:rPr lang="fr-BE" sz="2000" dirty="0" smtClean="0"/>
              <a:t> in </a:t>
            </a:r>
            <a:r>
              <a:rPr lang="fr-BE" sz="2000" dirty="0" err="1" smtClean="0"/>
              <a:t>Xianghe</a:t>
            </a:r>
            <a:endParaRPr lang="fr-BE" sz="2000" dirty="0"/>
          </a:p>
          <a:p>
            <a:r>
              <a:rPr lang="fr-BE" sz="2000" dirty="0" smtClean="0"/>
              <a:t>        -</a:t>
            </a:r>
            <a:r>
              <a:rPr lang="fr-BE" sz="2000" dirty="0" err="1" smtClean="0"/>
              <a:t>Contrasting</a:t>
            </a:r>
            <a:r>
              <a:rPr lang="fr-BE" sz="2000" dirty="0" smtClean="0"/>
              <a:t> time </a:t>
            </a:r>
            <a:r>
              <a:rPr lang="fr-BE" sz="2000" dirty="0" err="1" smtClean="0"/>
              <a:t>evolution</a:t>
            </a:r>
            <a:r>
              <a:rPr lang="fr-BE" sz="2000" dirty="0" smtClean="0"/>
              <a:t> </a:t>
            </a:r>
            <a:r>
              <a:rPr lang="fr-BE" sz="2000" dirty="0" err="1" smtClean="0"/>
              <a:t>depending</a:t>
            </a:r>
            <a:r>
              <a:rPr lang="fr-BE" sz="2000" dirty="0" smtClean="0"/>
              <a:t> on </a:t>
            </a:r>
            <a:r>
              <a:rPr lang="fr-BE" sz="2000" dirty="0" err="1" smtClean="0"/>
              <a:t>selected</a:t>
            </a:r>
            <a:r>
              <a:rPr lang="fr-BE" sz="2000" dirty="0" smtClean="0"/>
              <a:t> </a:t>
            </a:r>
            <a:r>
              <a:rPr lang="fr-BE" sz="2000" dirty="0" err="1" smtClean="0"/>
              <a:t>regions</a:t>
            </a:r>
            <a:endParaRPr lang="fr-BE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177" y="5229200"/>
            <a:ext cx="11358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7°x7° spatial resolution of TROPOMI, combined with a SNR </a:t>
            </a:r>
            <a:r>
              <a:rPr lang="en-US" sz="2000" b="1" dirty="0" smtClean="0"/>
              <a:t>equivalent                                                 </a:t>
            </a:r>
            <a:r>
              <a:rPr lang="en-US" sz="2000" b="1" dirty="0"/>
              <a:t>(or even better) than OMI, is expected to significantly improve </a:t>
            </a:r>
            <a:r>
              <a:rPr lang="en-US" sz="2000" b="1" dirty="0" smtClean="0"/>
              <a:t>the SO</a:t>
            </a:r>
            <a:r>
              <a:rPr lang="en-US" sz="2000" b="1" baseline="-25000" dirty="0" smtClean="0"/>
              <a:t>2 </a:t>
            </a:r>
          </a:p>
          <a:p>
            <a:r>
              <a:rPr lang="en-US" sz="2000" b="1" baseline="-25000" dirty="0"/>
              <a:t> </a:t>
            </a:r>
            <a:r>
              <a:rPr lang="en-US" sz="2000" b="1" baseline="-25000" dirty="0" smtClean="0"/>
              <a:t>         </a:t>
            </a:r>
            <a:r>
              <a:rPr lang="en-US" sz="2000" b="1" dirty="0" smtClean="0"/>
              <a:t>observations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8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20986" y="196850"/>
            <a:ext cx="1144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smtClean="0">
                <a:solidFill>
                  <a:schemeClr val="tx2"/>
                </a:solidFill>
              </a:rPr>
              <a:t>China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  <p:pic>
        <p:nvPicPr>
          <p:cNvPr id="6146" name="Picture 2" descr="D:\work\Presentation\VAST\OMIChina_BIRA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9"/>
          <a:stretch/>
        </p:blipFill>
        <p:spPr bwMode="auto">
          <a:xfrm>
            <a:off x="481263" y="980728"/>
            <a:ext cx="351467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work\Presentation\VAST\OMIChina_NASAPC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39" y="999738"/>
            <a:ext cx="43214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2903" y="3877032"/>
            <a:ext cx="90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DOAS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3861048"/>
            <a:ext cx="90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PCA</a:t>
            </a:r>
            <a:endParaRPr lang="fr-BE" b="1" dirty="0"/>
          </a:p>
        </p:txBody>
      </p:sp>
      <p:pic>
        <p:nvPicPr>
          <p:cNvPr id="6148" name="Picture 4" descr="D:\work\Presentation\VAST\OMIChina_NASA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5138" b="6444"/>
          <a:stretch/>
        </p:blipFill>
        <p:spPr bwMode="auto">
          <a:xfrm>
            <a:off x="2733647" y="3422111"/>
            <a:ext cx="3676705" cy="303122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97461" y="5888420"/>
            <a:ext cx="90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BRD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97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3748" y="21685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 err="1" smtClean="0">
                <a:solidFill>
                  <a:schemeClr val="tx2"/>
                </a:solidFill>
              </a:rPr>
              <a:t>Outline</a:t>
            </a:r>
            <a:endParaRPr lang="fr-BE" sz="3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801" y="1120447"/>
            <a:ext cx="80466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800" dirty="0" smtClean="0"/>
              <a:t>OMI SO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 </a:t>
            </a:r>
            <a:r>
              <a:rPr lang="fr-BE" sz="2800" dirty="0" err="1" smtClean="0"/>
              <a:t>algorithm</a:t>
            </a:r>
            <a:r>
              <a:rPr lang="fr-BE" sz="2800" dirty="0" smtClean="0"/>
              <a:t>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BE" sz="2800" dirty="0" smtClean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800" dirty="0" err="1" smtClean="0"/>
              <a:t>Examples</a:t>
            </a:r>
            <a:r>
              <a:rPr lang="fr-BE" sz="2800" smtClean="0"/>
              <a:t> for </a:t>
            </a:r>
            <a:r>
              <a:rPr lang="fr-BE" sz="2800" dirty="0" err="1" smtClean="0"/>
              <a:t>volcanic</a:t>
            </a:r>
            <a:r>
              <a:rPr lang="fr-BE" sz="2800" dirty="0" smtClean="0"/>
              <a:t> SO</a:t>
            </a:r>
            <a:r>
              <a:rPr lang="fr-BE" sz="2800" baseline="-25000" dirty="0" smtClean="0"/>
              <a:t>2</a:t>
            </a:r>
          </a:p>
          <a:p>
            <a:pPr>
              <a:buClr>
                <a:schemeClr val="tx2"/>
              </a:buClr>
            </a:pPr>
            <a:endParaRPr lang="fr-BE" sz="28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800" dirty="0" err="1" smtClean="0"/>
              <a:t>Anthropogenic</a:t>
            </a:r>
            <a:r>
              <a:rPr lang="fr-BE" sz="2800" dirty="0" smtClean="0"/>
              <a:t> SO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:</a:t>
            </a:r>
          </a:p>
          <a:p>
            <a:pPr>
              <a:buClr>
                <a:schemeClr val="tx2"/>
              </a:buClr>
            </a:pPr>
            <a:r>
              <a:rPr lang="fr-BE" sz="2800" dirty="0"/>
              <a:t> </a:t>
            </a:r>
            <a:r>
              <a:rPr lang="fr-BE" sz="2800" dirty="0" smtClean="0"/>
              <a:t>      * SO</a:t>
            </a:r>
            <a:r>
              <a:rPr lang="fr-BE" sz="2800" baseline="-25000" dirty="0" smtClean="0"/>
              <a:t>2 </a:t>
            </a:r>
            <a:r>
              <a:rPr lang="fr-BE" sz="2800" dirty="0" err="1" smtClean="0"/>
              <a:t>from</a:t>
            </a:r>
            <a:r>
              <a:rPr lang="fr-BE" sz="2800" dirty="0" smtClean="0"/>
              <a:t> </a:t>
            </a:r>
            <a:r>
              <a:rPr lang="fr-BE" sz="2800" dirty="0" err="1" smtClean="0"/>
              <a:t>ships</a:t>
            </a:r>
            <a:endParaRPr lang="fr-BE" sz="2800" dirty="0" smtClean="0"/>
          </a:p>
          <a:p>
            <a:pPr>
              <a:buClr>
                <a:schemeClr val="tx2"/>
              </a:buClr>
            </a:pPr>
            <a:r>
              <a:rPr lang="fr-BE" sz="2800" dirty="0" smtClean="0"/>
              <a:t>       * Validation over China</a:t>
            </a:r>
          </a:p>
          <a:p>
            <a:pPr>
              <a:buClr>
                <a:schemeClr val="tx2"/>
              </a:buClr>
            </a:pPr>
            <a:r>
              <a:rPr lang="fr-BE" sz="2800" dirty="0"/>
              <a:t> </a:t>
            </a:r>
            <a:r>
              <a:rPr lang="fr-BE" sz="2800" dirty="0" smtClean="0"/>
              <a:t>      * Time </a:t>
            </a:r>
            <a:r>
              <a:rPr lang="fr-BE" sz="2800" dirty="0" err="1" smtClean="0"/>
              <a:t>evolution</a:t>
            </a:r>
            <a:r>
              <a:rPr lang="fr-BE" sz="2800" dirty="0" smtClean="0"/>
              <a:t> over </a:t>
            </a:r>
            <a:r>
              <a:rPr lang="fr-BE" sz="2800" dirty="0" err="1" smtClean="0"/>
              <a:t>selected</a:t>
            </a:r>
            <a:r>
              <a:rPr lang="fr-BE" sz="2800" dirty="0" smtClean="0"/>
              <a:t> </a:t>
            </a:r>
            <a:r>
              <a:rPr lang="fr-BE" sz="2800" dirty="0" err="1" smtClean="0"/>
              <a:t>regions</a:t>
            </a:r>
            <a:endParaRPr lang="fr-BE" sz="2800" dirty="0" smtClean="0"/>
          </a:p>
          <a:p>
            <a:endParaRPr lang="fr-BE" sz="28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800" dirty="0" smtClean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5707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15363" name="Picture 14" descr="logo_iasb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950" y="962025"/>
            <a:ext cx="8682038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BE" sz="1200" dirty="0"/>
          </a:p>
          <a:p>
            <a:pPr>
              <a:defRPr/>
            </a:pPr>
            <a:r>
              <a:rPr lang="fr-BE" sz="2400" b="1" u="sng" dirty="0" err="1" smtClean="0"/>
              <a:t>Algorithm</a:t>
            </a:r>
            <a:r>
              <a:rPr lang="fr-BE" sz="2400" b="1" u="sng" dirty="0" smtClean="0"/>
              <a:t> </a:t>
            </a:r>
            <a:r>
              <a:rPr lang="fr-BE" sz="2400" b="1" u="sng" dirty="0" err="1" smtClean="0"/>
              <a:t>developed</a:t>
            </a:r>
            <a:r>
              <a:rPr lang="fr-BE" sz="2400" b="1" u="sng" dirty="0" smtClean="0"/>
              <a:t> in </a:t>
            </a:r>
            <a:r>
              <a:rPr lang="fr-BE" sz="2400" b="1" u="sng" dirty="0" err="1" smtClean="0"/>
              <a:t>preparation</a:t>
            </a:r>
            <a:r>
              <a:rPr lang="fr-BE" sz="2400" b="1" u="sng" dirty="0" smtClean="0"/>
              <a:t> of TROPOMI (S5P)</a:t>
            </a:r>
          </a:p>
          <a:p>
            <a:pPr>
              <a:defRPr/>
            </a:pPr>
            <a:endParaRPr lang="fr-BE" b="1" dirty="0"/>
          </a:p>
          <a:p>
            <a:pPr marL="342900" indent="-342900">
              <a:buFontTx/>
              <a:buAutoNum type="arabicPeriod"/>
              <a:defRPr/>
            </a:pPr>
            <a:r>
              <a:rPr lang="fr-BE" sz="2000" b="1" dirty="0"/>
              <a:t>DOAS fit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BE" dirty="0" smtClean="0"/>
              <a:t>Adaptation </a:t>
            </a:r>
            <a:r>
              <a:rPr lang="fr-BE" dirty="0"/>
              <a:t>to </a:t>
            </a:r>
            <a:r>
              <a:rPr lang="fr-BE" dirty="0" smtClean="0"/>
              <a:t>OMI:</a:t>
            </a:r>
            <a:endParaRPr lang="fr-BE" dirty="0"/>
          </a:p>
          <a:p>
            <a:pPr>
              <a:defRPr/>
            </a:pPr>
            <a:r>
              <a:rPr lang="fr-BE" dirty="0"/>
              <a:t>           - </a:t>
            </a:r>
            <a:r>
              <a:rPr lang="fr-BE" dirty="0" err="1"/>
              <a:t>Wavelength</a:t>
            </a:r>
            <a:r>
              <a:rPr lang="fr-BE" dirty="0"/>
              <a:t> calibration </a:t>
            </a:r>
            <a:r>
              <a:rPr lang="fr-BE" dirty="0" err="1"/>
              <a:t>based</a:t>
            </a:r>
            <a:r>
              <a:rPr lang="fr-BE" dirty="0"/>
              <a:t> on Fraunhofer </a:t>
            </a:r>
            <a:r>
              <a:rPr lang="fr-BE" dirty="0" err="1"/>
              <a:t>solar</a:t>
            </a:r>
            <a:r>
              <a:rPr lang="fr-BE" dirty="0"/>
              <a:t> </a:t>
            </a:r>
            <a:r>
              <a:rPr lang="fr-BE" dirty="0" err="1"/>
              <a:t>lines</a:t>
            </a:r>
            <a:endParaRPr lang="fr-BE" dirty="0"/>
          </a:p>
          <a:p>
            <a:pPr>
              <a:defRPr/>
            </a:pPr>
            <a:r>
              <a:rPr lang="fr-BE" dirty="0"/>
              <a:t>             for </a:t>
            </a:r>
            <a:r>
              <a:rPr lang="fr-BE" dirty="0" err="1"/>
              <a:t>each</a:t>
            </a:r>
            <a:r>
              <a:rPr lang="fr-BE" dirty="0"/>
              <a:t> of the 60 detector </a:t>
            </a:r>
            <a:r>
              <a:rPr lang="fr-BE" dirty="0" err="1"/>
              <a:t>rows</a:t>
            </a:r>
            <a:endParaRPr lang="fr-BE" dirty="0"/>
          </a:p>
          <a:p>
            <a:pPr>
              <a:defRPr/>
            </a:pPr>
            <a:r>
              <a:rPr lang="fr-BE" dirty="0" smtClean="0"/>
              <a:t>           - Daily </a:t>
            </a:r>
            <a:r>
              <a:rPr lang="fr-BE" dirty="0" err="1" smtClean="0"/>
              <a:t>earthshine</a:t>
            </a:r>
            <a:r>
              <a:rPr lang="fr-BE" dirty="0" smtClean="0"/>
              <a:t> </a:t>
            </a:r>
            <a:r>
              <a:rPr lang="fr-BE" dirty="0" err="1" smtClean="0"/>
              <a:t>reference</a:t>
            </a:r>
            <a:r>
              <a:rPr lang="fr-BE" dirty="0" smtClean="0"/>
              <a:t> </a:t>
            </a:r>
            <a:r>
              <a:rPr lang="fr-BE" dirty="0" err="1"/>
              <a:t>spectra</a:t>
            </a:r>
            <a:r>
              <a:rPr lang="fr-BE" dirty="0"/>
              <a:t>: </a:t>
            </a:r>
            <a:r>
              <a:rPr lang="fr-BE" dirty="0" smtClean="0"/>
              <a:t>one per </a:t>
            </a:r>
            <a:r>
              <a:rPr lang="fr-BE" dirty="0"/>
              <a:t>detector </a:t>
            </a:r>
            <a:r>
              <a:rPr lang="fr-BE" dirty="0" err="1" smtClean="0"/>
              <a:t>row</a:t>
            </a:r>
            <a:endParaRPr lang="fr-BE" dirty="0" smtClean="0"/>
          </a:p>
          <a:p>
            <a:pPr>
              <a:defRPr/>
            </a:pPr>
            <a:r>
              <a:rPr lang="fr-BE" dirty="0"/>
              <a:t> </a:t>
            </a:r>
            <a:r>
              <a:rPr lang="fr-BE" dirty="0" smtClean="0"/>
              <a:t>          - </a:t>
            </a:r>
            <a:r>
              <a:rPr lang="fr-BE" dirty="0" err="1" smtClean="0"/>
              <a:t>Spikes</a:t>
            </a:r>
            <a:r>
              <a:rPr lang="fr-BE" dirty="0" smtClean="0"/>
              <a:t> </a:t>
            </a:r>
            <a:r>
              <a:rPr lang="fr-BE" dirty="0" err="1" smtClean="0"/>
              <a:t>removal</a:t>
            </a:r>
            <a:r>
              <a:rPr lang="fr-BE" dirty="0" smtClean="0"/>
              <a:t> </a:t>
            </a:r>
            <a:endParaRPr lang="fr-BE" dirty="0"/>
          </a:p>
          <a:p>
            <a:pPr>
              <a:defRPr/>
            </a:pPr>
            <a:endParaRPr lang="fr-BE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BE" dirty="0" err="1" smtClean="0"/>
              <a:t>Spectra</a:t>
            </a:r>
            <a:r>
              <a:rPr lang="fr-BE" dirty="0" smtClean="0"/>
              <a:t> </a:t>
            </a:r>
            <a:r>
              <a:rPr lang="fr-BE" dirty="0"/>
              <a:t>for SO</a:t>
            </a:r>
            <a:r>
              <a:rPr lang="fr-BE" baseline="-25000" dirty="0"/>
              <a:t>2</a:t>
            </a:r>
            <a:r>
              <a:rPr lang="fr-BE" dirty="0"/>
              <a:t>, </a:t>
            </a:r>
            <a:r>
              <a:rPr lang="fr-BE" dirty="0" smtClean="0"/>
              <a:t>O</a:t>
            </a:r>
            <a:r>
              <a:rPr lang="fr-BE" baseline="-25000" dirty="0" smtClean="0"/>
              <a:t>3</a:t>
            </a:r>
            <a:r>
              <a:rPr lang="fr-BE" dirty="0" smtClean="0"/>
              <a:t> (</a:t>
            </a:r>
            <a:r>
              <a:rPr lang="fr-BE" dirty="0" err="1" smtClean="0"/>
              <a:t>Pukite</a:t>
            </a:r>
            <a:r>
              <a:rPr lang="fr-BE" dirty="0" smtClean="0"/>
              <a:t> et al. </a:t>
            </a:r>
            <a:r>
              <a:rPr lang="fr-BE" dirty="0" err="1" smtClean="0"/>
              <a:t>approach</a:t>
            </a:r>
            <a:r>
              <a:rPr lang="fr-BE" dirty="0" smtClean="0"/>
              <a:t>) and Ring </a:t>
            </a:r>
            <a:r>
              <a:rPr lang="fr-BE" dirty="0" err="1"/>
              <a:t>effect</a:t>
            </a:r>
            <a:endParaRPr lang="fr-BE" dirty="0"/>
          </a:p>
          <a:p>
            <a:pPr>
              <a:defRPr/>
            </a:pPr>
            <a:endParaRPr lang="fr-BE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fr-BE" dirty="0" smtClean="0"/>
              <a:t>3 </a:t>
            </a:r>
            <a:r>
              <a:rPr lang="fr-BE" dirty="0" err="1" smtClean="0"/>
              <a:t>fitting</a:t>
            </a:r>
            <a:r>
              <a:rPr lang="fr-BE" dirty="0" smtClean="0"/>
              <a:t> </a:t>
            </a:r>
            <a:r>
              <a:rPr lang="fr-BE" dirty="0" err="1" smtClean="0"/>
              <a:t>windows</a:t>
            </a:r>
            <a:r>
              <a:rPr lang="fr-BE" dirty="0" smtClean="0"/>
              <a:t>: </a:t>
            </a:r>
            <a:endParaRPr lang="fr-BE" dirty="0"/>
          </a:p>
          <a:p>
            <a:pPr>
              <a:defRPr/>
            </a:pPr>
            <a:r>
              <a:rPr lang="fr-BE" dirty="0"/>
              <a:t>               </a:t>
            </a:r>
            <a:r>
              <a:rPr lang="fr-BE" dirty="0" smtClean="0"/>
              <a:t>- 312-326 </a:t>
            </a:r>
            <a:r>
              <a:rPr lang="fr-BE" dirty="0"/>
              <a:t>nm (</a:t>
            </a:r>
            <a:r>
              <a:rPr lang="fr-BE" dirty="0" err="1" smtClean="0"/>
              <a:t>baseline</a:t>
            </a:r>
            <a:r>
              <a:rPr lang="fr-BE" dirty="0" smtClean="0"/>
              <a:t>)</a:t>
            </a:r>
            <a:endParaRPr lang="fr-BE" dirty="0"/>
          </a:p>
          <a:p>
            <a:pPr>
              <a:defRPr/>
            </a:pPr>
            <a:r>
              <a:rPr lang="fr-BE" dirty="0"/>
              <a:t>               </a:t>
            </a:r>
            <a:r>
              <a:rPr lang="fr-BE" dirty="0" smtClean="0"/>
              <a:t>- 325-335nm </a:t>
            </a:r>
            <a:r>
              <a:rPr lang="fr-BE" dirty="0"/>
              <a:t>(</a:t>
            </a:r>
            <a:r>
              <a:rPr lang="fr-BE" dirty="0" err="1"/>
              <a:t>volcanic</a:t>
            </a:r>
            <a:r>
              <a:rPr lang="fr-BE" dirty="0"/>
              <a:t> </a:t>
            </a:r>
            <a:r>
              <a:rPr lang="fr-BE" dirty="0" err="1" smtClean="0"/>
              <a:t>eruption</a:t>
            </a:r>
            <a:r>
              <a:rPr lang="fr-BE" dirty="0" smtClean="0"/>
              <a:t>, SCD&gt;40 DU)</a:t>
            </a:r>
            <a:endParaRPr lang="fr-BE" dirty="0"/>
          </a:p>
          <a:p>
            <a:pPr>
              <a:defRPr/>
            </a:pPr>
            <a:r>
              <a:rPr lang="fr-BE" dirty="0"/>
              <a:t>               </a:t>
            </a:r>
            <a:r>
              <a:rPr lang="fr-BE" dirty="0" smtClean="0"/>
              <a:t>- 360-390 </a:t>
            </a:r>
            <a:r>
              <a:rPr lang="fr-BE" dirty="0"/>
              <a:t>nm (</a:t>
            </a:r>
            <a:r>
              <a:rPr lang="fr-BE" dirty="0" err="1"/>
              <a:t>extreme</a:t>
            </a:r>
            <a:r>
              <a:rPr lang="fr-BE" dirty="0"/>
              <a:t> </a:t>
            </a:r>
            <a:r>
              <a:rPr lang="fr-BE" dirty="0" smtClean="0"/>
              <a:t>cases, SCD&gt;250 DU)</a:t>
            </a:r>
            <a:endParaRPr lang="fr-BE" dirty="0"/>
          </a:p>
          <a:p>
            <a:pPr>
              <a:defRPr/>
            </a:pPr>
            <a:r>
              <a:rPr lang="fr-BE" dirty="0"/>
              <a:t>        </a:t>
            </a:r>
          </a:p>
          <a:p>
            <a:pPr>
              <a:defRPr/>
            </a:pPr>
            <a:r>
              <a:rPr lang="fr-BE" dirty="0"/>
              <a:t> </a:t>
            </a:r>
          </a:p>
        </p:txBody>
      </p:sp>
      <p:pic>
        <p:nvPicPr>
          <p:cNvPr id="15366" name="Picture 2" descr="D:\work\Presentation\SMASH\201310_INGV\presentations\SO2x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45" y="4042053"/>
            <a:ext cx="3888432" cy="291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59732" y="216859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2"/>
                </a:solidFill>
              </a:rPr>
              <a:t>SO</a:t>
            </a:r>
            <a:r>
              <a:rPr lang="fr-BE" sz="2800" b="1" baseline="-25000" dirty="0" smtClean="0">
                <a:solidFill>
                  <a:schemeClr val="tx2"/>
                </a:solidFill>
              </a:rPr>
              <a:t>2</a:t>
            </a: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b="1" dirty="0" err="1" smtClean="0">
                <a:solidFill>
                  <a:schemeClr val="tx2"/>
                </a:solidFill>
              </a:rPr>
              <a:t>Algorithm</a:t>
            </a:r>
            <a:r>
              <a:rPr lang="fr-BE" sz="2800" b="1" dirty="0" smtClean="0">
                <a:solidFill>
                  <a:schemeClr val="tx2"/>
                </a:solidFill>
              </a:rPr>
              <a:t> (1)</a:t>
            </a:r>
            <a:endParaRPr lang="fr-BE" sz="2800" b="1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77071" y="4491611"/>
            <a:ext cx="1278290" cy="1440160"/>
            <a:chOff x="6300192" y="4437112"/>
            <a:chExt cx="1278290" cy="1440160"/>
          </a:xfrm>
        </p:grpSpPr>
        <p:sp>
          <p:nvSpPr>
            <p:cNvPr id="14" name="Rectangle 13"/>
            <p:cNvSpPr/>
            <p:nvPr/>
          </p:nvSpPr>
          <p:spPr>
            <a:xfrm>
              <a:off x="6300192" y="4509120"/>
              <a:ext cx="432048" cy="136815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80479" y="4437112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92D050"/>
                  </a:solidFill>
                </a:rPr>
                <a:t>Baseline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73428" y="5103679"/>
            <a:ext cx="1763865" cy="1224136"/>
            <a:chOff x="6696567" y="5085184"/>
            <a:chExt cx="1763865" cy="1224136"/>
          </a:xfrm>
        </p:grpSpPr>
        <p:sp>
          <p:nvSpPr>
            <p:cNvPr id="21" name="Rectangle 20"/>
            <p:cNvSpPr/>
            <p:nvPr/>
          </p:nvSpPr>
          <p:spPr>
            <a:xfrm>
              <a:off x="6696567" y="5373216"/>
              <a:ext cx="432048" cy="93610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5293" y="5085184"/>
              <a:ext cx="16751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</a:rPr>
                <a:t>Volcanic eruption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89902" y="5669950"/>
            <a:ext cx="1309654" cy="954373"/>
            <a:chOff x="7849794" y="5570971"/>
            <a:chExt cx="1309654" cy="954373"/>
          </a:xfrm>
        </p:grpSpPr>
        <p:sp>
          <p:nvSpPr>
            <p:cNvPr id="22" name="Rectangle 21"/>
            <p:cNvSpPr/>
            <p:nvPr/>
          </p:nvSpPr>
          <p:spPr>
            <a:xfrm>
              <a:off x="7957020" y="5877272"/>
              <a:ext cx="1007467" cy="6480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49794" y="5570971"/>
              <a:ext cx="1309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Extreme case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3568" y="60212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More details in:</a:t>
            </a:r>
          </a:p>
          <a:p>
            <a:r>
              <a:rPr lang="fr-BE" sz="1200" dirty="0" smtClean="0"/>
              <a:t>Theys</a:t>
            </a:r>
            <a:r>
              <a:rPr lang="fr-BE" sz="1200" dirty="0"/>
              <a:t>, N., et al. (2015), J. </a:t>
            </a:r>
            <a:r>
              <a:rPr lang="fr-BE" sz="1200" dirty="0" err="1"/>
              <a:t>Geophys</a:t>
            </a:r>
            <a:r>
              <a:rPr lang="fr-BE" sz="1200" dirty="0"/>
              <a:t>. </a:t>
            </a:r>
            <a:r>
              <a:rPr lang="fr-BE" sz="1200" dirty="0" err="1"/>
              <a:t>Res</a:t>
            </a:r>
            <a:r>
              <a:rPr lang="fr-BE" sz="1200" dirty="0"/>
              <a:t>. </a:t>
            </a:r>
            <a:r>
              <a:rPr lang="fr-BE" sz="1200" dirty="0" err="1"/>
              <a:t>Atmos</a:t>
            </a:r>
            <a:r>
              <a:rPr lang="fr-BE" sz="1200" dirty="0"/>
              <a:t>., 120, </a:t>
            </a:r>
          </a:p>
          <a:p>
            <a:r>
              <a:rPr lang="fr-BE" sz="1200" dirty="0"/>
              <a:t>doi:10.1002/ 2014JD022657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68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20" y="980728"/>
            <a:ext cx="853722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 </a:t>
            </a:r>
            <a:endParaRPr lang="fr-BE" dirty="0" smtClean="0"/>
          </a:p>
          <a:p>
            <a:pPr>
              <a:spcAft>
                <a:spcPts val="600"/>
              </a:spcAft>
            </a:pPr>
            <a:r>
              <a:rPr lang="fr-BE" sz="2000" dirty="0"/>
              <a:t> </a:t>
            </a:r>
            <a:r>
              <a:rPr lang="fr-BE" sz="2000" b="1" dirty="0" smtClean="0"/>
              <a:t>2.  Background correction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BE" dirty="0" err="1" smtClean="0"/>
              <a:t>Automatic</a:t>
            </a:r>
            <a:r>
              <a:rPr lang="fr-BE" dirty="0" smtClean="0"/>
              <a:t> </a:t>
            </a:r>
            <a:r>
              <a:rPr lang="fr-BE" dirty="0" err="1" smtClean="0"/>
              <a:t>detection</a:t>
            </a:r>
            <a:r>
              <a:rPr lang="fr-BE" dirty="0" smtClean="0"/>
              <a:t> and </a:t>
            </a:r>
            <a:r>
              <a:rPr lang="fr-BE" dirty="0" err="1" smtClean="0"/>
              <a:t>removal</a:t>
            </a:r>
            <a:r>
              <a:rPr lang="fr-BE" dirty="0" smtClean="0"/>
              <a:t> of the detector </a:t>
            </a:r>
            <a:r>
              <a:rPr lang="fr-BE" dirty="0" err="1" smtClean="0"/>
              <a:t>rows</a:t>
            </a:r>
            <a:r>
              <a:rPr lang="fr-BE" dirty="0"/>
              <a:t> </a:t>
            </a:r>
            <a:r>
              <a:rPr lang="fr-BE" dirty="0" err="1" smtClean="0"/>
              <a:t>affected</a:t>
            </a:r>
            <a:r>
              <a:rPr lang="fr-BE" dirty="0" smtClean="0"/>
              <a:t> by the </a:t>
            </a:r>
            <a:r>
              <a:rPr lang="fr-BE" dirty="0" err="1" smtClean="0"/>
              <a:t>row</a:t>
            </a:r>
            <a:r>
              <a:rPr lang="fr-BE" dirty="0" smtClean="0"/>
              <a:t> </a:t>
            </a:r>
            <a:r>
              <a:rPr lang="fr-BE" dirty="0" err="1" smtClean="0"/>
              <a:t>anomaly</a:t>
            </a:r>
            <a:r>
              <a:rPr lang="fr-BE" dirty="0" smtClean="0"/>
              <a:t> issue </a:t>
            </a:r>
          </a:p>
          <a:p>
            <a:pPr lvl="1"/>
            <a:endParaRPr lang="fr-BE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BE" dirty="0" smtClean="0"/>
              <a:t>Background correction </a:t>
            </a:r>
            <a:r>
              <a:rPr lang="fr-BE" dirty="0" err="1" smtClean="0"/>
              <a:t>dependent</a:t>
            </a:r>
            <a:r>
              <a:rPr lang="fr-BE" dirty="0" smtClean="0"/>
              <a:t> on: time, cross-</a:t>
            </a:r>
            <a:r>
              <a:rPr lang="fr-BE" dirty="0" err="1" smtClean="0"/>
              <a:t>track</a:t>
            </a:r>
            <a:r>
              <a:rPr lang="fr-BE" dirty="0" smtClean="0"/>
              <a:t> position and </a:t>
            </a:r>
            <a:r>
              <a:rPr lang="fr-BE" dirty="0" err="1" smtClean="0"/>
              <a:t>measured</a:t>
            </a:r>
            <a:r>
              <a:rPr lang="fr-BE" dirty="0" smtClean="0"/>
              <a:t> O</a:t>
            </a:r>
            <a:r>
              <a:rPr lang="fr-BE" baseline="-25000" dirty="0" smtClean="0"/>
              <a:t>3  </a:t>
            </a:r>
            <a:r>
              <a:rPr lang="fr-BE" dirty="0" err="1" smtClean="0"/>
              <a:t>slant</a:t>
            </a:r>
            <a:r>
              <a:rPr lang="fr-BE" dirty="0" smtClean="0"/>
              <a:t> </a:t>
            </a:r>
            <a:r>
              <a:rPr lang="fr-BE" dirty="0" err="1" smtClean="0"/>
              <a:t>column</a:t>
            </a:r>
            <a:endParaRPr lang="fr-BE" baseline="-25000" dirty="0" smtClean="0"/>
          </a:p>
          <a:p>
            <a:endParaRPr lang="fr-BE" dirty="0" smtClean="0"/>
          </a:p>
          <a:p>
            <a:r>
              <a:rPr lang="fr-BE" dirty="0" smtClean="0"/>
              <a:t>        </a:t>
            </a:r>
            <a:endParaRPr lang="fr-BE" dirty="0"/>
          </a:p>
        </p:txBody>
      </p:sp>
      <p:sp>
        <p:nvSpPr>
          <p:cNvPr id="11" name="TextBox 10"/>
          <p:cNvSpPr txBox="1"/>
          <p:nvPr/>
        </p:nvSpPr>
        <p:spPr>
          <a:xfrm>
            <a:off x="2159732" y="216859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2"/>
                </a:solidFill>
              </a:rPr>
              <a:t>SO</a:t>
            </a:r>
            <a:r>
              <a:rPr lang="fr-BE" sz="2800" b="1" baseline="-25000" dirty="0" smtClean="0">
                <a:solidFill>
                  <a:schemeClr val="tx2"/>
                </a:solidFill>
              </a:rPr>
              <a:t>2</a:t>
            </a: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b="1" dirty="0" err="1" smtClean="0">
                <a:solidFill>
                  <a:schemeClr val="tx2"/>
                </a:solidFill>
              </a:rPr>
              <a:t>Algorithm</a:t>
            </a:r>
            <a:r>
              <a:rPr lang="fr-BE" sz="2800" b="1" dirty="0" smtClean="0">
                <a:solidFill>
                  <a:schemeClr val="tx2"/>
                </a:solidFill>
              </a:rPr>
              <a:t> (2)</a:t>
            </a:r>
            <a:endParaRPr lang="fr-BE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work\Articles\Article_7OMI\Review\Figsfinal\Auxiliary material-fs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50615"/>
          <a:stretch/>
        </p:blipFill>
        <p:spPr bwMode="auto">
          <a:xfrm>
            <a:off x="40025" y="3296773"/>
            <a:ext cx="4863441" cy="31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work\Articles\Article_7OMI\Review\Figsfinal\Auxiliary material-fs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t="49119" r="5050"/>
          <a:stretch/>
        </p:blipFill>
        <p:spPr bwMode="auto">
          <a:xfrm>
            <a:off x="4556924" y="3558918"/>
            <a:ext cx="4163996" cy="34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20" y="980728"/>
            <a:ext cx="868124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pPr>
              <a:spcAft>
                <a:spcPts val="600"/>
              </a:spcAft>
            </a:pPr>
            <a:r>
              <a:rPr lang="fr-BE" sz="2000" dirty="0" smtClean="0"/>
              <a:t> </a:t>
            </a:r>
            <a:r>
              <a:rPr lang="fr-BE" sz="2000" b="1" dirty="0" smtClean="0"/>
              <a:t>3. Air mass </a:t>
            </a:r>
            <a:r>
              <a:rPr lang="fr-BE" sz="2000" b="1" dirty="0" err="1" smtClean="0"/>
              <a:t>factors</a:t>
            </a:r>
            <a:endParaRPr lang="fr-BE" sz="20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BE" dirty="0" smtClean="0"/>
              <a:t>Box-</a:t>
            </a:r>
            <a:r>
              <a:rPr lang="fr-BE" dirty="0" err="1" smtClean="0"/>
              <a:t>AMFs</a:t>
            </a:r>
            <a:r>
              <a:rPr lang="fr-BE" dirty="0" smtClean="0"/>
              <a:t> LUT (LIDORT v3.3)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dependences</a:t>
            </a:r>
            <a:r>
              <a:rPr lang="fr-BE" dirty="0" smtClean="0"/>
              <a:t> for </a:t>
            </a:r>
            <a:r>
              <a:rPr lang="fr-BE" dirty="0" err="1" smtClean="0"/>
              <a:t>viewing</a:t>
            </a:r>
            <a:r>
              <a:rPr lang="fr-BE" dirty="0" smtClean="0"/>
              <a:t> </a:t>
            </a:r>
            <a:r>
              <a:rPr lang="fr-BE" dirty="0" err="1" smtClean="0"/>
              <a:t>geometry</a:t>
            </a:r>
            <a:r>
              <a:rPr lang="fr-BE" dirty="0" smtClean="0"/>
              <a:t>, </a:t>
            </a:r>
            <a:r>
              <a:rPr lang="fr-BE" dirty="0" err="1" smtClean="0"/>
              <a:t>albedo</a:t>
            </a:r>
            <a:r>
              <a:rPr lang="fr-BE" dirty="0" smtClean="0"/>
              <a:t> (</a:t>
            </a:r>
            <a:r>
              <a:rPr lang="fr-BE" dirty="0" err="1" smtClean="0"/>
              <a:t>Kleipool</a:t>
            </a:r>
            <a:r>
              <a:rPr lang="fr-BE" dirty="0" smtClean="0"/>
              <a:t> et al, minimum </a:t>
            </a:r>
            <a:r>
              <a:rPr lang="fr-BE" dirty="0"/>
              <a:t>surface </a:t>
            </a:r>
            <a:r>
              <a:rPr lang="fr-BE" dirty="0" err="1"/>
              <a:t>reflectance</a:t>
            </a:r>
            <a:r>
              <a:rPr lang="fr-BE" dirty="0"/>
              <a:t> </a:t>
            </a:r>
            <a:r>
              <a:rPr lang="fr-BE" dirty="0" err="1"/>
              <a:t>dataset</a:t>
            </a:r>
            <a:r>
              <a:rPr lang="fr-BE" dirty="0"/>
              <a:t>), </a:t>
            </a:r>
            <a:r>
              <a:rPr lang="fr-BE" dirty="0" smtClean="0"/>
              <a:t>surface/cloud </a:t>
            </a:r>
            <a:r>
              <a:rPr lang="fr-BE" dirty="0" err="1" smtClean="0"/>
              <a:t>height</a:t>
            </a:r>
            <a:r>
              <a:rPr lang="fr-BE" dirty="0" smtClean="0"/>
              <a:t>, </a:t>
            </a:r>
            <a:r>
              <a:rPr lang="fr-BE" dirty="0" err="1" smtClean="0"/>
              <a:t>wavelength</a:t>
            </a:r>
            <a:r>
              <a:rPr lang="fr-BE" dirty="0" smtClean="0"/>
              <a:t>, O</a:t>
            </a:r>
            <a:r>
              <a:rPr lang="fr-BE" baseline="-25000" dirty="0" smtClean="0"/>
              <a:t>3 </a:t>
            </a:r>
            <a:r>
              <a:rPr lang="fr-BE" dirty="0" err="1" smtClean="0"/>
              <a:t>column</a:t>
            </a:r>
            <a:r>
              <a:rPr lang="fr-BE" dirty="0" smtClean="0"/>
              <a:t> </a:t>
            </a:r>
            <a:endParaRPr lang="fr-BE" baseline="-25000" dirty="0" smtClean="0"/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BE" dirty="0" smtClean="0"/>
              <a:t>4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a-priori</a:t>
            </a:r>
            <a:r>
              <a:rPr lang="fr-BE" dirty="0" smtClean="0"/>
              <a:t> profiles: </a:t>
            </a:r>
            <a:r>
              <a:rPr lang="fr-BE" altLang="fr-FR" dirty="0" smtClean="0"/>
              <a:t>3 </a:t>
            </a:r>
            <a:r>
              <a:rPr lang="fr-BE" dirty="0" smtClean="0"/>
              <a:t>box profiles of 1km </a:t>
            </a:r>
            <a:r>
              <a:rPr lang="fr-BE" dirty="0" err="1" smtClean="0"/>
              <a:t>thickness</a:t>
            </a:r>
            <a:r>
              <a:rPr lang="fr-BE" dirty="0" smtClean="0"/>
              <a:t>: 0-1km </a:t>
            </a:r>
            <a:r>
              <a:rPr lang="fr-BE" dirty="0" err="1" smtClean="0"/>
              <a:t>a.g.l</a:t>
            </a:r>
            <a:r>
              <a:rPr lang="fr-BE" dirty="0" smtClean="0"/>
              <a:t>. and </a:t>
            </a:r>
            <a:r>
              <a:rPr lang="fr-BE" dirty="0" err="1" smtClean="0"/>
              <a:t>centered</a:t>
            </a:r>
            <a:r>
              <a:rPr lang="fr-BE" dirty="0" smtClean="0"/>
              <a:t> at 7 km and 15km altitudes (</a:t>
            </a:r>
            <a:r>
              <a:rPr lang="fr-BE" dirty="0" err="1" smtClean="0"/>
              <a:t>volcanic</a:t>
            </a:r>
            <a:r>
              <a:rPr lang="fr-BE" dirty="0" smtClean="0"/>
              <a:t> plumes), </a:t>
            </a:r>
            <a:r>
              <a:rPr lang="fr-BE" altLang="fr-FR" dirty="0"/>
              <a:t>SO</a:t>
            </a:r>
            <a:r>
              <a:rPr lang="fr-BE" altLang="fr-FR" baseline="-25000" dirty="0"/>
              <a:t>2</a:t>
            </a:r>
            <a:r>
              <a:rPr lang="fr-BE" altLang="fr-FR" dirty="0"/>
              <a:t> profiles </a:t>
            </a:r>
            <a:r>
              <a:rPr lang="fr-BE" altLang="fr-FR" dirty="0" err="1"/>
              <a:t>from</a:t>
            </a:r>
            <a:r>
              <a:rPr lang="fr-BE" altLang="fr-FR" dirty="0"/>
              <a:t> the IMAGES </a:t>
            </a:r>
            <a:r>
              <a:rPr lang="fr-BE" altLang="fr-FR" dirty="0" smtClean="0"/>
              <a:t>model (BIRA-IASB)</a:t>
            </a:r>
            <a:endParaRPr lang="fr-BE" baseline="-25000" dirty="0" smtClean="0"/>
          </a:p>
          <a:p>
            <a:r>
              <a:rPr lang="fr-BE" dirty="0" smtClean="0"/>
              <a:t>        </a:t>
            </a:r>
            <a:endParaRPr lang="fr-BE" dirty="0"/>
          </a:p>
        </p:txBody>
      </p:sp>
      <p:sp>
        <p:nvSpPr>
          <p:cNvPr id="2" name="TextBox 1"/>
          <p:cNvSpPr txBox="1"/>
          <p:nvPr/>
        </p:nvSpPr>
        <p:spPr>
          <a:xfrm>
            <a:off x="976892" y="341547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+</a:t>
            </a:r>
            <a:r>
              <a:rPr lang="fr-BE" dirty="0" err="1" smtClean="0"/>
              <a:t>error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r>
              <a:rPr lang="fr-BE" dirty="0" smtClean="0"/>
              <a:t> and </a:t>
            </a:r>
            <a:r>
              <a:rPr lang="fr-BE" dirty="0" err="1" smtClean="0"/>
              <a:t>averaging</a:t>
            </a:r>
            <a:r>
              <a:rPr lang="fr-BE" dirty="0" smtClean="0"/>
              <a:t> </a:t>
            </a:r>
            <a:r>
              <a:rPr lang="fr-BE" dirty="0" err="1" smtClean="0"/>
              <a:t>kernels</a:t>
            </a:r>
            <a:r>
              <a:rPr lang="fr-BE" dirty="0" smtClean="0"/>
              <a:t> </a:t>
            </a:r>
            <a:r>
              <a:rPr lang="fr-BE" dirty="0" err="1" smtClean="0"/>
              <a:t>calculation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1" name="TextBox 10"/>
          <p:cNvSpPr txBox="1"/>
          <p:nvPr/>
        </p:nvSpPr>
        <p:spPr>
          <a:xfrm>
            <a:off x="2159732" y="216859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2"/>
                </a:solidFill>
              </a:rPr>
              <a:t>SO</a:t>
            </a:r>
            <a:r>
              <a:rPr lang="fr-BE" sz="2800" b="1" baseline="-25000" dirty="0" smtClean="0">
                <a:solidFill>
                  <a:schemeClr val="tx2"/>
                </a:solidFill>
              </a:rPr>
              <a:t>2</a:t>
            </a: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b="1" dirty="0" err="1" smtClean="0">
                <a:solidFill>
                  <a:schemeClr val="tx2"/>
                </a:solidFill>
              </a:rPr>
              <a:t>Algorithm</a:t>
            </a:r>
            <a:r>
              <a:rPr lang="fr-BE" sz="2800" b="1" dirty="0" smtClean="0">
                <a:solidFill>
                  <a:schemeClr val="tx2"/>
                </a:solidFill>
              </a:rPr>
              <a:t> (3)</a:t>
            </a:r>
            <a:endParaRPr lang="fr-BE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work\Articles\Article_7OMI\Review\Figsfinal\Figure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43028"/>
            <a:ext cx="3961784" cy="29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8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X:\projects\DOAS\Satellite\OMI\L2\Scientific\SO2\v01\figures\Nabro_BIRA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5"/>
          <a:stretch/>
        </p:blipFill>
        <p:spPr bwMode="auto">
          <a:xfrm>
            <a:off x="-1295952" y="1350373"/>
            <a:ext cx="521988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X:\projects\DOAS\Satellite\OMI\L2\Scientific\SO2\v01\figures\Nabro_NASA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3841"/>
          <a:stretch/>
        </p:blipFill>
        <p:spPr bwMode="auto">
          <a:xfrm>
            <a:off x="4078684" y="1340768"/>
            <a:ext cx="459777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projects\DOAS\Satellite\OMI\L2\Scientific\SO2\v01\figures\Nabro_scatte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63056"/>
            <a:ext cx="5112568" cy="3834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03748" y="21685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 smtClean="0">
                <a:solidFill>
                  <a:schemeClr val="tx2"/>
                </a:solidFill>
              </a:rPr>
              <a:t>Nabro</a:t>
            </a:r>
            <a:endParaRPr lang="fr-B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8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3748" y="21685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 smtClean="0">
                <a:solidFill>
                  <a:schemeClr val="tx2"/>
                </a:solidFill>
              </a:rPr>
              <a:t>Kasatochi</a:t>
            </a:r>
            <a:endParaRPr lang="fr-BE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work\Articles\Article_7OMI\Figsfinal\Figure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37246" b="30618"/>
          <a:stretch/>
        </p:blipFill>
        <p:spPr bwMode="auto">
          <a:xfrm>
            <a:off x="1187624" y="1031530"/>
            <a:ext cx="6470474" cy="51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work\Articles\Article_7OMI\Figsfinal\Figure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9" b="30618"/>
          <a:stretch/>
        </p:blipFill>
        <p:spPr bwMode="auto">
          <a:xfrm>
            <a:off x="7812360" y="1031253"/>
            <a:ext cx="730605" cy="51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" name="Picture 14" descr="logo_iasb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6013"/>
            <a:ext cx="3603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nerlinks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2205038"/>
            <a:ext cx="27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7704" y="247660"/>
            <a:ext cx="672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 smtClean="0">
                <a:solidFill>
                  <a:schemeClr val="tx2"/>
                </a:solidFill>
              </a:rPr>
              <a:t>Sarychev</a:t>
            </a: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b="1" dirty="0" err="1" smtClean="0">
                <a:solidFill>
                  <a:schemeClr val="tx2"/>
                </a:solidFill>
              </a:rPr>
              <a:t>peak</a:t>
            </a: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b="1" dirty="0" err="1" smtClean="0">
                <a:solidFill>
                  <a:schemeClr val="tx2"/>
                </a:solidFill>
              </a:rPr>
              <a:t>eruption</a:t>
            </a:r>
            <a:r>
              <a:rPr lang="fr-BE" sz="2800" b="1" dirty="0" smtClean="0">
                <a:solidFill>
                  <a:schemeClr val="tx2"/>
                </a:solidFill>
              </a:rPr>
              <a:t>: </a:t>
            </a:r>
            <a:r>
              <a:rPr lang="fr-BE" sz="2800" b="1" dirty="0" err="1" smtClean="0">
                <a:solidFill>
                  <a:schemeClr val="tx2"/>
                </a:solidFill>
              </a:rPr>
              <a:t>June</a:t>
            </a:r>
            <a:r>
              <a:rPr lang="fr-BE" sz="2800" b="1" dirty="0" smtClean="0">
                <a:solidFill>
                  <a:schemeClr val="tx2"/>
                </a:solidFill>
              </a:rPr>
              <a:t> 2011</a:t>
            </a:r>
          </a:p>
        </p:txBody>
      </p:sp>
      <p:pic>
        <p:nvPicPr>
          <p:cNvPr id="3074" name="Picture 2" descr="T:\SATELLITE\AURA\OMI\L2\Scientific\SO2\v09\Global\maps_vcd_h\maps_1day\2009\OMISO2_2009_06_16_25-75_110-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307977" cy="32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work\Presentation\SMASH\201403_ESRIN\SarychevT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8"/>
            <a:ext cx="4176464" cy="31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X:\temp\OMISArychev\SaryOM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40605"/>
            <a:ext cx="4598446" cy="34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1239" r="15199" b="7749"/>
          <a:stretch/>
        </p:blipFill>
        <p:spPr bwMode="auto">
          <a:xfrm>
            <a:off x="539552" y="4609336"/>
            <a:ext cx="3168352" cy="2132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07912" y="196850"/>
            <a:ext cx="6771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b="1" dirty="0" smtClean="0">
                <a:solidFill>
                  <a:schemeClr val="tx2"/>
                </a:solidFill>
              </a:rPr>
              <a:t>Global </a:t>
            </a:r>
            <a:r>
              <a:rPr lang="fr-BE" altLang="fr-FR" b="1" dirty="0">
                <a:solidFill>
                  <a:schemeClr val="tx2"/>
                </a:solidFill>
              </a:rPr>
              <a:t>SO</a:t>
            </a:r>
            <a:r>
              <a:rPr lang="fr-BE" altLang="fr-FR" b="1" baseline="-25000" dirty="0">
                <a:solidFill>
                  <a:schemeClr val="tx2"/>
                </a:solidFill>
              </a:rPr>
              <a:t>2</a:t>
            </a:r>
            <a:r>
              <a:rPr lang="fr-BE" altLang="fr-FR" b="1" dirty="0">
                <a:solidFill>
                  <a:schemeClr val="tx2"/>
                </a:solidFill>
              </a:rPr>
              <a:t> </a:t>
            </a:r>
            <a:r>
              <a:rPr lang="fr-BE" altLang="fr-FR" b="1" dirty="0" smtClean="0">
                <a:solidFill>
                  <a:schemeClr val="tx2"/>
                </a:solidFill>
              </a:rPr>
              <a:t>distribution as </a:t>
            </a:r>
            <a:r>
              <a:rPr lang="fr-BE" altLang="fr-FR" b="1" dirty="0" err="1">
                <a:solidFill>
                  <a:schemeClr val="tx2"/>
                </a:solidFill>
              </a:rPr>
              <a:t>seen</a:t>
            </a:r>
            <a:r>
              <a:rPr lang="fr-BE" altLang="fr-FR" b="1" dirty="0">
                <a:solidFill>
                  <a:schemeClr val="tx2"/>
                </a:solidFill>
              </a:rPr>
              <a:t> by OMI</a:t>
            </a:r>
            <a:endParaRPr lang="fr-BE" altLang="fr-FR" baseline="-250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19208" r="9768" b="8522"/>
          <a:stretch/>
        </p:blipFill>
        <p:spPr bwMode="auto">
          <a:xfrm>
            <a:off x="107504" y="1196752"/>
            <a:ext cx="8867738" cy="5013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645</Words>
  <Application>Microsoft Office PowerPoint</Application>
  <PresentationFormat>On-screen Show (4:3)</PresentationFormat>
  <Paragraphs>109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nicolast</dc:creator>
  <cp:lastModifiedBy>nicolast</cp:lastModifiedBy>
  <cp:revision>28</cp:revision>
  <dcterms:created xsi:type="dcterms:W3CDTF">2015-07-02T14:26:40Z</dcterms:created>
  <dcterms:modified xsi:type="dcterms:W3CDTF">2015-08-11T07:26:39Z</dcterms:modified>
</cp:coreProperties>
</file>