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00"/>
    <a:srgbClr val="66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94660"/>
  </p:normalViewPr>
  <p:slideViewPr>
    <p:cSldViewPr>
      <p:cViewPr varScale="1">
        <p:scale>
          <a:sx n="64" d="100"/>
          <a:sy n="64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9500"/>
            <a:ext cx="2057400" cy="5216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9500"/>
            <a:ext cx="6019800" cy="5216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595959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01613" y="6210300"/>
            <a:ext cx="872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smtClean="0">
                <a:solidFill>
                  <a:srgbClr val="FFFFFF"/>
                </a:solidFill>
                <a:latin typeface="Calibri" pitchFamily="34" charset="0"/>
              </a:rPr>
              <a:t>www.le.ac.uk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728000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7740000" cy="25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595959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01613" y="6210300"/>
            <a:ext cx="872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smtClean="0">
                <a:solidFill>
                  <a:srgbClr val="FFFFFF"/>
                </a:solidFill>
                <a:latin typeface="Calibri" pitchFamily="34" charset="0"/>
              </a:rPr>
              <a:t>www.le.ac.uk</a:t>
            </a:r>
          </a:p>
        </p:txBody>
      </p:sp>
      <p:pic>
        <p:nvPicPr>
          <p:cNvPr id="6" name="Picture 6" descr="Final PC logo black tex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93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728000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7740000" cy="25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nal PC logo black tex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93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buClr>
                <a:schemeClr val="accent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nal PC logo black tex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93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nal PC logo black tex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93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logo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266700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logos and qs star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976438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221163"/>
            <a:ext cx="24479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logos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nal PC logo black tex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93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266700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logos and qs stars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nal PC logo black tex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93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976438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221163"/>
            <a:ext cx="24479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8025"/>
            <a:ext cx="4038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8025"/>
            <a:ext cx="4038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8" name="Picture 7" descr="stone logo"/>
          <p:cNvPicPr>
            <a:picLocks noChangeAspect="1" noChangeArrowheads="1"/>
          </p:cNvPicPr>
          <p:nvPr userDrawn="1"/>
        </p:nvPicPr>
        <p:blipFill>
          <a:blip r:embed="rId13"/>
          <a:srcRect l="6747" r="6664"/>
          <a:stretch>
            <a:fillRect/>
          </a:stretch>
        </p:blipFill>
        <p:spPr bwMode="auto">
          <a:xfrm>
            <a:off x="179388" y="115888"/>
            <a:ext cx="18716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rebuchet MS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Final PC logo white text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793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1" r:id="rId3"/>
    <p:sldLayoutId id="2147483826" r:id="rId4"/>
    <p:sldLayoutId id="2147483822" r:id="rId5"/>
    <p:sldLayoutId id="2147483827" r:id="rId6"/>
    <p:sldLayoutId id="2147483823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rebuchet MS" pitchFamily="34" charset="0"/>
        <a:buChar char="•"/>
        <a:defRPr sz="28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2130425"/>
            <a:ext cx="7772400" cy="3243263"/>
          </a:xfrm>
          <a:noFill/>
        </p:spPr>
        <p:txBody>
          <a:bodyPr/>
          <a:lstStyle/>
          <a:p>
            <a:pPr eaLnBrk="1" hangingPunct="1"/>
            <a:r>
              <a:rPr lang="en-GB" altLang="en-US" sz="2800" b="1" dirty="0" smtClean="0"/>
              <a:t>An improved retrieval of </a:t>
            </a:r>
            <a:r>
              <a:rPr lang="en-GB" altLang="en-US" sz="2800" b="1" dirty="0" err="1" smtClean="0"/>
              <a:t>tropospheric</a:t>
            </a:r>
            <a:r>
              <a:rPr lang="en-GB" altLang="en-US" sz="2800" b="1" dirty="0" smtClean="0"/>
              <a:t> NO</a:t>
            </a:r>
            <a:r>
              <a:rPr lang="en-GB" altLang="en-US" sz="2800" b="1" baseline="-25000" dirty="0" smtClean="0"/>
              <a:t>2</a:t>
            </a:r>
            <a:r>
              <a:rPr lang="en-GB" altLang="en-US" sz="2800" b="1" dirty="0" smtClean="0"/>
              <a:t> from space over polluted regions using an Earth radiance reference</a:t>
            </a: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r>
              <a:rPr lang="en-GB" altLang="en-US" sz="2000" b="1" dirty="0" smtClean="0"/>
              <a:t>Jasdeep S. Anand (jsa13@le.ac.uk)</a:t>
            </a:r>
            <a:r>
              <a:rPr lang="en-GB" altLang="en-US" sz="2000" dirty="0" smtClean="0"/>
              <a:t>, Dr Roland J. Leigh, Prof Paul S. Monks</a:t>
            </a:r>
            <a:br>
              <a:rPr lang="en-GB" altLang="en-US" sz="2000" dirty="0" smtClean="0"/>
            </a:b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 smtClean="0"/>
              <a:t>Earth Observation Science, Dept. of Physics and Astronomy</a:t>
            </a:r>
            <a:br>
              <a:rPr lang="en-GB" altLang="en-US" sz="2000" dirty="0" smtClean="0"/>
            </a:br>
            <a:r>
              <a:rPr lang="en-GB" altLang="en-US" sz="2000" dirty="0" smtClean="0"/>
              <a:t>University of Leicester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741738" y="338138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>
                <a:solidFill>
                  <a:srgbClr val="DDDDDD"/>
                </a:solidFill>
                <a:latin typeface="Trebuchet MS" pitchFamily="34" charset="0"/>
              </a:rPr>
              <a:t>Physics and Astronomy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6265863"/>
            <a:ext cx="8277225" cy="360362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altLang="en-US" sz="2000" smtClean="0"/>
              <a:t>www.le.ac.uk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Retrieval algorithm bias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QDOAS fit: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sz="1100" dirty="0" smtClean="0"/>
          </a:p>
          <a:p>
            <a:r>
              <a:rPr lang="en-GB" dirty="0" smtClean="0"/>
              <a:t>OMNO2A fit:</a:t>
            </a:r>
          </a:p>
          <a:p>
            <a:endParaRPr lang="en-GB" dirty="0" smtClean="0"/>
          </a:p>
          <a:p>
            <a:pPr algn="ctr">
              <a:buNone/>
            </a:pPr>
            <a:endParaRPr lang="en-GB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08892" y="2564904"/>
          <a:ext cx="4683388" cy="1105396"/>
        </p:xfrm>
        <a:graphic>
          <a:graphicData uri="http://schemas.openxmlformats.org/presentationml/2006/ole">
            <p:oleObj spid="_x0000_s1026" name="Equation" r:id="rId3" imgW="2044440" imgH="4824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17600" y="4797425"/>
          <a:ext cx="7419975" cy="1104900"/>
        </p:xfrm>
        <a:graphic>
          <a:graphicData uri="http://schemas.openxmlformats.org/presentationml/2006/ole">
            <p:oleObj spid="_x0000_s1027" name="Equation" r:id="rId4" imgW="3238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Total SCD (solar reference) bias estimation (June </a:t>
            </a:r>
            <a:r>
              <a:rPr lang="en-GB" sz="2800" dirty="0" smtClean="0"/>
              <a:t>2005)</a:t>
            </a:r>
            <a:endParaRPr lang="en-GB" sz="2800" dirty="0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9913" y="1978025"/>
            <a:ext cx="5464175" cy="4318000"/>
          </a:xfrm>
          <a:noFill/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79388" y="6381750"/>
            <a:ext cx="8785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Average SCD bias ~ 1.0 x 10</a:t>
            </a:r>
            <a:r>
              <a:rPr lang="en-GB" sz="1400" baseline="30000" dirty="0">
                <a:solidFill>
                  <a:schemeClr val="bg1"/>
                </a:solidFill>
                <a:latin typeface="Calibri" pitchFamily="34" charset="0"/>
              </a:rPr>
              <a:t>15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alibri" pitchFamily="34" charset="0"/>
              </a:rPr>
              <a:t>molec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 cm</a:t>
            </a:r>
            <a:r>
              <a:rPr lang="en-GB" sz="1400" baseline="30000" dirty="0">
                <a:solidFill>
                  <a:schemeClr val="bg1"/>
                </a:solidFill>
                <a:latin typeface="Calibri" pitchFamily="34" charset="0"/>
              </a:rPr>
              <a:t>-2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 – similar to other comparisons (see van Geffen et al, AMT, 2015)</a:t>
            </a:r>
            <a:endParaRPr lang="en-GB" sz="14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Total SCD (solar reference) bias estimation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1825" y="1978025"/>
            <a:ext cx="5340350" cy="4318000"/>
          </a:xfr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84168" y="1628800"/>
            <a:ext cx="264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orbit no.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06644, Oct. 2005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6309320"/>
            <a:ext cx="878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Solution: Only use pixels where total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SCD bias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&lt;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5%; assumed to be representative of what OMNO2A software would  retrieve</a:t>
            </a:r>
            <a:endParaRPr lang="en-GB" sz="14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Tropospheric NO</a:t>
            </a:r>
            <a:r>
              <a:rPr lang="en-GB" sz="3200" baseline="-25000" smtClean="0"/>
              <a:t>2</a:t>
            </a:r>
            <a:r>
              <a:rPr lang="en-GB" sz="3200" smtClean="0"/>
              <a:t> SCD comparison (June 2005)</a:t>
            </a:r>
            <a:endParaRPr lang="en-GB" sz="3200" baseline="-25000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4950" y="1844675"/>
            <a:ext cx="6091238" cy="4857750"/>
          </a:xfrm>
          <a:noFill/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98438" y="25146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ERrs-DOAS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184150" y="5157788"/>
            <a:ext cx="1296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DOMINO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7600950" y="25146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Bias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7600950" y="5157788"/>
            <a:ext cx="154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Stratospheric NO</a:t>
            </a:r>
            <a:r>
              <a:rPr lang="en-GB" sz="16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(DOMINO)</a:t>
            </a:r>
            <a:endParaRPr lang="en-GB" sz="1600" baseline="-25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413" y="3284538"/>
            <a:ext cx="5981700" cy="1477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High correlation with DOMINO trop. SCDs:</a:t>
            </a:r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Global: r</a:t>
            </a:r>
            <a:r>
              <a:rPr lang="en-GB" baseline="30000" dirty="0"/>
              <a:t>2</a:t>
            </a:r>
            <a:r>
              <a:rPr lang="en-GB" dirty="0"/>
              <a:t> = </a:t>
            </a:r>
            <a:r>
              <a:rPr lang="en-GB" dirty="0" smtClean="0"/>
              <a:t>0.85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China: r</a:t>
            </a:r>
            <a:r>
              <a:rPr lang="en-GB" baseline="30000" dirty="0"/>
              <a:t>2</a:t>
            </a:r>
            <a:r>
              <a:rPr lang="en-GB" dirty="0"/>
              <a:t> = </a:t>
            </a:r>
            <a:r>
              <a:rPr lang="en-GB" dirty="0" smtClean="0"/>
              <a:t>0.96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China (SCDs &gt; 1.0 x 10</a:t>
            </a:r>
            <a:r>
              <a:rPr lang="en-GB" baseline="30000" dirty="0"/>
              <a:t>16</a:t>
            </a:r>
            <a:r>
              <a:rPr lang="en-GB" dirty="0"/>
              <a:t> </a:t>
            </a:r>
            <a:r>
              <a:rPr lang="en-GB" dirty="0" err="1"/>
              <a:t>molec</a:t>
            </a:r>
            <a:r>
              <a:rPr lang="en-GB" dirty="0"/>
              <a:t> cm</a:t>
            </a:r>
            <a:r>
              <a:rPr lang="en-GB" baseline="30000" dirty="0"/>
              <a:t>-2</a:t>
            </a:r>
            <a:r>
              <a:rPr lang="en-GB" dirty="0"/>
              <a:t>): r</a:t>
            </a:r>
            <a:r>
              <a:rPr lang="en-GB" baseline="30000" dirty="0"/>
              <a:t>2</a:t>
            </a:r>
            <a:r>
              <a:rPr lang="en-GB" dirty="0"/>
              <a:t> = </a:t>
            </a:r>
            <a:r>
              <a:rPr lang="en-GB" dirty="0" smtClean="0"/>
              <a:t>0.99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Presence of liquid H</a:t>
            </a:r>
            <a:r>
              <a:rPr lang="en-GB" baseline="-25000" smtClean="0"/>
              <a:t>2</a:t>
            </a:r>
            <a:r>
              <a:rPr lang="en-GB" smtClean="0"/>
              <a:t>O and sand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20950"/>
            <a:ext cx="8229600" cy="3232150"/>
          </a:xfr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6381750"/>
            <a:ext cx="8785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Spatial features similar to those found in GOME-2 retrievals (Richter et al, 2011)</a:t>
            </a:r>
            <a:endParaRPr lang="en-GB" sz="14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of liquid H</a:t>
            </a:r>
            <a:r>
              <a:rPr lang="en-GB" baseline="-25000" smtClean="0"/>
              <a:t>2</a:t>
            </a:r>
            <a:r>
              <a:rPr lang="en-GB" smtClean="0"/>
              <a:t>O and sand on retrieval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4675" y="1978025"/>
            <a:ext cx="5454650" cy="4318000"/>
          </a:xfrm>
          <a:noFill/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451725" y="2708275"/>
            <a:ext cx="1512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RMS: -11%</a:t>
            </a:r>
          </a:p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SCD: +6.3%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Chinese urban transect comparison (June 2005)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06663"/>
            <a:ext cx="8229600" cy="326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Striping reduction over remote Pacific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3413" y="1978025"/>
            <a:ext cx="5337175" cy="4318000"/>
          </a:xfrm>
          <a:noFill/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6448425" y="6472238"/>
            <a:ext cx="269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orbit no. 04741, June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Error analysis over remote Pacific (June 2005)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978025"/>
            <a:ext cx="8229600" cy="1235075"/>
          </a:xfrm>
        </p:spPr>
        <p:txBody>
          <a:bodyPr/>
          <a:lstStyle/>
          <a:p>
            <a:pPr algn="just"/>
            <a:r>
              <a:rPr lang="en-GB" smtClean="0"/>
              <a:t>Pacific assumed to be unpolluted, so spread of SCDs should be comparable to retrieval precision due to random error.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429000"/>
            <a:ext cx="3792537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4859338" y="3716338"/>
            <a:ext cx="4033837" cy="28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alibri" pitchFamily="34" charset="0"/>
              </a:rPr>
              <a:t>SCD uncertainty: </a:t>
            </a:r>
          </a:p>
          <a:p>
            <a:pPr algn="just"/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OMNO2A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1.1 x 10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15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molec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cm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-2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QDOAS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emulation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1.0 x 10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15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molec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cm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-2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en-GB" b="1" dirty="0" err="1">
                <a:solidFill>
                  <a:schemeClr val="bg1"/>
                </a:solidFill>
                <a:latin typeface="Calibri" pitchFamily="34" charset="0"/>
              </a:rPr>
              <a:t>ERrs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-DOAS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0.8 x 10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15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molec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cm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-2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~27% reduction in random error possible using an Earth radiance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reference – mainly due to </a:t>
            </a:r>
            <a:r>
              <a:rPr lang="en-GB" smtClean="0">
                <a:solidFill>
                  <a:schemeClr val="bg1"/>
                </a:solidFill>
                <a:latin typeface="Calibri" pitchFamily="34" charset="0"/>
              </a:rPr>
              <a:t>striping reduction?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en-GB" sz="20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Resilience to instrument degradation 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9138"/>
            <a:ext cx="5400675" cy="4318000"/>
          </a:xfrm>
          <a:noFill/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5761038" y="2133600"/>
            <a:ext cx="3382962" cy="431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400"/>
              </a:spcBef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Error analysis repeated for 2005 – 2008 </a:t>
            </a:r>
          </a:p>
          <a:p>
            <a:pPr marL="342900" indent="-342900" algn="just" eaLnBrk="0" hangingPunct="0">
              <a:spcBef>
                <a:spcPts val="1400"/>
              </a:spcBef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Linear trend with 2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order harmonic oscillation gives best fit for data – solar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insolation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dependence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pPr marL="342900" indent="-342900" algn="just" eaLnBrk="0" hangingPunct="0">
              <a:spcBef>
                <a:spcPts val="1400"/>
              </a:spcBef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OMNO2A fits poorer than </a:t>
            </a:r>
            <a:r>
              <a:rPr lang="en-GB" dirty="0" err="1" smtClean="0">
                <a:solidFill>
                  <a:schemeClr val="bg1"/>
                </a:solidFill>
                <a:latin typeface="Calibri" pitchFamily="34" charset="0"/>
              </a:rPr>
              <a:t>ERrs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-DOAS – consequences of static solar reference?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ts val="1400"/>
              </a:spcBef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Linear 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trends (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molec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cm</a:t>
            </a:r>
            <a:r>
              <a:rPr lang="en-GB" b="1" baseline="30000" dirty="0">
                <a:solidFill>
                  <a:schemeClr val="bg1"/>
                </a:solidFill>
                <a:latin typeface="Calibri" pitchFamily="34" charset="0"/>
              </a:rPr>
              <a:t>-2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mnth</a:t>
            </a:r>
            <a:r>
              <a:rPr lang="en-GB" b="1" baseline="30000" dirty="0" smtClean="0">
                <a:solidFill>
                  <a:schemeClr val="bg1"/>
                </a:solidFill>
                <a:latin typeface="Calibri" pitchFamily="34" charset="0"/>
              </a:rPr>
              <a:t>-1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342900" indent="-342900" algn="just" eaLnBrk="0" hangingPunct="0">
              <a:spcBef>
                <a:spcPts val="1400"/>
              </a:spcBef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OMNO2A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5.8 x 10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13</a:t>
            </a:r>
          </a:p>
          <a:p>
            <a:pPr marL="342900" indent="-342900" algn="just" eaLnBrk="0" hangingPunct="0">
              <a:spcBef>
                <a:spcPts val="1400"/>
              </a:spcBef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GB" b="1" dirty="0" err="1">
                <a:solidFill>
                  <a:schemeClr val="bg1"/>
                </a:solidFill>
                <a:latin typeface="Calibri" pitchFamily="34" charset="0"/>
              </a:rPr>
              <a:t>ERrs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-DOAS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1.5 x 10</a:t>
            </a:r>
            <a:r>
              <a:rPr lang="en-GB" baseline="30000" dirty="0">
                <a:solidFill>
                  <a:schemeClr val="bg1"/>
                </a:solidFill>
                <a:latin typeface="Calibri" pitchFamily="34" charset="0"/>
              </a:rPr>
              <a:t>13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GB" altLang="en-US" sz="2000" smtClean="0"/>
              <a:t>Introduction - Tropospheric NO</a:t>
            </a:r>
            <a:r>
              <a:rPr lang="en-GB" altLang="en-US" sz="2000" baseline="-25000" smtClean="0"/>
              <a:t>2</a:t>
            </a:r>
            <a:r>
              <a:rPr lang="en-GB" altLang="en-US" sz="2000" smtClean="0"/>
              <a:t> from space</a:t>
            </a:r>
          </a:p>
          <a:p>
            <a:pPr algn="just" eaLnBrk="1" hangingPunct="1"/>
            <a:endParaRPr lang="en-GB" altLang="en-US" sz="2000" smtClean="0"/>
          </a:p>
          <a:p>
            <a:pPr algn="just" eaLnBrk="1" hangingPunct="1"/>
            <a:r>
              <a:rPr lang="en-GB" altLang="en-US" sz="2000" smtClean="0"/>
              <a:t>Using an Earth radiance reference to remove the stratospheric component (ERrs-DOAS)</a:t>
            </a:r>
          </a:p>
          <a:p>
            <a:pPr algn="just" eaLnBrk="1" hangingPunct="1"/>
            <a:endParaRPr lang="en-GB" altLang="en-US" sz="2000" smtClean="0"/>
          </a:p>
          <a:p>
            <a:pPr algn="just" eaLnBrk="1" hangingPunct="1"/>
            <a:r>
              <a:rPr lang="en-GB" altLang="en-US" sz="2000" smtClean="0"/>
              <a:t>Application to OMI data </a:t>
            </a:r>
          </a:p>
          <a:p>
            <a:pPr algn="just" eaLnBrk="1" hangingPunct="1"/>
            <a:endParaRPr lang="en-GB" altLang="en-US" sz="2000" smtClean="0"/>
          </a:p>
          <a:p>
            <a:pPr algn="just" eaLnBrk="1" hangingPunct="1"/>
            <a:r>
              <a:rPr lang="en-GB" altLang="en-US" sz="2000" smtClean="0"/>
              <a:t>Remaining biases</a:t>
            </a:r>
          </a:p>
          <a:p>
            <a:pPr algn="just" eaLnBrk="1" hangingPunct="1"/>
            <a:endParaRPr lang="en-GB" altLang="en-US" sz="2000" smtClean="0"/>
          </a:p>
          <a:p>
            <a:pPr algn="just" eaLnBrk="1" hangingPunct="1"/>
            <a:r>
              <a:rPr lang="en-GB" altLang="en-US" sz="2000" smtClean="0"/>
              <a:t>Application to TROPOMI measurements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Application to TROPOMI? OMI Super-zoom data (2004) </a:t>
            </a:r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5988" y="1978025"/>
            <a:ext cx="7312025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MACC – II reanalysis data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5988" y="1978025"/>
            <a:ext cx="7312025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smtClean="0"/>
              <a:t>ERrs-DOAS produces tropospheric NO</a:t>
            </a:r>
            <a:r>
              <a:rPr lang="en-GB" sz="2000" baseline="-25000" smtClean="0"/>
              <a:t>2</a:t>
            </a:r>
            <a:r>
              <a:rPr lang="en-GB" sz="2000" smtClean="0"/>
              <a:t> SCDs which are comparable to DOMINO with greatly reduced striping and random error. </a:t>
            </a:r>
          </a:p>
          <a:p>
            <a:pPr algn="just"/>
            <a:endParaRPr lang="en-GB" sz="2000" smtClean="0"/>
          </a:p>
          <a:p>
            <a:pPr algn="just"/>
            <a:r>
              <a:rPr lang="en-GB" sz="2000" smtClean="0"/>
              <a:t>Liquid H</a:t>
            </a:r>
            <a:r>
              <a:rPr lang="en-GB" sz="2000" baseline="-25000" smtClean="0"/>
              <a:t>2</a:t>
            </a:r>
            <a:r>
              <a:rPr lang="en-GB" sz="2000" smtClean="0"/>
              <a:t>O and sand absorption cross sections improve the DOAS fit over N. Africa</a:t>
            </a:r>
          </a:p>
          <a:p>
            <a:pPr algn="just"/>
            <a:endParaRPr lang="en-GB" sz="2000" smtClean="0"/>
          </a:p>
          <a:p>
            <a:pPr algn="just"/>
            <a:r>
              <a:rPr lang="en-GB" sz="2000" smtClean="0"/>
              <a:t>Residual biases from longitudinal variations in stratospheric NO</a:t>
            </a:r>
            <a:r>
              <a:rPr lang="en-GB" sz="2000" baseline="-25000" smtClean="0"/>
              <a:t>2</a:t>
            </a:r>
            <a:r>
              <a:rPr lang="en-GB" sz="2000" smtClean="0"/>
              <a:t> remain an issue – retrieval efficacy may be limited to very polluted urban areas</a:t>
            </a:r>
          </a:p>
          <a:p>
            <a:pPr algn="just"/>
            <a:endParaRPr lang="en-GB" sz="2000" baseline="-25000" smtClean="0"/>
          </a:p>
          <a:p>
            <a:pPr algn="just"/>
            <a:r>
              <a:rPr lang="en-GB" sz="2000" smtClean="0"/>
              <a:t>Potential application to reanalysis of Sentinel 5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en-GB" dirty="0" smtClean="0"/>
              <a:t>Supervisors: Dr Roland Leigh, Prof Paul Monks</a:t>
            </a:r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r>
              <a:rPr lang="en-GB" dirty="0" smtClean="0"/>
              <a:t>Data made available by KNMI/NASA</a:t>
            </a:r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r>
              <a:rPr lang="en-GB" dirty="0" smtClean="0"/>
              <a:t>MACC-II data provided by ECMWF</a:t>
            </a:r>
            <a:endParaRPr lang="en-GB" dirty="0"/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r>
              <a:rPr lang="en-GB" dirty="0" smtClean="0"/>
              <a:t>Special thanks to the OMI team (F. Boersma, J. van Geffen, M. Sneep, P. </a:t>
            </a:r>
            <a:r>
              <a:rPr lang="en-GB" dirty="0" err="1" smtClean="0"/>
              <a:t>Veefkind</a:t>
            </a:r>
            <a:r>
              <a:rPr lang="en-GB" dirty="0" smtClean="0"/>
              <a:t>) for their assistance in understanding the retrieval algorithms. </a:t>
            </a:r>
          </a:p>
          <a:p>
            <a:pPr algn="just">
              <a:defRPr/>
            </a:pPr>
            <a:endParaRPr lang="en-GB" dirty="0"/>
          </a:p>
          <a:p>
            <a:pPr algn="just">
              <a:defRPr/>
            </a:pPr>
            <a:r>
              <a:rPr lang="en-GB" dirty="0" smtClean="0"/>
              <a:t>And you!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Publications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400" smtClean="0"/>
              <a:t>Anand, J. S., Monks, P. S., and Leigh, R. J.: An improved retrieval of tropospheric NO</a:t>
            </a:r>
            <a:r>
              <a:rPr lang="en-GB" sz="2400" baseline="-25000" smtClean="0"/>
              <a:t>2</a:t>
            </a:r>
            <a:r>
              <a:rPr lang="en-GB" sz="2400" smtClean="0"/>
              <a:t> from space over polluted regions using an Earth radiance reference, Atmos. Meas. Tech., 8, 1519-1535, doi:10.5194/amt-8-1519-2015, 2015. </a:t>
            </a:r>
          </a:p>
          <a:p>
            <a:pPr algn="just"/>
            <a:endParaRPr lang="en-GB" sz="2400" smtClean="0"/>
          </a:p>
          <a:p>
            <a:pPr algn="just"/>
            <a:r>
              <a:rPr lang="en-GB" sz="2400" smtClean="0"/>
              <a:t>Anand, J. S., Monks, P. S., and Leigh, R. J.: </a:t>
            </a:r>
            <a:br>
              <a:rPr lang="en-GB" sz="2400" smtClean="0"/>
            </a:br>
            <a:r>
              <a:rPr lang="en-GB" sz="2400" smtClean="0"/>
              <a:t>High spatial resolution NO</a:t>
            </a:r>
            <a:r>
              <a:rPr lang="en-GB" sz="2400" baseline="-25000" smtClean="0"/>
              <a:t>2</a:t>
            </a:r>
            <a:r>
              <a:rPr lang="en-GB" sz="2400" smtClean="0"/>
              <a:t> tropospheric slant columns retrieved from OMI spatial-zoom spectra using an earthshine reference, </a:t>
            </a:r>
            <a:r>
              <a:rPr lang="en-GB" sz="2400" i="1" smtClean="0"/>
              <a:t>Proc. SPIE</a:t>
            </a:r>
            <a:r>
              <a:rPr lang="en-GB" sz="2400" smtClean="0"/>
              <a:t> 9229, Second International Conference on Remote Sensing and Geoinformation of the Environment (RSCy2014), doi:10.1117/12.2066154,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Tropospheric NO</a:t>
            </a:r>
            <a:r>
              <a:rPr lang="en-GB" altLang="en-US" baseline="-25000" smtClean="0"/>
              <a:t>2</a:t>
            </a:r>
            <a:r>
              <a:rPr lang="en-GB" altLang="en-US" smtClean="0"/>
              <a:t> and urban air quality </a:t>
            </a:r>
            <a:endParaRPr lang="en-GB" altLang="en-US" baseline="-250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78025"/>
            <a:ext cx="4114800" cy="4318000"/>
          </a:xfrm>
        </p:spPr>
        <p:txBody>
          <a:bodyPr/>
          <a:lstStyle/>
          <a:p>
            <a:pPr algn="just" eaLnBrk="1" hangingPunct="1"/>
            <a:r>
              <a:rPr lang="en-GB" altLang="en-US" sz="1800" smtClean="0"/>
              <a:t>“NO</a:t>
            </a:r>
            <a:r>
              <a:rPr lang="en-GB" altLang="en-US" sz="1800" baseline="-25000" smtClean="0"/>
              <a:t>2</a:t>
            </a:r>
            <a:r>
              <a:rPr lang="en-GB" altLang="en-US" sz="1800" smtClean="0"/>
              <a:t> is one of the best indicators of air quality.” – DEFRA</a:t>
            </a:r>
          </a:p>
          <a:p>
            <a:pPr algn="just" eaLnBrk="1" hangingPunct="1"/>
            <a:r>
              <a:rPr lang="en-GB" altLang="en-US" sz="1800" smtClean="0"/>
              <a:t>Anthropogenic emissions significant source of tropospheric NO</a:t>
            </a:r>
            <a:r>
              <a:rPr lang="en-GB" altLang="en-US" sz="1800" baseline="-25000" smtClean="0"/>
              <a:t>2</a:t>
            </a:r>
            <a:r>
              <a:rPr lang="en-GB" altLang="en-US" sz="1800" smtClean="0"/>
              <a:t> </a:t>
            </a:r>
          </a:p>
          <a:p>
            <a:pPr algn="just" eaLnBrk="1" hangingPunct="1"/>
            <a:r>
              <a:rPr lang="en-GB" altLang="en-US" sz="1800" smtClean="0"/>
              <a:t>Health concerns include impaired lung function, cardiovascular disease, etc. </a:t>
            </a:r>
          </a:p>
          <a:p>
            <a:pPr algn="just" eaLnBrk="1" hangingPunct="1"/>
            <a:r>
              <a:rPr lang="en-GB" altLang="en-US" sz="1800" smtClean="0"/>
              <a:t>Also source of secondary products like O</a:t>
            </a:r>
            <a:r>
              <a:rPr lang="en-GB" altLang="en-US" sz="1800" baseline="-25000" smtClean="0"/>
              <a:t>3</a:t>
            </a:r>
            <a:r>
              <a:rPr lang="en-GB" altLang="en-US" sz="1800" smtClean="0"/>
              <a:t> &amp; PM. </a:t>
            </a:r>
          </a:p>
          <a:p>
            <a:pPr algn="just" eaLnBrk="1" hangingPunct="1"/>
            <a:r>
              <a:rPr lang="en-GB" altLang="en-US" sz="1800" smtClean="0"/>
              <a:t>Satellite instruments (e.g. OMI) can provide continuous global coverage…</a:t>
            </a:r>
          </a:p>
          <a:p>
            <a:pPr algn="just" eaLnBrk="1" hangingPunct="1"/>
            <a:r>
              <a:rPr lang="en-GB" altLang="en-US" sz="1800" smtClean="0"/>
              <a:t>… but are hampered by revisit time and spatiotemporal resolution.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 l="20660" t="24091" r="22180" b="21162"/>
          <a:stretch>
            <a:fillRect/>
          </a:stretch>
        </p:blipFill>
        <p:spPr bwMode="auto">
          <a:xfrm>
            <a:off x="4787900" y="2781300"/>
            <a:ext cx="4135438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580063" y="5510213"/>
            <a:ext cx="5472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400"/>
              </a:spcBef>
              <a:buClr>
                <a:schemeClr val="accent1"/>
              </a:buClr>
            </a:pPr>
            <a:r>
              <a:rPr lang="en-GB" altLang="en-US" sz="1600">
                <a:solidFill>
                  <a:schemeClr val="bg1"/>
                </a:solidFill>
                <a:latin typeface="Calibri" pitchFamily="34" charset="0"/>
              </a:rPr>
              <a:t>Hilboll et al, AMT,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Ozone Monitoring Instrument (OMI)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78025"/>
            <a:ext cx="4114800" cy="4318000"/>
          </a:xfrm>
        </p:spPr>
        <p:txBody>
          <a:bodyPr/>
          <a:lstStyle/>
          <a:p>
            <a:pPr algn="just" eaLnBrk="1" hangingPunct="1"/>
            <a:r>
              <a:rPr lang="en-GB" altLang="en-US" sz="1600" smtClean="0"/>
              <a:t>Joint Dutch/Finnish/USA instrument. Launched aboard AURA (NASA) in 2004.</a:t>
            </a:r>
          </a:p>
          <a:p>
            <a:pPr algn="just" eaLnBrk="1" hangingPunct="1"/>
            <a:r>
              <a:rPr lang="en-GB" altLang="en-US" sz="1600" smtClean="0"/>
              <a:t>“Push-broom” along-track scanner</a:t>
            </a:r>
          </a:p>
          <a:p>
            <a:pPr algn="just" eaLnBrk="1" hangingPunct="1"/>
            <a:r>
              <a:rPr lang="en-US" altLang="en-US" sz="1600" smtClean="0"/>
              <a:t>UV-VIS</a:t>
            </a:r>
          </a:p>
          <a:p>
            <a:pPr lvl="1" algn="just" eaLnBrk="1" hangingPunct="1"/>
            <a:r>
              <a:rPr lang="en-US" altLang="en-US" sz="1600" smtClean="0"/>
              <a:t>350 - 500 nm (~ 0.6 nm resolution)</a:t>
            </a:r>
          </a:p>
          <a:p>
            <a:pPr algn="just" eaLnBrk="1" hangingPunct="1"/>
            <a:r>
              <a:rPr lang="en-US" altLang="en-US" sz="1600" smtClean="0"/>
              <a:t>Near-polar orbit (98.52° inclination), 1-day full coverage</a:t>
            </a:r>
          </a:p>
          <a:p>
            <a:pPr lvl="1" algn="just" eaLnBrk="1" hangingPunct="1"/>
            <a:r>
              <a:rPr lang="en-US" altLang="en-US" sz="1200" smtClean="0"/>
              <a:t>Local overpass time ~ 1330</a:t>
            </a:r>
          </a:p>
          <a:p>
            <a:pPr algn="just" eaLnBrk="1" hangingPunct="1"/>
            <a:r>
              <a:rPr lang="en-GB" altLang="en-US" sz="1600" smtClean="0"/>
              <a:t>2600 km swath binned to 60 across-track pixels</a:t>
            </a:r>
          </a:p>
          <a:p>
            <a:pPr algn="just" eaLnBrk="1" hangingPunct="1"/>
            <a:r>
              <a:rPr lang="en-GB" altLang="en-US" sz="1600" smtClean="0"/>
              <a:t>Nadir pixel size: 13 x 24 km</a:t>
            </a:r>
            <a:r>
              <a:rPr lang="en-GB" altLang="en-US" sz="1600" baseline="30000" smtClean="0"/>
              <a:t>2</a:t>
            </a:r>
            <a:r>
              <a:rPr lang="en-GB" altLang="en-US" sz="1600" smtClean="0"/>
              <a:t> </a:t>
            </a:r>
            <a:endParaRPr lang="en-US" altLang="en-US" sz="1600" smtClean="0"/>
          </a:p>
          <a:p>
            <a:pPr algn="just" eaLnBrk="1" hangingPunct="1"/>
            <a:endParaRPr lang="en-GB" altLang="en-US" sz="2000" smtClean="0"/>
          </a:p>
        </p:txBody>
      </p:sp>
      <p:pic>
        <p:nvPicPr>
          <p:cNvPr id="15364" name="Picture 2" descr="http://www.nasa.gov/images/content/450578main_A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349500"/>
            <a:ext cx="41910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Measuring tropospheric NO</a:t>
            </a:r>
            <a:r>
              <a:rPr lang="en-GB" altLang="en-US" baseline="-25000" smtClean="0"/>
              <a:t>2</a:t>
            </a:r>
            <a:r>
              <a:rPr lang="en-GB" altLang="en-US" smtClean="0"/>
              <a:t> from space</a:t>
            </a:r>
            <a:endParaRPr lang="en-GB" altLang="en-US" baseline="-25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GB" sz="2000" dirty="0" smtClean="0"/>
              <a:t>DOAS fit reflectance spectra between 400 - 500 nm to obtain total SCD</a:t>
            </a:r>
          </a:p>
          <a:p>
            <a:pPr lvl="1" algn="just" eaLnBrk="1" hangingPunct="1">
              <a:defRPr/>
            </a:pPr>
            <a:r>
              <a:rPr lang="en-GB" sz="2000" dirty="0" smtClean="0"/>
              <a:t>Possible contamination due to solar irradiance measurements (e.g. striping in OMI) </a:t>
            </a:r>
            <a:endParaRPr lang="en-GB" sz="2000" dirty="0"/>
          </a:p>
          <a:p>
            <a:pPr algn="just" eaLnBrk="1" hangingPunct="1">
              <a:defRPr/>
            </a:pPr>
            <a:endParaRPr lang="en-GB" sz="2000" dirty="0" smtClean="0"/>
          </a:p>
          <a:p>
            <a:pPr algn="just" eaLnBrk="1" hangingPunct="1">
              <a:defRPr/>
            </a:pPr>
            <a:r>
              <a:rPr lang="en-GB" sz="2000" dirty="0" smtClean="0"/>
              <a:t>Removing the stratospheric component (dependent on a priori assumptions):</a:t>
            </a:r>
          </a:p>
          <a:p>
            <a:pPr marL="914400" lvl="1" indent="-514350" algn="just" eaLnBrk="1" hangingPunct="1">
              <a:buFont typeface="+mj-lt"/>
              <a:buAutoNum type="arabicPeriod"/>
              <a:defRPr/>
            </a:pPr>
            <a:r>
              <a:rPr lang="en-GB" sz="2000" dirty="0" smtClean="0"/>
              <a:t>Model assimilation (e.g. DOMINO)</a:t>
            </a:r>
          </a:p>
          <a:p>
            <a:pPr marL="914400" lvl="1" indent="-514350" algn="just" eaLnBrk="1" hangingPunct="1">
              <a:buFont typeface="+mj-lt"/>
              <a:buAutoNum type="arabicPeriod"/>
              <a:defRPr/>
            </a:pPr>
            <a:r>
              <a:rPr lang="en-GB" sz="2000" dirty="0" smtClean="0"/>
              <a:t>Spatial filtering (e.g. OMNO2) </a:t>
            </a:r>
          </a:p>
          <a:p>
            <a:pPr marL="914400" lvl="1" indent="-514350" algn="just" eaLnBrk="1" hangingPunct="1">
              <a:buFont typeface="+mj-lt"/>
              <a:buAutoNum type="arabicPeriod"/>
              <a:defRPr/>
            </a:pPr>
            <a:r>
              <a:rPr lang="en-GB" sz="2000" dirty="0" smtClean="0"/>
              <a:t>Limb-nadir matching (SCIAMACHY) </a:t>
            </a:r>
          </a:p>
          <a:p>
            <a:pPr marL="914400" lvl="1" indent="-514350" algn="just" eaLnBrk="1" hangingPunct="1">
              <a:buFont typeface="+mj-lt"/>
              <a:buAutoNum type="arabicPeriod"/>
              <a:defRPr/>
            </a:pPr>
            <a:endParaRPr lang="en-GB" sz="2000" dirty="0" smtClean="0"/>
          </a:p>
          <a:p>
            <a:pPr algn="just" eaLnBrk="1" hangingPunct="1">
              <a:defRPr/>
            </a:pPr>
            <a:r>
              <a:rPr lang="en-GB" sz="2000" dirty="0" smtClean="0"/>
              <a:t>All methods can be affected by SCD precision, instrumental biases, etc.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Across-track striping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457200" y="5916613"/>
            <a:ext cx="8229600" cy="1184275"/>
          </a:xfrm>
        </p:spPr>
        <p:txBody>
          <a:bodyPr/>
          <a:lstStyle/>
          <a:p>
            <a:pPr algn="just" eaLnBrk="1" hangingPunct="1"/>
            <a:r>
              <a:rPr lang="en-GB" altLang="en-US" sz="1600" smtClean="0"/>
              <a:t>Solar diffusor features &amp; dark current can lead to inconsistent noise along the OMI CCD</a:t>
            </a:r>
          </a:p>
          <a:p>
            <a:pPr algn="just" eaLnBrk="1" hangingPunct="1"/>
            <a:r>
              <a:rPr lang="en-GB" altLang="en-US" sz="1600" smtClean="0"/>
              <a:t>Result: stripes that need to be empirically removed after the DOAS retrieval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57594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1500" y="1433513"/>
            <a:ext cx="5473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400"/>
              </a:spcBef>
              <a:buClr>
                <a:schemeClr val="accent1"/>
              </a:buClr>
            </a:pPr>
            <a:r>
              <a:rPr lang="en-GB" altLang="en-US" sz="1600">
                <a:solidFill>
                  <a:schemeClr val="bg1"/>
                </a:solidFill>
                <a:latin typeface="Calibri" pitchFamily="34" charset="0"/>
              </a:rPr>
              <a:t>Veihelmann and Kleipool,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200" dirty="0" smtClean="0"/>
              <a:t>The Earth Radiance reference sector DOAS (</a:t>
            </a:r>
            <a:r>
              <a:rPr lang="en-GB" altLang="en-US" sz="2200" dirty="0" err="1" smtClean="0"/>
              <a:t>ERrs</a:t>
            </a:r>
            <a:r>
              <a:rPr lang="en-GB" altLang="en-US" sz="2200" dirty="0" smtClean="0"/>
              <a:t>-DOAS) </a:t>
            </a:r>
            <a:r>
              <a:rPr lang="en-GB" altLang="en-US" sz="2200" dirty="0" smtClean="0"/>
              <a:t>algorithm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78025"/>
            <a:ext cx="4114800" cy="4318000"/>
          </a:xfrm>
        </p:spPr>
        <p:txBody>
          <a:bodyPr/>
          <a:lstStyle/>
          <a:p>
            <a:pPr algn="just" eaLnBrk="1" hangingPunct="1"/>
            <a:r>
              <a:rPr lang="en-GB" altLang="en-US" sz="1600" b="1" dirty="0" smtClean="0"/>
              <a:t>Can </a:t>
            </a:r>
            <a:r>
              <a:rPr lang="en-GB" altLang="en-US" sz="1600" b="1" dirty="0" err="1" smtClean="0"/>
              <a:t>tropospheric</a:t>
            </a:r>
            <a:r>
              <a:rPr lang="en-GB" altLang="en-US" sz="1600" b="1" dirty="0" smtClean="0"/>
              <a:t> NO</a:t>
            </a:r>
            <a:r>
              <a:rPr lang="en-GB" altLang="en-US" sz="1600" b="1" baseline="-25000" dirty="0" smtClean="0"/>
              <a:t>2</a:t>
            </a:r>
            <a:r>
              <a:rPr lang="en-GB" altLang="en-US" sz="1600" b="1" dirty="0" smtClean="0"/>
              <a:t> be purely empirically retrieved via DOAS using unpolluted Earth radiance spectra as a reference?</a:t>
            </a:r>
            <a:endParaRPr lang="en-GB" altLang="en-US" sz="1600" dirty="0" smtClean="0"/>
          </a:p>
          <a:p>
            <a:pPr algn="just" eaLnBrk="1" hangingPunct="1"/>
            <a:endParaRPr lang="en-GB" altLang="en-US" sz="1600" dirty="0" smtClean="0"/>
          </a:p>
          <a:p>
            <a:pPr algn="just" eaLnBrk="1" hangingPunct="1"/>
            <a:r>
              <a:rPr lang="en-GB" altLang="en-US" sz="1600" dirty="0" smtClean="0"/>
              <a:t>Earth radiance spectra previously used as a DOAS reference for IO and CH</a:t>
            </a:r>
            <a:r>
              <a:rPr lang="en-GB" altLang="en-US" sz="1600" baseline="-25000" dirty="0" smtClean="0"/>
              <a:t>2</a:t>
            </a:r>
            <a:r>
              <a:rPr lang="en-GB" altLang="en-US" sz="1600" dirty="0" smtClean="0"/>
              <a:t>O retrievals</a:t>
            </a:r>
          </a:p>
          <a:p>
            <a:pPr algn="just" eaLnBrk="1" hangingPunct="1"/>
            <a:endParaRPr lang="en-GB" altLang="en-US" sz="1600" dirty="0" smtClean="0"/>
          </a:p>
          <a:p>
            <a:pPr algn="just" eaLnBrk="1" hangingPunct="1"/>
            <a:r>
              <a:rPr lang="en-GB" altLang="en-US" sz="1600" dirty="0" smtClean="0"/>
              <a:t>Improves retrieval error, but complicated by reference sector contamination</a:t>
            </a:r>
          </a:p>
          <a:p>
            <a:pPr algn="just" eaLnBrk="1" hangingPunct="1"/>
            <a:endParaRPr lang="en-GB" altLang="en-US" sz="1600" dirty="0" smtClean="0"/>
          </a:p>
          <a:p>
            <a:pPr algn="just" eaLnBrk="1" hangingPunct="1"/>
            <a:r>
              <a:rPr lang="en-GB" altLang="en-US" sz="1600" dirty="0" smtClean="0"/>
              <a:t>Primarily stratospheric NO</a:t>
            </a:r>
            <a:r>
              <a:rPr lang="en-GB" altLang="en-US" sz="1600" baseline="-25000" dirty="0" smtClean="0"/>
              <a:t>2</a:t>
            </a:r>
            <a:r>
              <a:rPr lang="en-GB" altLang="en-US" sz="1600" dirty="0" smtClean="0"/>
              <a:t> exists over the Pacific compared with continental urban areas – possible reference sector</a:t>
            </a:r>
          </a:p>
          <a:p>
            <a:pPr algn="just" eaLnBrk="1" hangingPunct="1"/>
            <a:endParaRPr lang="en-GB" altLang="en-US" sz="1600" b="1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 r="69632"/>
          <a:stretch>
            <a:fillRect/>
          </a:stretch>
        </p:blipFill>
        <p:spPr bwMode="auto">
          <a:xfrm>
            <a:off x="5970588" y="1700213"/>
            <a:ext cx="1776412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7847013" y="3284538"/>
            <a:ext cx="1584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Black: China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Red: Pacific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Reference sector selection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GB" sz="1600" dirty="0" smtClean="0"/>
              <a:t>Daily reference spectrum taken over remote Pacific over cloud-free scenes (CF &lt; </a:t>
            </a:r>
            <a:r>
              <a:rPr lang="en-GB" sz="1600" dirty="0" smtClean="0"/>
              <a:t>0.25, to avoid cloud top height biases)</a:t>
            </a:r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Binned for each across-track pixel to avoid viewing angle biases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Stratospheric NO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assumed to be longitudinally invariant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Due to changing SZA, stratospheric NO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will have latitudinal dependence: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Solution: </a:t>
            </a:r>
            <a:r>
              <a:rPr lang="en-GB" sz="1600" b="1" dirty="0" smtClean="0"/>
              <a:t>bin daily spectra </a:t>
            </a:r>
            <a:r>
              <a:rPr lang="en-GB" sz="1600" dirty="0" smtClean="0"/>
              <a:t>measured over reference region to </a:t>
            </a:r>
            <a:r>
              <a:rPr lang="en-GB" sz="1600" b="1" dirty="0" smtClean="0"/>
              <a:t>1° latitude bands </a:t>
            </a:r>
          </a:p>
          <a:p>
            <a:pPr lvl="1" algn="just"/>
            <a:endParaRPr lang="en-GB" sz="1600" dirty="0" smtClean="0"/>
          </a:p>
        </p:txBody>
      </p:sp>
      <p:pic>
        <p:nvPicPr>
          <p:cNvPr id="1946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20950"/>
            <a:ext cx="4038600" cy="3232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DOAS retrieval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8025"/>
            <a:ext cx="8229600" cy="1811338"/>
          </a:xfrm>
        </p:spPr>
        <p:txBody>
          <a:bodyPr/>
          <a:lstStyle/>
          <a:p>
            <a:pPr algn="just">
              <a:defRPr/>
            </a:pPr>
            <a:r>
              <a:rPr lang="en-GB" dirty="0" smtClean="0"/>
              <a:t>Retrieval performed with QDOAS, with comparable settings to operational OMNO2A algorithm</a:t>
            </a:r>
          </a:p>
          <a:p>
            <a:pPr algn="just">
              <a:defRPr/>
            </a:pPr>
            <a:r>
              <a:rPr lang="en-GB" dirty="0" smtClean="0"/>
              <a:t>405 – 465 nm fitting window</a:t>
            </a:r>
          </a:p>
          <a:p>
            <a:pPr>
              <a:defRPr/>
            </a:pPr>
            <a:endParaRPr lang="en-GB" dirty="0" smtClean="0"/>
          </a:p>
          <a:p>
            <a:pPr marL="0" indent="0">
              <a:buFont typeface="Trebuchet MS" pitchFamily="34" charset="0"/>
              <a:buNone/>
              <a:defRPr/>
            </a:pP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3" y="4149725"/>
          <a:ext cx="4423093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673"/>
                <a:gridCol w="1743710"/>
                <a:gridCol w="1743710"/>
              </a:tblGrid>
              <a:tr h="108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Species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OMNO2A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ERrs</a:t>
                      </a:r>
                      <a:r>
                        <a:rPr lang="en-GB" sz="1100" dirty="0">
                          <a:effectLst/>
                        </a:rPr>
                        <a:t>-DOAS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</a:t>
                      </a:r>
                      <a:r>
                        <a:rPr lang="en-GB" sz="1100" baseline="-25000" dirty="0">
                          <a:effectLst/>
                        </a:rPr>
                        <a:t>2</a:t>
                      </a:r>
                      <a:r>
                        <a:rPr lang="en-GB" sz="1100" dirty="0">
                          <a:effectLst/>
                        </a:rPr>
                        <a:t> (220 K)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Vandaele</a:t>
                      </a:r>
                      <a:r>
                        <a:rPr lang="en-GB" sz="1100" dirty="0">
                          <a:effectLst/>
                        </a:rPr>
                        <a:t> et al. (1998)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Vandaele et al. (1998)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</a:t>
                      </a:r>
                      <a:r>
                        <a:rPr lang="en-GB" sz="1100" baseline="-250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Bass and </a:t>
                      </a:r>
                      <a:r>
                        <a:rPr lang="en-GB" sz="1100" dirty="0" err="1">
                          <a:effectLst/>
                        </a:rPr>
                        <a:t>Johnsten</a:t>
                      </a:r>
                      <a:r>
                        <a:rPr lang="en-GB" sz="1100" dirty="0">
                          <a:effectLst/>
                        </a:rPr>
                        <a:t> (1975)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Bass and Johnsten (1975)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Rothman et al. (2005)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Rothman et al. (2005)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Chance and </a:t>
                      </a:r>
                      <a:r>
                        <a:rPr lang="en-GB" sz="1100" dirty="0" err="1">
                          <a:effectLst/>
                        </a:rPr>
                        <a:t>Spurr</a:t>
                      </a:r>
                      <a:r>
                        <a:rPr lang="en-GB" sz="1100" dirty="0">
                          <a:effectLst/>
                        </a:rPr>
                        <a:t> (1997)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Chance and </a:t>
                      </a:r>
                      <a:r>
                        <a:rPr lang="en-GB" sz="1100" dirty="0" err="1">
                          <a:effectLst/>
                        </a:rPr>
                        <a:t>Spurr</a:t>
                      </a:r>
                      <a:r>
                        <a:rPr lang="en-GB" sz="1100" dirty="0">
                          <a:effectLst/>
                        </a:rPr>
                        <a:t> (1997)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Polynomial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5th order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3rd order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O (liquid)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Pope and Fry (1997)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Richter et al. (2011)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644900"/>
            <a:ext cx="37798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27">
      <a:dk1>
        <a:srgbClr val="595959"/>
      </a:dk1>
      <a:lt1>
        <a:srgbClr val="FFFFFF"/>
      </a:lt1>
      <a:dk2>
        <a:srgbClr val="A2A2A2"/>
      </a:dk2>
      <a:lt2>
        <a:srgbClr val="F3F3F3"/>
      </a:lt2>
      <a:accent1>
        <a:srgbClr val="F95207"/>
      </a:accent1>
      <a:accent2>
        <a:srgbClr val="FF9966"/>
      </a:accent2>
      <a:accent3>
        <a:srgbClr val="FFBC9B"/>
      </a:accent3>
      <a:accent4>
        <a:srgbClr val="2E799E"/>
      </a:accent4>
      <a:accent5>
        <a:srgbClr val="70B4D6"/>
      </a:accent5>
      <a:accent6>
        <a:srgbClr val="C1DEED"/>
      </a:accent6>
      <a:hlink>
        <a:srgbClr val="FFFFFF"/>
      </a:hlink>
      <a:folHlink>
        <a:srgbClr val="A5A5A5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1018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1_Default Design</vt:lpstr>
      <vt:lpstr>Equation</vt:lpstr>
      <vt:lpstr>An improved retrieval of tropospheric NO2 from space over polluted regions using an Earth radiance reference  Jasdeep S. Anand (jsa13@le.ac.uk), Dr Roland J. Leigh, Prof Paul S. Monks  Earth Observation Science, Dept. of Physics and Astronomy University of Leicester </vt:lpstr>
      <vt:lpstr>Outline</vt:lpstr>
      <vt:lpstr>Tropospheric NO2 and urban air quality </vt:lpstr>
      <vt:lpstr>The Ozone Monitoring Instrument (OMI)</vt:lpstr>
      <vt:lpstr>Measuring tropospheric NO2 from space</vt:lpstr>
      <vt:lpstr>Across-track striping</vt:lpstr>
      <vt:lpstr>The Earth Radiance reference sector DOAS (ERrs-DOAS) algorithm</vt:lpstr>
      <vt:lpstr>Reference sector selection</vt:lpstr>
      <vt:lpstr>DOAS retrieval</vt:lpstr>
      <vt:lpstr>Retrieval algorithm bias</vt:lpstr>
      <vt:lpstr>Total SCD (solar reference) bias estimation (June 2005)</vt:lpstr>
      <vt:lpstr>Total SCD (solar reference) bias estimation</vt:lpstr>
      <vt:lpstr>Tropospheric NO2 SCD comparison (June 2005)</vt:lpstr>
      <vt:lpstr>Presence of liquid H2O and sand</vt:lpstr>
      <vt:lpstr>Impact of liquid H2O and sand on retrieval</vt:lpstr>
      <vt:lpstr>Chinese urban transect comparison (June 2005)</vt:lpstr>
      <vt:lpstr>Striping reduction over remote Pacific</vt:lpstr>
      <vt:lpstr>Error analysis over remote Pacific (June 2005)</vt:lpstr>
      <vt:lpstr>Resilience to instrument degradation </vt:lpstr>
      <vt:lpstr>Application to TROPOMI? OMI Super-zoom data (2004) </vt:lpstr>
      <vt:lpstr>MACC – II reanalysis data</vt:lpstr>
      <vt:lpstr>Conclusions</vt:lpstr>
      <vt:lpstr>Acknowledgements</vt:lpstr>
      <vt:lpstr>Publications</vt:lpstr>
    </vt:vector>
  </TitlesOfParts>
  <Company>University of Leicester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syst33</dc:creator>
  <cp:lastModifiedBy>Jasdeep Anand</cp:lastModifiedBy>
  <cp:revision>109</cp:revision>
  <dcterms:created xsi:type="dcterms:W3CDTF">2008-02-22T15:40:42Z</dcterms:created>
  <dcterms:modified xsi:type="dcterms:W3CDTF">2015-07-07T22:44:52Z</dcterms:modified>
</cp:coreProperties>
</file>