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14"/>
  </p:notesMasterIdLst>
  <p:handoutMasterIdLst>
    <p:handoutMasterId r:id="rId15"/>
  </p:handoutMasterIdLst>
  <p:sldIdLst>
    <p:sldId id="627" r:id="rId2"/>
    <p:sldId id="574" r:id="rId3"/>
    <p:sldId id="625" r:id="rId4"/>
    <p:sldId id="580" r:id="rId5"/>
    <p:sldId id="602" r:id="rId6"/>
    <p:sldId id="630" r:id="rId7"/>
    <p:sldId id="631" r:id="rId8"/>
    <p:sldId id="292" r:id="rId9"/>
    <p:sldId id="598" r:id="rId10"/>
    <p:sldId id="608" r:id="rId11"/>
    <p:sldId id="611" r:id="rId12"/>
    <p:sldId id="612" r:id="rId13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CDEE"/>
    <a:srgbClr val="07407B"/>
    <a:srgbClr val="4470A7"/>
    <a:srgbClr val="3D4975"/>
    <a:srgbClr val="3E9EBF"/>
    <a:srgbClr val="B4B9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87897" autoAdjust="0"/>
  </p:normalViewPr>
  <p:slideViewPr>
    <p:cSldViewPr snapToGrid="0" snapToObjects="1">
      <p:cViewPr varScale="1">
        <p:scale>
          <a:sx n="114" d="100"/>
          <a:sy n="114" d="100"/>
        </p:scale>
        <p:origin x="300" y="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112" d="100"/>
          <a:sy n="112" d="100"/>
        </p:scale>
        <p:origin x="4320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FC5C952F-4752-0C40-8311-5C0C6E2DA83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4F82D9E6-B5FF-C448-BBA3-680FDD158E7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9B14CA-DDBB-9D4F-B2C2-30D44ADFDE3E}" type="datetimeFigureOut">
              <a:rPr lang="it-IT" smtClean="0"/>
              <a:t>14/06/2021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4A903176-48A4-854C-BE82-F8FE693B167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665AAD05-8C9A-2A4A-A9FB-65F2375F819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8AB525-2557-5744-91B5-9299B4118749}" type="slidenum">
              <a:rPr lang="it-IT" smtClean="0"/>
              <a:t>‹Nr.›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075319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AD5F4C-A139-7E40-960E-05E94CBA483F}" type="datetimeFigureOut">
              <a:rPr lang="it-IT" smtClean="0"/>
              <a:t>14/06/2021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0F83B3-0C21-BA46-891E-E923391B397A}" type="slidenum">
              <a:rPr lang="it-IT" smtClean="0"/>
              <a:t>‹Nr.›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413666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0F83B3-0C21-BA46-891E-E923391B397A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82885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rgbClr val="1D4F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=&gt; The 2</a:t>
            </a:r>
            <a:r>
              <a:rPr lang="el-GR" sz="1200" b="1" dirty="0">
                <a:solidFill>
                  <a:srgbClr val="1D4F85"/>
                </a:solidFill>
                <a:latin typeface="Arial"/>
                <a:cs typeface="Arial"/>
              </a:rPr>
              <a:t>σ</a:t>
            </a:r>
            <a:r>
              <a:rPr lang="en-US" sz="1200" b="1" dirty="0">
                <a:solidFill>
                  <a:srgbClr val="1D4F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- variability of observed ISS at 10</a:t>
            </a:r>
            <a:r>
              <a:rPr lang="en-US" sz="1200" b="1" baseline="30000" dirty="0">
                <a:solidFill>
                  <a:srgbClr val="1D4F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-4</a:t>
            </a:r>
            <a:r>
              <a:rPr lang="en-US" sz="1200" b="1" dirty="0">
                <a:solidFill>
                  <a:srgbClr val="1D4F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occurrence probability reduces from max. 180% </a:t>
            </a:r>
            <a:r>
              <a:rPr lang="en-US" altLang="de-DE" sz="1200" b="1" dirty="0">
                <a:solidFill>
                  <a:srgbClr val="1D4F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RH</a:t>
            </a:r>
            <a:r>
              <a:rPr lang="en-GB" sz="1200" b="1" baseline="-25000" dirty="0">
                <a:solidFill>
                  <a:srgbClr val="1D4F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ice</a:t>
            </a:r>
            <a:r>
              <a:rPr lang="en-US" sz="1200" b="1" dirty="0">
                <a:solidFill>
                  <a:srgbClr val="1D4F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(without IFC) </a:t>
            </a:r>
            <a:br>
              <a:rPr lang="en-US" sz="1200" b="1" dirty="0">
                <a:solidFill>
                  <a:srgbClr val="1D4F85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200" b="1" dirty="0">
                <a:solidFill>
                  <a:srgbClr val="1D4F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to 155% </a:t>
            </a:r>
            <a:r>
              <a:rPr lang="en-US" altLang="de-DE" sz="1200" b="1" dirty="0">
                <a:solidFill>
                  <a:srgbClr val="1D4F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RH</a:t>
            </a:r>
            <a:r>
              <a:rPr lang="en-GB" sz="1200" b="1" baseline="-25000" dirty="0">
                <a:solidFill>
                  <a:srgbClr val="1D4F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ice</a:t>
            </a:r>
            <a:r>
              <a:rPr lang="en-US" sz="1200" b="1" dirty="0">
                <a:solidFill>
                  <a:srgbClr val="1D4F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(with IFC). This fits into the range of homogeneous freezing thresholds at typical extratropical </a:t>
            </a:r>
            <a:br>
              <a:rPr lang="en-US" sz="1200" b="1" dirty="0">
                <a:solidFill>
                  <a:srgbClr val="1D4F85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200" b="1" dirty="0">
                <a:solidFill>
                  <a:srgbClr val="1D4F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tropopause conditions of </a:t>
            </a:r>
            <a:r>
              <a:rPr lang="en-US" altLang="de-DE" sz="1200" b="1" dirty="0">
                <a:solidFill>
                  <a:srgbClr val="1D4F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RH</a:t>
            </a:r>
            <a:r>
              <a:rPr lang="en-GB" sz="1200" b="1" baseline="-25000" dirty="0" err="1">
                <a:solidFill>
                  <a:srgbClr val="1D4F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ice,hom</a:t>
            </a:r>
            <a:r>
              <a:rPr lang="en-US" sz="1200" b="1" dirty="0">
                <a:solidFill>
                  <a:srgbClr val="1D4F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158% at 205 K to </a:t>
            </a:r>
            <a:r>
              <a:rPr lang="en-US" altLang="de-DE" sz="1200" b="1" dirty="0">
                <a:solidFill>
                  <a:srgbClr val="1D4F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RH</a:t>
            </a:r>
            <a:r>
              <a:rPr lang="en-GB" sz="1200" b="1" baseline="-25000" dirty="0" err="1">
                <a:solidFill>
                  <a:srgbClr val="1D4F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ice,hom</a:t>
            </a:r>
            <a:r>
              <a:rPr lang="en-US" sz="1200" b="1" dirty="0">
                <a:solidFill>
                  <a:srgbClr val="1D4F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154% at 215 K (Koop et al., 2000).</a:t>
            </a:r>
            <a:br>
              <a:rPr lang="en-US" sz="1200" b="1" dirty="0">
                <a:solidFill>
                  <a:srgbClr val="1D4F85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200" b="1" dirty="0">
                <a:solidFill>
                  <a:srgbClr val="1D4F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Respective values without IFC applied exceed the homogeneous nucleation threshold significantly. </a:t>
            </a:r>
            <a:endParaRPr lang="de-DE" sz="1200" b="1" dirty="0">
              <a:solidFill>
                <a:srgbClr val="1D4F8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0F83B3-0C21-BA46-891E-E923391B397A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549227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0F83B3-0C21-BA46-891E-E923391B397A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366020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36331" y="2866292"/>
            <a:ext cx="6198578" cy="1582616"/>
          </a:xfrm>
        </p:spPr>
        <p:txBody>
          <a:bodyPr anchor="t">
            <a:normAutofit/>
          </a:bodyPr>
          <a:lstStyle>
            <a:lvl1pPr algn="l">
              <a:defRPr sz="4000">
                <a:solidFill>
                  <a:srgbClr val="3E9EBF"/>
                </a:solidFill>
                <a:latin typeface="Cambria" panose="02040503050406030204" pitchFamily="18" charset="0"/>
              </a:defRPr>
            </a:lvl1pPr>
          </a:lstStyle>
          <a:p>
            <a:r>
              <a:rPr lang="it-IT" dirty="0"/>
              <a:t>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6330" y="4607169"/>
            <a:ext cx="5187462" cy="1679330"/>
          </a:xfrm>
        </p:spPr>
        <p:txBody>
          <a:bodyPr>
            <a:noAutofit/>
          </a:bodyPr>
          <a:lstStyle>
            <a:lvl1pPr marL="0" indent="0" algn="l">
              <a:lnSpc>
                <a:spcPts val="1800"/>
              </a:lnSpc>
              <a:buNone/>
              <a:defRPr sz="2000">
                <a:solidFill>
                  <a:srgbClr val="3D4975"/>
                </a:solidFill>
                <a:latin typeface="Lucida Sans" panose="020B0602030504020204" pitchFamily="34" charset="77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0370657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1060E-D8E2-1D47-BF3C-BAFA39507C3B}" type="datetime1">
              <a:rPr lang="it-IT" smtClean="0"/>
              <a:t>14/06/2021</a:t>
            </a:fld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175DA-277F-B548-B500-1BF71FE23091}" type="slidenum">
              <a:rPr lang="it-IT" smtClean="0"/>
              <a:t>‹Nr.›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65844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7AE150E6-990F-4C84-B9F8-FC6DB89128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58" y="6419656"/>
            <a:ext cx="12192000" cy="434109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3778A-49EF-5148-AD2C-2B49FC124A50}" type="datetime1">
              <a:rPr lang="it-IT" smtClean="0"/>
              <a:t>14/06/2021</a:t>
            </a:fld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175DA-277F-B548-B500-1BF71FE23091}" type="slidenum">
              <a:rPr lang="it-IT" smtClean="0"/>
              <a:t>‹Nr.›</a:t>
            </a:fld>
            <a:endParaRPr lang="it-IT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92C09B68-9AC4-1344-AD87-FFBAC1E4B0BD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536331" y="1425388"/>
            <a:ext cx="11139854" cy="47515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it-IT" dirty="0" err="1"/>
              <a:t>Insert</a:t>
            </a:r>
            <a:r>
              <a:rPr lang="it-IT" dirty="0"/>
              <a:t> the text </a:t>
            </a:r>
            <a:r>
              <a:rPr lang="it-IT" dirty="0" err="1"/>
              <a:t>here</a:t>
            </a:r>
            <a:endParaRPr lang="it-IT" dirty="0"/>
          </a:p>
          <a:p>
            <a:pPr lvl="1"/>
            <a:r>
              <a:rPr lang="it-IT" dirty="0" err="1"/>
              <a:t>Insert</a:t>
            </a:r>
            <a:r>
              <a:rPr lang="it-IT" dirty="0"/>
              <a:t> the text </a:t>
            </a:r>
            <a:r>
              <a:rPr lang="it-IT" dirty="0" err="1"/>
              <a:t>here</a:t>
            </a:r>
            <a:endParaRPr lang="it-IT" dirty="0"/>
          </a:p>
          <a:p>
            <a:pPr lvl="2"/>
            <a:r>
              <a:rPr lang="it-IT" dirty="0" err="1"/>
              <a:t>Insert</a:t>
            </a:r>
            <a:r>
              <a:rPr lang="it-IT" dirty="0"/>
              <a:t> the text </a:t>
            </a:r>
            <a:r>
              <a:rPr lang="it-IT" dirty="0" err="1"/>
              <a:t>here</a:t>
            </a:r>
            <a:endParaRPr lang="it-IT" dirty="0"/>
          </a:p>
          <a:p>
            <a:pPr lvl="3"/>
            <a:r>
              <a:rPr lang="it-IT" dirty="0" err="1"/>
              <a:t>Insert</a:t>
            </a:r>
            <a:r>
              <a:rPr lang="it-IT" dirty="0"/>
              <a:t> the text </a:t>
            </a:r>
            <a:r>
              <a:rPr lang="it-IT" dirty="0" err="1"/>
              <a:t>here</a:t>
            </a:r>
            <a:endParaRPr lang="it-IT" dirty="0"/>
          </a:p>
          <a:p>
            <a:pPr lvl="4"/>
            <a:r>
              <a:rPr lang="it-IT" dirty="0" err="1"/>
              <a:t>Insert</a:t>
            </a:r>
            <a:r>
              <a:rPr lang="it-IT" dirty="0"/>
              <a:t> the text </a:t>
            </a:r>
            <a:r>
              <a:rPr lang="it-IT" dirty="0" err="1"/>
              <a:t>here</a:t>
            </a:r>
            <a:endParaRPr lang="it-IT" dirty="0"/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E7C6B732-A797-1342-B943-634A8895ECA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42740" y="134649"/>
            <a:ext cx="7938756" cy="6108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2400"/>
            </a:lvl1pPr>
          </a:lstStyle>
          <a:p>
            <a:r>
              <a:rPr lang="it-IT" dirty="0"/>
              <a:t>Title</a:t>
            </a:r>
            <a:endParaRPr lang="en-US" dirty="0"/>
          </a:p>
        </p:txBody>
      </p:sp>
      <p:pic>
        <p:nvPicPr>
          <p:cNvPr id="8" name="Grafik 7" descr="Ein Bild, das Text, Geschirr, Teller enthält.&#10;&#10;Automatisch generierte Beschreibung">
            <a:extLst>
              <a:ext uri="{FF2B5EF4-FFF2-40B4-BE49-F238E27FC236}">
                <a16:creationId xmlns:a16="http://schemas.microsoft.com/office/drawing/2014/main" id="{5564BF27-F99C-4674-8F15-503494CBAF1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418" y="136525"/>
            <a:ext cx="1460182" cy="474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1804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6332" y="1476448"/>
            <a:ext cx="8614926" cy="490237"/>
          </a:xfrm>
        </p:spPr>
        <p:txBody>
          <a:bodyPr anchor="b">
            <a:noAutofit/>
          </a:bodyPr>
          <a:lstStyle>
            <a:lvl1pPr algn="l">
              <a:defRPr sz="2800">
                <a:solidFill>
                  <a:srgbClr val="3D4975"/>
                </a:solidFill>
              </a:defRPr>
            </a:lvl1pPr>
          </a:lstStyle>
          <a:p>
            <a:r>
              <a:rPr lang="it-IT" dirty="0" err="1"/>
              <a:t>Subtitle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F6854-A6A7-5949-964E-D699AE27E8B1}" type="datetime1">
              <a:rPr lang="it-IT" smtClean="0"/>
              <a:t>14/06/2021</a:t>
            </a:fld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175DA-277F-B548-B500-1BF71FE23091}" type="slidenum">
              <a:rPr lang="it-IT" smtClean="0"/>
              <a:t>‹Nr.›</a:t>
            </a:fld>
            <a:endParaRPr lang="it-IT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36106ACA-78F5-774B-B7D7-00FB25CE251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50264" y="2329544"/>
            <a:ext cx="6525921" cy="37459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it-IT" dirty="0" err="1"/>
              <a:t>Insert</a:t>
            </a:r>
            <a:r>
              <a:rPr lang="it-IT" dirty="0"/>
              <a:t> the text </a:t>
            </a:r>
            <a:r>
              <a:rPr lang="it-IT" dirty="0" err="1"/>
              <a:t>here</a:t>
            </a:r>
            <a:endParaRPr lang="it-IT" dirty="0"/>
          </a:p>
          <a:p>
            <a:pPr lvl="1"/>
            <a:r>
              <a:rPr lang="it-IT" dirty="0" err="1"/>
              <a:t>Insert</a:t>
            </a:r>
            <a:r>
              <a:rPr lang="it-IT" dirty="0"/>
              <a:t> the text </a:t>
            </a:r>
            <a:r>
              <a:rPr lang="it-IT" dirty="0" err="1"/>
              <a:t>here</a:t>
            </a:r>
            <a:endParaRPr lang="it-IT" dirty="0"/>
          </a:p>
          <a:p>
            <a:pPr lvl="2"/>
            <a:r>
              <a:rPr lang="it-IT" dirty="0" err="1"/>
              <a:t>Insert</a:t>
            </a:r>
            <a:r>
              <a:rPr lang="it-IT" dirty="0"/>
              <a:t> the text </a:t>
            </a:r>
            <a:r>
              <a:rPr lang="it-IT" dirty="0" err="1"/>
              <a:t>here</a:t>
            </a:r>
            <a:endParaRPr lang="it-IT" dirty="0"/>
          </a:p>
          <a:p>
            <a:pPr lvl="3"/>
            <a:r>
              <a:rPr lang="it-IT" dirty="0" err="1"/>
              <a:t>Insert</a:t>
            </a:r>
            <a:r>
              <a:rPr lang="it-IT" dirty="0"/>
              <a:t> the text </a:t>
            </a:r>
            <a:r>
              <a:rPr lang="it-IT" dirty="0" err="1"/>
              <a:t>here</a:t>
            </a:r>
            <a:endParaRPr lang="it-IT" dirty="0"/>
          </a:p>
          <a:p>
            <a:pPr lvl="4"/>
            <a:r>
              <a:rPr lang="it-IT" dirty="0" err="1"/>
              <a:t>Insert</a:t>
            </a:r>
            <a:r>
              <a:rPr lang="it-IT" dirty="0"/>
              <a:t> the text </a:t>
            </a:r>
            <a:r>
              <a:rPr lang="it-IT" dirty="0" err="1"/>
              <a:t>here</a:t>
            </a:r>
            <a:endParaRPr lang="it-IT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CD2D2AE2-17FB-1F4A-9370-B4907C4C141A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536332" y="2329544"/>
            <a:ext cx="4235693" cy="37459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it-IT" dirty="0" err="1"/>
              <a:t>Modify</a:t>
            </a:r>
            <a:r>
              <a:rPr lang="it-IT" dirty="0"/>
              <a:t> the style of text
Second </a:t>
            </a:r>
            <a:r>
              <a:rPr lang="it-IT" dirty="0" err="1"/>
              <a:t>level</a:t>
            </a:r>
            <a:r>
              <a:rPr lang="it-IT" dirty="0"/>
              <a:t>
Third </a:t>
            </a:r>
            <a:r>
              <a:rPr lang="it-IT" dirty="0" err="1"/>
              <a:t>level</a:t>
            </a:r>
            <a:r>
              <a:rPr lang="it-IT" dirty="0"/>
              <a:t>
</a:t>
            </a:r>
            <a:r>
              <a:rPr lang="it-IT" dirty="0" err="1"/>
              <a:t>Fourth</a:t>
            </a:r>
            <a:r>
              <a:rPr lang="it-IT" dirty="0"/>
              <a:t> </a:t>
            </a:r>
            <a:r>
              <a:rPr lang="it-IT" dirty="0" err="1"/>
              <a:t>level</a:t>
            </a:r>
            <a:r>
              <a:rPr lang="it-IT" dirty="0"/>
              <a:t>
</a:t>
            </a:r>
            <a:r>
              <a:rPr lang="it-IT" dirty="0" err="1"/>
              <a:t>Fifth</a:t>
            </a:r>
            <a:r>
              <a:rPr lang="it-IT" dirty="0"/>
              <a:t> </a:t>
            </a:r>
            <a:r>
              <a:rPr lang="it-IT" dirty="0" err="1"/>
              <a:t>level</a:t>
            </a:r>
            <a:endParaRPr lang="it-IT" dirty="0"/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AFD5DBFB-4611-4440-8453-C177B676EE44}"/>
              </a:ext>
            </a:extLst>
          </p:cNvPr>
          <p:cNvSpPr txBox="1">
            <a:spLocks/>
          </p:cNvSpPr>
          <p:nvPr userDrawn="1"/>
        </p:nvSpPr>
        <p:spPr>
          <a:xfrm>
            <a:off x="3737429" y="417870"/>
            <a:ext cx="7938756" cy="6108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600" b="1" i="0" kern="1200">
                <a:solidFill>
                  <a:srgbClr val="3E9EBF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it-IT"/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78237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473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09949" y="374180"/>
            <a:ext cx="7306888" cy="6108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/>
              <a:t>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330" y="1808040"/>
            <a:ext cx="11139855" cy="41883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noProof="0" dirty="0"/>
              <a:t>Insert the text here</a:t>
            </a:r>
          </a:p>
          <a:p>
            <a:pPr lvl="1"/>
            <a:r>
              <a:rPr lang="en-GB" noProof="0" dirty="0"/>
              <a:t>Insert the text here</a:t>
            </a:r>
          </a:p>
          <a:p>
            <a:pPr lvl="2"/>
            <a:r>
              <a:rPr lang="en-GB" noProof="0" dirty="0"/>
              <a:t>Insert the text here</a:t>
            </a:r>
          </a:p>
          <a:p>
            <a:pPr lvl="3"/>
            <a:r>
              <a:rPr lang="en-GB" noProof="0" dirty="0"/>
              <a:t>Insert the text here</a:t>
            </a:r>
          </a:p>
          <a:p>
            <a:pPr lvl="4"/>
            <a:r>
              <a:rPr lang="en-GB" noProof="0" dirty="0"/>
              <a:t>Insert the text here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80826" y="6412443"/>
            <a:ext cx="13342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7FCDEE"/>
                </a:solidFill>
              </a:defRPr>
            </a:lvl1pPr>
          </a:lstStyle>
          <a:p>
            <a:fld id="{F9D2688D-5062-DC41-BCCE-C31751DDA100}" type="datetime1">
              <a:rPr lang="it-IT" smtClean="0"/>
              <a:pPr/>
              <a:t>14/06/2021</a:t>
            </a:fld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15050" y="6412443"/>
            <a:ext cx="981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7FCDEE"/>
                </a:solidFill>
              </a:defRPr>
            </a:lvl1pPr>
          </a:lstStyle>
          <a:p>
            <a:fld id="{345175DA-277F-B548-B500-1BF71FE23091}" type="slidenum">
              <a:rPr lang="it-IT" smtClean="0"/>
              <a:pPr/>
              <a:t>‹Nr.›</a:t>
            </a:fld>
            <a:endParaRPr lang="it-IT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746C25D9-48F0-47FB-8F9B-E39422185DFB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9605" y="69543"/>
            <a:ext cx="1817046" cy="529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587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3" r:id="rId3"/>
    <p:sldLayoutId id="2147483668" r:id="rId4"/>
    <p:sldLayoutId id="2147483670" r:id="rId5"/>
  </p:sldLayoutIdLst>
  <p:hf hdr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600" b="1" i="0" kern="1200">
          <a:solidFill>
            <a:srgbClr val="3E9EBF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Tx/>
        <a:buBlip>
          <a:blip r:embed="rId9"/>
        </a:buBlip>
        <a:defRPr sz="2800" kern="1200">
          <a:solidFill>
            <a:srgbClr val="3D4975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9"/>
        </a:buBlip>
        <a:defRPr sz="2400" kern="1200">
          <a:solidFill>
            <a:srgbClr val="3D4975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9"/>
        </a:buBlip>
        <a:defRPr sz="2000" kern="1200">
          <a:solidFill>
            <a:srgbClr val="3D4975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9"/>
        </a:buBlip>
        <a:defRPr sz="1800" kern="1200">
          <a:solidFill>
            <a:srgbClr val="3D4975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9"/>
        </a:buBlip>
        <a:defRPr sz="1800" kern="1200">
          <a:solidFill>
            <a:srgbClr val="3D4975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12" Type="http://schemas.openxmlformats.org/officeDocument/2006/relationships/image" Target="../media/image1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11" Type="http://schemas.openxmlformats.org/officeDocument/2006/relationships/hyperlink" Target="http://www.iagos.org/" TargetMode="External"/><Relationship Id="rId5" Type="http://schemas.openxmlformats.org/officeDocument/2006/relationships/image" Target="../media/image11.jpeg"/><Relationship Id="rId10" Type="http://schemas.openxmlformats.org/officeDocument/2006/relationships/image" Target="../media/image3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g"/><Relationship Id="rId3" Type="http://schemas.openxmlformats.org/officeDocument/2006/relationships/image" Target="../media/image31.png"/><Relationship Id="rId7" Type="http://schemas.openxmlformats.org/officeDocument/2006/relationships/image" Target="../media/image34.pn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3.png"/><Relationship Id="rId5" Type="http://schemas.openxmlformats.org/officeDocument/2006/relationships/image" Target="../media/image3.png"/><Relationship Id="rId4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D8C8D84-A273-4375-9684-245D3268E1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7024" y="2358292"/>
            <a:ext cx="6751160" cy="1582616"/>
          </a:xfrm>
        </p:spPr>
        <p:txBody>
          <a:bodyPr>
            <a:noAutofit/>
          </a:bodyPr>
          <a:lstStyle/>
          <a:p>
            <a:r>
              <a:rPr lang="en-US" altLang="de-DE" sz="3400" cap="small" dirty="0">
                <a:solidFill>
                  <a:srgbClr val="1D4F85"/>
                </a:solidFill>
                <a:latin typeface="Calibri" pitchFamily="34" charset="0"/>
                <a:cs typeface="Arial" pitchFamily="34" charset="0"/>
              </a:rPr>
              <a:t>IAGOS water </a:t>
            </a:r>
            <a:r>
              <a:rPr lang="en-US" altLang="de-DE" sz="3400" cap="small" dirty="0" err="1">
                <a:solidFill>
                  <a:srgbClr val="1D4F85"/>
                </a:solidFill>
                <a:latin typeface="Calibri" pitchFamily="34" charset="0"/>
                <a:cs typeface="Arial" pitchFamily="34" charset="0"/>
              </a:rPr>
              <a:t>vapour</a:t>
            </a:r>
            <a:r>
              <a:rPr lang="en-US" altLang="de-DE" sz="3400" cap="small" dirty="0">
                <a:solidFill>
                  <a:srgbClr val="1D4F85"/>
                </a:solidFill>
                <a:latin typeface="Calibri" pitchFamily="34" charset="0"/>
                <a:cs typeface="Arial" pitchFamily="34" charset="0"/>
              </a:rPr>
              <a:t> and </a:t>
            </a:r>
            <a:r>
              <a:rPr lang="en-US" altLang="de-DE" sz="3400" cap="small" dirty="0" err="1">
                <a:solidFill>
                  <a:srgbClr val="1D4F85"/>
                </a:solidFill>
                <a:latin typeface="Calibri" pitchFamily="34" charset="0"/>
                <a:cs typeface="Arial" pitchFamily="34" charset="0"/>
              </a:rPr>
              <a:t>RH_ice</a:t>
            </a:r>
            <a:r>
              <a:rPr lang="en-US" altLang="de-DE" sz="3400" cap="small" dirty="0">
                <a:solidFill>
                  <a:srgbClr val="1D4F85"/>
                </a:solidFill>
                <a:latin typeface="Calibri" pitchFamily="34" charset="0"/>
                <a:cs typeface="Arial" pitchFamily="34" charset="0"/>
              </a:rPr>
              <a:t> products for the Global troposphere and extratropical tropopause regions</a:t>
            </a:r>
            <a:endParaRPr lang="de-DE" sz="3400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AFC27C6A-285C-48CA-A5A3-F88F5D55D3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2587" y="4607169"/>
            <a:ext cx="7038110" cy="1679330"/>
          </a:xfrm>
        </p:spPr>
        <p:txBody>
          <a:bodyPr/>
          <a:lstStyle/>
          <a:p>
            <a:pPr>
              <a:spcAft>
                <a:spcPts val="1333"/>
              </a:spcAft>
            </a:pPr>
            <a:r>
              <a:rPr lang="en-US" altLang="de-DE" sz="2800" b="1" cap="small" dirty="0">
                <a:solidFill>
                  <a:srgbClr val="1D4F85"/>
                </a:solidFill>
                <a:latin typeface="Calibri" pitchFamily="34" charset="0"/>
                <a:cs typeface="Arial" pitchFamily="34" charset="0"/>
              </a:rPr>
              <a:t>S. Rohs, H.G.J. Smit, A. Petzold</a:t>
            </a:r>
          </a:p>
          <a:p>
            <a:pPr>
              <a:spcAft>
                <a:spcPts val="1333"/>
              </a:spcAft>
            </a:pPr>
            <a:r>
              <a:rPr lang="en-US" altLang="de-DE" dirty="0" err="1">
                <a:solidFill>
                  <a:srgbClr val="1D4F85"/>
                </a:solidFill>
                <a:latin typeface="Calibri" panose="020F0502020204030204" pitchFamily="34" charset="0"/>
                <a:ea typeface="ＭＳ Ｐゴシック" pitchFamily="34" charset="-128"/>
              </a:rPr>
              <a:t>Forschungszentrum</a:t>
            </a:r>
            <a:r>
              <a:rPr lang="en-US" altLang="de-DE" dirty="0">
                <a:solidFill>
                  <a:srgbClr val="1D4F85"/>
                </a:solidFill>
                <a:latin typeface="Calibri" panose="020F0502020204030204" pitchFamily="34" charset="0"/>
                <a:ea typeface="ＭＳ Ｐゴシック" pitchFamily="34" charset="-128"/>
              </a:rPr>
              <a:t> </a:t>
            </a:r>
            <a:r>
              <a:rPr lang="en-US" altLang="de-DE" dirty="0" err="1">
                <a:solidFill>
                  <a:srgbClr val="1D4F85"/>
                </a:solidFill>
                <a:latin typeface="Calibri" panose="020F0502020204030204" pitchFamily="34" charset="0"/>
                <a:ea typeface="ＭＳ Ｐゴシック" pitchFamily="34" charset="-128"/>
              </a:rPr>
              <a:t>Jülich</a:t>
            </a:r>
            <a:r>
              <a:rPr lang="en-US" altLang="de-DE" dirty="0">
                <a:solidFill>
                  <a:srgbClr val="1D4F85"/>
                </a:solidFill>
                <a:latin typeface="Calibri" panose="020F0502020204030204" pitchFamily="34" charset="0"/>
                <a:ea typeface="ＭＳ Ｐゴシック" pitchFamily="34" charset="-128"/>
              </a:rPr>
              <a:t> GmbH, Institute of Energy and Climate Research 8 – Troposphere, </a:t>
            </a:r>
            <a:r>
              <a:rPr lang="en-US" altLang="de-DE" dirty="0" err="1">
                <a:solidFill>
                  <a:srgbClr val="1D4F85"/>
                </a:solidFill>
                <a:latin typeface="Calibri" panose="020F0502020204030204" pitchFamily="34" charset="0"/>
                <a:ea typeface="ＭＳ Ｐゴシック" pitchFamily="34" charset="-128"/>
              </a:rPr>
              <a:t>Jülich</a:t>
            </a:r>
            <a:r>
              <a:rPr lang="en-US" altLang="de-DE" dirty="0">
                <a:solidFill>
                  <a:srgbClr val="1D4F85"/>
                </a:solidFill>
                <a:latin typeface="Calibri" panose="020F0502020204030204" pitchFamily="34" charset="0"/>
                <a:ea typeface="ＭＳ Ｐゴシック" pitchFamily="34" charset="-128"/>
              </a:rPr>
              <a:t>, Germany</a:t>
            </a:r>
          </a:p>
          <a:p>
            <a:pPr>
              <a:spcAft>
                <a:spcPts val="1333"/>
              </a:spcAft>
            </a:pPr>
            <a:r>
              <a:rPr lang="en-US" sz="2400" dirty="0">
                <a:solidFill>
                  <a:srgbClr val="1D4F85"/>
                </a:solidFill>
                <a:latin typeface="Calibri" pitchFamily="34" charset="0"/>
                <a:cs typeface="Arial" pitchFamily="34" charset="0"/>
              </a:rPr>
              <a:t>Contact: s.rohs@fz-juelich.de or www.iagos.org</a:t>
            </a:r>
            <a:endParaRPr lang="de-DE" sz="2400" dirty="0">
              <a:solidFill>
                <a:srgbClr val="1D4F85"/>
              </a:solidFill>
            </a:endParaRP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080263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719403" y="4353289"/>
            <a:ext cx="11520000" cy="1897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355591" algn="l"/>
              </a:tabLst>
            </a:pPr>
            <a:r>
              <a:rPr lang="en-US" sz="2133" b="1" dirty="0">
                <a:solidFill>
                  <a:srgbClr val="1D4F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sz="2133" dirty="0">
                <a:solidFill>
                  <a:srgbClr val="1D4F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Seasonal cycle of ISSR occurrence probability, i.e. p(</a:t>
            </a:r>
            <a:r>
              <a:rPr lang="en-US" sz="2133" dirty="0" err="1">
                <a:solidFill>
                  <a:srgbClr val="1D4F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RHice</a:t>
            </a:r>
            <a:r>
              <a:rPr lang="en-US" sz="2133" dirty="0">
                <a:solidFill>
                  <a:srgbClr val="1D4F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&gt; 100%) for Europe (1995 to 2010) 	symbols show annual cycle of </a:t>
            </a:r>
            <a:r>
              <a:rPr lang="en-US" sz="2133" dirty="0" err="1">
                <a:solidFill>
                  <a:srgbClr val="1D4F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Lindenberg</a:t>
            </a:r>
            <a:r>
              <a:rPr lang="en-US" sz="2133" dirty="0">
                <a:solidFill>
                  <a:srgbClr val="1D4F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sounding (2000 – 2001) from </a:t>
            </a:r>
            <a:r>
              <a:rPr lang="en-US" sz="2133" dirty="0" err="1">
                <a:solidFill>
                  <a:srgbClr val="1D4F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Spichtinger</a:t>
            </a:r>
            <a:r>
              <a:rPr lang="en-US" sz="2133" dirty="0">
                <a:solidFill>
                  <a:srgbClr val="1D4F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et al. (2003) </a:t>
            </a:r>
          </a:p>
          <a:p>
            <a:pPr>
              <a:tabLst>
                <a:tab pos="355591" algn="l"/>
              </a:tabLst>
            </a:pPr>
            <a:r>
              <a:rPr lang="en-US" sz="2133" b="1" dirty="0">
                <a:solidFill>
                  <a:srgbClr val="1D4F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	</a:t>
            </a:r>
            <a:r>
              <a:rPr lang="en-US" sz="2133" dirty="0">
                <a:solidFill>
                  <a:srgbClr val="1D4F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Seasonal cycle of ISSR occurrence probability, as p(</a:t>
            </a:r>
            <a:r>
              <a:rPr lang="en-US" sz="2133" dirty="0" err="1">
                <a:solidFill>
                  <a:srgbClr val="1D4F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RHice</a:t>
            </a:r>
            <a:r>
              <a:rPr lang="en-US" sz="2133" dirty="0">
                <a:solidFill>
                  <a:srgbClr val="1D4F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&gt; 100%) for Northern ML (1995 to 2010)	symbols represent high cloud fractions from cloud climatology by </a:t>
            </a:r>
            <a:r>
              <a:rPr lang="en-US" sz="2133" dirty="0" err="1">
                <a:solidFill>
                  <a:srgbClr val="1D4F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Stubenrauch</a:t>
            </a:r>
            <a:r>
              <a:rPr lang="en-US" sz="2133" dirty="0">
                <a:solidFill>
                  <a:srgbClr val="1D4F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et al. (2010)</a:t>
            </a:r>
          </a:p>
          <a:p>
            <a:pPr>
              <a:tabLst>
                <a:tab pos="355591" algn="l"/>
              </a:tabLst>
            </a:pPr>
            <a:endParaRPr lang="en-US" sz="1067" b="1" dirty="0">
              <a:solidFill>
                <a:srgbClr val="1D4F8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tabLst>
                <a:tab pos="355591" algn="l"/>
              </a:tabLst>
            </a:pPr>
            <a:r>
              <a:rPr lang="en-US" sz="2133" b="1" dirty="0">
                <a:solidFill>
                  <a:srgbClr val="1D4F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=&gt; Close agreement between the different observations of seasonal cycles of ISSR </a:t>
            </a:r>
            <a:r>
              <a:rPr lang="en-US" sz="2133" b="1" dirty="0" err="1">
                <a:solidFill>
                  <a:srgbClr val="1D4F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occurence</a:t>
            </a:r>
            <a:r>
              <a:rPr lang="en-US" sz="2133" b="1" dirty="0">
                <a:solidFill>
                  <a:srgbClr val="1D4F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6" name="Picture 2" descr="C:\_D\Publikationen\IAGOS-ISSR\H2O_Paper\Annual Cycle Al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311" y="688313"/>
            <a:ext cx="8990127" cy="3568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142BB1D4-C0CC-4A41-9A6F-EF117638F3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Seasonal Variation of ISSR Fraction</a:t>
            </a:r>
            <a:br>
              <a:rPr lang="en-US" dirty="0"/>
            </a:br>
            <a:endParaRPr lang="de-DE" dirty="0"/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59D7B477-FD08-4472-94A7-9398F6BC9AA7}"/>
              </a:ext>
            </a:extLst>
          </p:cNvPr>
          <p:cNvSpPr/>
          <p:nvPr/>
        </p:nvSpPr>
        <p:spPr>
          <a:xfrm>
            <a:off x="9617445" y="6488668"/>
            <a:ext cx="24249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>
                <a:solidFill>
                  <a:srgbClr val="1D4F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Petzold et al., ACP, 2020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969659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 descr="C:\_D\Publikationen\IAGOS-ISSR\H2O_Paper\Trends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55" b="4036"/>
          <a:stretch/>
        </p:blipFill>
        <p:spPr bwMode="auto">
          <a:xfrm>
            <a:off x="672076" y="767569"/>
            <a:ext cx="4831881" cy="362305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" name="Gruppieren 3"/>
          <p:cNvGrpSpPr/>
          <p:nvPr/>
        </p:nvGrpSpPr>
        <p:grpSpPr>
          <a:xfrm>
            <a:off x="6528726" y="790703"/>
            <a:ext cx="5088565" cy="3623059"/>
            <a:chOff x="4572000" y="1843989"/>
            <a:chExt cx="4500000" cy="3204000"/>
          </a:xfrm>
        </p:grpSpPr>
        <p:sp>
          <p:nvSpPr>
            <p:cNvPr id="3" name="Rechteck 2"/>
            <p:cNvSpPr/>
            <p:nvPr/>
          </p:nvSpPr>
          <p:spPr>
            <a:xfrm>
              <a:off x="4572000" y="1843989"/>
              <a:ext cx="4500000" cy="15169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400"/>
            </a:p>
          </p:txBody>
        </p:sp>
        <p:pic>
          <p:nvPicPr>
            <p:cNvPr id="5" name="Grafik 4" descr="C:\_D\Publikationen\IAGOS-ISSR\H2O_Paper\Trends_Delta-ISSR-NAO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5837" b="2641"/>
            <a:stretch/>
          </p:blipFill>
          <p:spPr bwMode="auto">
            <a:xfrm>
              <a:off x="4572000" y="1903956"/>
              <a:ext cx="4500000" cy="314403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3" name="Textfeld 12"/>
          <p:cNvSpPr txBox="1"/>
          <p:nvPr/>
        </p:nvSpPr>
        <p:spPr>
          <a:xfrm>
            <a:off x="1008789" y="4414064"/>
            <a:ext cx="3887755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533"/>
              </a:spcAft>
            </a:pPr>
            <a:r>
              <a:rPr lang="en-US" sz="1867" dirty="0">
                <a:solidFill>
                  <a:srgbClr val="1D4F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Time series of ISSR fraction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6528725" y="4409679"/>
            <a:ext cx="5807968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533"/>
              </a:spcAft>
            </a:pPr>
            <a:r>
              <a:rPr lang="en-US" sz="1867" dirty="0">
                <a:solidFill>
                  <a:srgbClr val="1D4F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De-</a:t>
            </a:r>
            <a:r>
              <a:rPr lang="en-US" sz="1867" dirty="0" err="1">
                <a:solidFill>
                  <a:srgbClr val="1D4F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seasonalised</a:t>
            </a:r>
            <a:r>
              <a:rPr lang="en-US" sz="1867" dirty="0">
                <a:solidFill>
                  <a:srgbClr val="1D4F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time series of ISSR fraction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755230D-4CA9-4FB2-BF82-D2B2289698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7215" y="61993"/>
            <a:ext cx="4567610" cy="610818"/>
          </a:xfrm>
        </p:spPr>
        <p:txBody>
          <a:bodyPr>
            <a:normAutofit/>
          </a:bodyPr>
          <a:lstStyle/>
          <a:p>
            <a:r>
              <a:rPr lang="en-US" dirty="0"/>
              <a:t>Time Series of ISSR Fraction</a:t>
            </a:r>
            <a:endParaRPr lang="de-DE" dirty="0"/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1B7CC622-BDA2-4F52-A665-04C23BEC7543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05301" y="4885622"/>
            <a:ext cx="11139854" cy="1719885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Solid lines: average fraction for </a:t>
            </a:r>
            <a:r>
              <a:rPr lang="en-US" dirty="0" err="1"/>
              <a:t>RHice</a:t>
            </a:r>
            <a:r>
              <a:rPr lang="en-US" dirty="0"/>
              <a:t> = 100%.</a:t>
            </a:r>
          </a:p>
          <a:p>
            <a:r>
              <a:rPr lang="en-US" dirty="0"/>
              <a:t>Shaded areas: average fractions for </a:t>
            </a:r>
            <a:r>
              <a:rPr lang="en-US" dirty="0" err="1"/>
              <a:t>RHice</a:t>
            </a:r>
            <a:r>
              <a:rPr lang="en-US" dirty="0"/>
              <a:t> = 95- 105%.</a:t>
            </a:r>
          </a:p>
          <a:p>
            <a:pPr marL="0" indent="0">
              <a:buNone/>
            </a:pPr>
            <a:r>
              <a:rPr lang="en-US" sz="2400" b="1" dirty="0">
                <a:solidFill>
                  <a:srgbClr val="1D4F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=&gt; Over the investigated period of 15 years, no significant trends are observed, neither </a:t>
            </a:r>
            <a:br>
              <a:rPr lang="en-US" sz="2400" b="1" dirty="0">
                <a:solidFill>
                  <a:srgbClr val="1D4F85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b="1" dirty="0">
                <a:solidFill>
                  <a:srgbClr val="1D4F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for the occurrence of ISSR nor for the deviation of seasonal ISSR occurrence probabilities </a:t>
            </a:r>
            <a:br>
              <a:rPr lang="en-US" sz="2400" b="1" dirty="0">
                <a:solidFill>
                  <a:srgbClr val="1D4F85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b="1" dirty="0">
                <a:solidFill>
                  <a:srgbClr val="1D4F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from the long-term average.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61A156C7-7670-42C6-B9FE-AA8A7B8EC7E6}"/>
              </a:ext>
            </a:extLst>
          </p:cNvPr>
          <p:cNvSpPr/>
          <p:nvPr/>
        </p:nvSpPr>
        <p:spPr>
          <a:xfrm>
            <a:off x="9684120" y="6537627"/>
            <a:ext cx="24249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>
                <a:solidFill>
                  <a:srgbClr val="1D4F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Petzold et al., ACP, 2020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041523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Box 2"/>
          <p:cNvSpPr txBox="1">
            <a:spLocks noChangeArrowheads="1"/>
          </p:cNvSpPr>
          <p:nvPr/>
        </p:nvSpPr>
        <p:spPr bwMode="auto">
          <a:xfrm>
            <a:off x="52760" y="14251"/>
            <a:ext cx="1022445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de-DE" sz="2400" b="1" dirty="0">
                <a:solidFill>
                  <a:srgbClr val="3E9EBF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Summary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335360" y="932723"/>
            <a:ext cx="11856640" cy="5220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altLang="de-DE" sz="2133" dirty="0">
                <a:solidFill>
                  <a:srgbClr val="1D4F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MCH =&gt;  ICH 		</a:t>
            </a:r>
            <a:r>
              <a:rPr lang="de-DE" altLang="de-DE" sz="2133" dirty="0" err="1">
                <a:solidFill>
                  <a:srgbClr val="1D4F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</a:t>
            </a:r>
            <a:r>
              <a:rPr lang="de-DE" altLang="de-DE" sz="2133" dirty="0">
                <a:solidFill>
                  <a:srgbClr val="1D4F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2133" dirty="0" err="1">
                <a:solidFill>
                  <a:srgbClr val="1D4F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impact</a:t>
            </a:r>
            <a:r>
              <a:rPr lang="de-DE" altLang="de-DE" sz="2133" dirty="0">
                <a:solidFill>
                  <a:srgbClr val="1D4F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on </a:t>
            </a:r>
            <a:r>
              <a:rPr lang="de-DE" altLang="de-DE" sz="2133" dirty="0" err="1">
                <a:solidFill>
                  <a:srgbClr val="1D4F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measuring</a:t>
            </a:r>
            <a:r>
              <a:rPr lang="de-DE" altLang="de-DE" sz="2133" dirty="0">
                <a:solidFill>
                  <a:srgbClr val="1D4F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2133" dirty="0" err="1">
                <a:solidFill>
                  <a:srgbClr val="1D4F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capabilities</a:t>
            </a:r>
            <a:r>
              <a:rPr lang="de-DE" altLang="de-DE" sz="2133" dirty="0">
                <a:solidFill>
                  <a:srgbClr val="1D4F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de-DE" altLang="de-DE" sz="2133" dirty="0" err="1">
                <a:solidFill>
                  <a:srgbClr val="1D4F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uncertainty</a:t>
            </a:r>
            <a:r>
              <a:rPr lang="de-DE" altLang="de-DE" sz="2133" dirty="0">
                <a:solidFill>
                  <a:srgbClr val="1D4F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altLang="de-DE" sz="2133" dirty="0">
                <a:solidFill>
                  <a:srgbClr val="1D4F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± (5-6)% RH</a:t>
            </a:r>
            <a:endParaRPr lang="en-GB" sz="2133" dirty="0">
              <a:solidFill>
                <a:srgbClr val="1D4F8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2133" dirty="0">
              <a:solidFill>
                <a:srgbClr val="1D4F8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133" dirty="0">
                <a:solidFill>
                  <a:srgbClr val="1D4F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IFC @ MOZAIC data set 	</a:t>
            </a:r>
            <a:r>
              <a:rPr lang="en-GB" sz="2133" dirty="0" err="1">
                <a:solidFill>
                  <a:srgbClr val="1D4F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RH</a:t>
            </a:r>
            <a:r>
              <a:rPr lang="en-GB" sz="2133" baseline="-25000" dirty="0" err="1">
                <a:solidFill>
                  <a:srgbClr val="1D4F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ice</a:t>
            </a:r>
            <a:r>
              <a:rPr lang="en-GB" sz="2133" dirty="0">
                <a:solidFill>
                  <a:srgbClr val="1D4F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distribution within physical boundaries: </a:t>
            </a:r>
          </a:p>
          <a:p>
            <a:r>
              <a:rPr lang="en-GB" sz="2133" dirty="0">
                <a:solidFill>
                  <a:srgbClr val="1D4F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	</a:t>
            </a:r>
            <a:r>
              <a:rPr lang="en-GB" sz="2133" dirty="0" err="1">
                <a:solidFill>
                  <a:srgbClr val="1D4F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RH</a:t>
            </a:r>
            <a:r>
              <a:rPr lang="en-GB" sz="2133" baseline="-25000" dirty="0" err="1">
                <a:solidFill>
                  <a:srgbClr val="1D4F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ice</a:t>
            </a:r>
            <a:r>
              <a:rPr lang="en-GB" sz="2133" baseline="-25000" dirty="0">
                <a:solidFill>
                  <a:srgbClr val="1D4F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min </a:t>
            </a:r>
            <a:r>
              <a:rPr lang="en-GB" sz="2133" dirty="0">
                <a:solidFill>
                  <a:srgbClr val="1D4F85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/>
              </a:rPr>
              <a:t> 0%</a:t>
            </a:r>
            <a:r>
              <a:rPr lang="en-GB" sz="2133" dirty="0">
                <a:solidFill>
                  <a:srgbClr val="1D4F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,  </a:t>
            </a:r>
            <a:r>
              <a:rPr lang="en-GB" sz="2133" dirty="0" err="1">
                <a:solidFill>
                  <a:srgbClr val="1D4F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RH</a:t>
            </a:r>
            <a:r>
              <a:rPr lang="en-GB" sz="2133" baseline="-25000" dirty="0" err="1">
                <a:solidFill>
                  <a:srgbClr val="1D4F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ice</a:t>
            </a:r>
            <a:r>
              <a:rPr lang="en-GB" sz="2133" baseline="-25000" dirty="0">
                <a:solidFill>
                  <a:srgbClr val="1D4F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max</a:t>
            </a:r>
            <a:r>
              <a:rPr lang="en-GB" sz="2133" dirty="0">
                <a:solidFill>
                  <a:srgbClr val="1D4F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133" dirty="0">
                <a:solidFill>
                  <a:srgbClr val="1D4F85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/>
              </a:rPr>
              <a:t> </a:t>
            </a:r>
            <a:r>
              <a:rPr lang="en-GB" sz="2133" dirty="0" err="1">
                <a:solidFill>
                  <a:srgbClr val="1D4F85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/>
              </a:rPr>
              <a:t>RH</a:t>
            </a:r>
            <a:r>
              <a:rPr lang="en-GB" sz="2133" baseline="-25000" dirty="0" err="1">
                <a:solidFill>
                  <a:srgbClr val="1D4F85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/>
              </a:rPr>
              <a:t>ice</a:t>
            </a:r>
            <a:r>
              <a:rPr lang="en-GB" sz="2133" baseline="-25000" dirty="0">
                <a:solidFill>
                  <a:srgbClr val="1D4F85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/>
              </a:rPr>
              <a:t>, </a:t>
            </a:r>
            <a:r>
              <a:rPr lang="en-GB" sz="2133" baseline="-25000" dirty="0" err="1">
                <a:solidFill>
                  <a:srgbClr val="1D4F85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/>
              </a:rPr>
              <a:t>hom</a:t>
            </a:r>
            <a:r>
              <a:rPr lang="en-GB" sz="2133" dirty="0">
                <a:solidFill>
                  <a:srgbClr val="1D4F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endParaRPr lang="en-GB" sz="2133" dirty="0">
              <a:solidFill>
                <a:srgbClr val="1D4F8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133" dirty="0">
                <a:solidFill>
                  <a:srgbClr val="1D4F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NRT (&lt; 3 days) 		Data provision for operational validation of CAMS models</a:t>
            </a:r>
            <a:endParaRPr lang="en-GB" sz="2133" dirty="0">
              <a:solidFill>
                <a:srgbClr val="1D4F8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2133" dirty="0">
              <a:solidFill>
                <a:srgbClr val="1D4F8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133" dirty="0">
                <a:solidFill>
                  <a:srgbClr val="1D4F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Seasonality of ISSR occurrence	highest/lowest probability in late winter/summer:</a:t>
            </a:r>
          </a:p>
          <a:p>
            <a:r>
              <a:rPr lang="en-GB" sz="2133" dirty="0">
                <a:solidFill>
                  <a:srgbClr val="1D4F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		</a:t>
            </a:r>
            <a:r>
              <a:rPr lang="en-GB" sz="2133" dirty="0">
                <a:solidFill>
                  <a:srgbClr val="1D4F85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/>
              </a:rPr>
              <a:t> </a:t>
            </a:r>
            <a:r>
              <a:rPr lang="en-GB" sz="2133" dirty="0">
                <a:solidFill>
                  <a:srgbClr val="1D4F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very good agreement with radio soundings</a:t>
            </a:r>
          </a:p>
          <a:p>
            <a:r>
              <a:rPr lang="en-GB" sz="2133" dirty="0">
                <a:solidFill>
                  <a:srgbClr val="1D4F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		</a:t>
            </a:r>
            <a:r>
              <a:rPr lang="en-GB" sz="2133" dirty="0">
                <a:solidFill>
                  <a:srgbClr val="1D4F85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/>
              </a:rPr>
              <a:t> </a:t>
            </a:r>
            <a:r>
              <a:rPr lang="en-GB" sz="2133" dirty="0">
                <a:solidFill>
                  <a:srgbClr val="1D4F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very good agreement with high cloud fraction from satellites</a:t>
            </a:r>
          </a:p>
          <a:p>
            <a:endParaRPr lang="en-GB" sz="2133" dirty="0">
              <a:solidFill>
                <a:srgbClr val="1D4F8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133" dirty="0">
                <a:solidFill>
                  <a:srgbClr val="1D4F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15 years data record	no significant trends in </a:t>
            </a:r>
            <a:r>
              <a:rPr lang="en-GB" sz="2133" dirty="0" err="1">
                <a:solidFill>
                  <a:srgbClr val="1D4F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RH</a:t>
            </a:r>
            <a:r>
              <a:rPr lang="en-GB" sz="2133" baseline="-25000" dirty="0" err="1">
                <a:solidFill>
                  <a:srgbClr val="1D4F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ice</a:t>
            </a:r>
            <a:r>
              <a:rPr lang="en-GB" sz="2133" dirty="0">
                <a:solidFill>
                  <a:srgbClr val="1D4F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ISSR fraction for all study areas</a:t>
            </a:r>
          </a:p>
          <a:p>
            <a:endParaRPr lang="en-GB" sz="2133" dirty="0">
              <a:solidFill>
                <a:srgbClr val="1D4F8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1333" dirty="0">
              <a:solidFill>
                <a:srgbClr val="1D4F85"/>
              </a:solidFill>
              <a:latin typeface="Calibri" panose="020F0502020204030204" pitchFamily="34" charset="0"/>
              <a:cs typeface="Calibri" panose="020F0502020204030204" pitchFamily="34" charset="0"/>
              <a:sym typeface="Symbol"/>
            </a:endParaRPr>
          </a:p>
          <a:p>
            <a:r>
              <a:rPr lang="en-US" sz="2133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/>
              </a:rPr>
              <a:t>We aim to use the opportunity of this workshop to identify synergies between CDRs and the IAGOS water </a:t>
            </a:r>
            <a:r>
              <a:rPr lang="en-US" sz="2133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/>
              </a:rPr>
              <a:t>vapour</a:t>
            </a:r>
            <a:r>
              <a:rPr lang="en-US" sz="2133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/>
              </a:rPr>
              <a:t> products. </a:t>
            </a:r>
            <a:endParaRPr lang="en-GB" sz="2133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86175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feld 24"/>
          <p:cNvSpPr txBox="1">
            <a:spLocks noChangeArrowheads="1"/>
          </p:cNvSpPr>
          <p:nvPr/>
        </p:nvSpPr>
        <p:spPr bwMode="auto">
          <a:xfrm>
            <a:off x="2022008" y="-14122"/>
            <a:ext cx="7980219" cy="926020"/>
          </a:xfrm>
          <a:prstGeom prst="rect">
            <a:avLst/>
          </a:prstGeom>
          <a:noFill/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267"/>
              </a:spcAft>
            </a:pPr>
            <a:r>
              <a:rPr lang="en-US" altLang="de-DE" sz="2400" b="1" dirty="0">
                <a:solidFill>
                  <a:srgbClr val="3E9EBF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Global-Scale Atmospheric Composition Dataset from Instrumented Passenger Aircraft by </a:t>
            </a:r>
            <a:r>
              <a:rPr lang="en-GB" altLang="de-DE" sz="2400" b="1" dirty="0">
                <a:solidFill>
                  <a:srgbClr val="3E9EBF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MOZAIC and IAGOS</a:t>
            </a:r>
          </a:p>
        </p:txBody>
      </p:sp>
      <p:grpSp>
        <p:nvGrpSpPr>
          <p:cNvPr id="23" name="Gruppieren 22">
            <a:extLst>
              <a:ext uri="{FF2B5EF4-FFF2-40B4-BE49-F238E27FC236}">
                <a16:creationId xmlns:a16="http://schemas.microsoft.com/office/drawing/2014/main" id="{C0E52849-BD81-45F1-8BF0-AA9276DE86EB}"/>
              </a:ext>
            </a:extLst>
          </p:cNvPr>
          <p:cNvGrpSpPr/>
          <p:nvPr/>
        </p:nvGrpSpPr>
        <p:grpSpPr>
          <a:xfrm>
            <a:off x="336341" y="1365364"/>
            <a:ext cx="11373396" cy="2846543"/>
            <a:chOff x="239466" y="2312885"/>
            <a:chExt cx="8369383" cy="2094696"/>
          </a:xfrm>
        </p:grpSpPr>
        <p:grpSp>
          <p:nvGrpSpPr>
            <p:cNvPr id="26" name="Gruppieren 25">
              <a:extLst>
                <a:ext uri="{FF2B5EF4-FFF2-40B4-BE49-F238E27FC236}">
                  <a16:creationId xmlns:a16="http://schemas.microsoft.com/office/drawing/2014/main" id="{E92E133B-F5B4-4723-BE41-0A47768E21E9}"/>
                </a:ext>
              </a:extLst>
            </p:cNvPr>
            <p:cNvGrpSpPr/>
            <p:nvPr/>
          </p:nvGrpSpPr>
          <p:grpSpPr>
            <a:xfrm>
              <a:off x="239466" y="2312885"/>
              <a:ext cx="8369383" cy="2069046"/>
              <a:chOff x="239466" y="2406465"/>
              <a:chExt cx="8369383" cy="2069046"/>
            </a:xfrm>
          </p:grpSpPr>
          <p:pic>
            <p:nvPicPr>
              <p:cNvPr id="37" name="Picture 2">
                <a:extLst>
                  <a:ext uri="{FF2B5EF4-FFF2-40B4-BE49-F238E27FC236}">
                    <a16:creationId xmlns:a16="http://schemas.microsoft.com/office/drawing/2014/main" id="{0D47AF8B-EB50-414E-BDE5-5913722145F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9466" y="4281658"/>
                <a:ext cx="3064085" cy="19385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grpSp>
            <p:nvGrpSpPr>
              <p:cNvPr id="29" name="Gruppieren 28">
                <a:extLst>
                  <a:ext uri="{FF2B5EF4-FFF2-40B4-BE49-F238E27FC236}">
                    <a16:creationId xmlns:a16="http://schemas.microsoft.com/office/drawing/2014/main" id="{A77639A8-F544-480D-B3AD-0DC1E12E567D}"/>
                  </a:ext>
                </a:extLst>
              </p:cNvPr>
              <p:cNvGrpSpPr/>
              <p:nvPr/>
            </p:nvGrpSpPr>
            <p:grpSpPr>
              <a:xfrm>
                <a:off x="3593106" y="2406465"/>
                <a:ext cx="5015743" cy="2056545"/>
                <a:chOff x="3593106" y="2406465"/>
                <a:chExt cx="5015743" cy="2056545"/>
              </a:xfrm>
            </p:grpSpPr>
            <p:pic>
              <p:nvPicPr>
                <p:cNvPr id="30" name="Picture 6">
                  <a:extLst>
                    <a:ext uri="{FF2B5EF4-FFF2-40B4-BE49-F238E27FC236}">
                      <a16:creationId xmlns:a16="http://schemas.microsoft.com/office/drawing/2014/main" id="{1A679D8B-DF54-427D-A430-C2DFE94DC18B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275980" y="4339653"/>
                  <a:ext cx="398655" cy="12335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31" name="Picture 3">
                  <a:extLst>
                    <a:ext uri="{FF2B5EF4-FFF2-40B4-BE49-F238E27FC236}">
                      <a16:creationId xmlns:a16="http://schemas.microsoft.com/office/drawing/2014/main" id="{BAD00E80-8415-4E6A-85F6-807DB3E0A8A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892" t="43521" r="5243" b="42607"/>
                <a:stretch/>
              </p:blipFill>
              <p:spPr bwMode="auto">
                <a:xfrm>
                  <a:off x="4458648" y="4338411"/>
                  <a:ext cx="995734" cy="12335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32" name="Picture 4">
                  <a:extLst>
                    <a:ext uri="{FF2B5EF4-FFF2-40B4-BE49-F238E27FC236}">
                      <a16:creationId xmlns:a16="http://schemas.microsoft.com/office/drawing/2014/main" id="{42F42D5E-0E9B-4EFC-81D0-A27F705D3BD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13379" b="-5000"/>
                <a:stretch/>
              </p:blipFill>
              <p:spPr bwMode="auto">
                <a:xfrm>
                  <a:off x="5479579" y="4311213"/>
                  <a:ext cx="767215" cy="14391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33" name="Picture 5">
                  <a:extLst>
                    <a:ext uri="{FF2B5EF4-FFF2-40B4-BE49-F238E27FC236}">
                      <a16:creationId xmlns:a16="http://schemas.microsoft.com/office/drawing/2014/main" id="{7845A003-30AC-4323-B534-57EBE6C9381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299465" y="4297275"/>
                  <a:ext cx="910884" cy="13706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34" name="Picture 2" descr="C:\_D\IAGOS-Aktivitäten\PR\Logos\Lufthansa_Logo_2018.png">
                  <a:extLst>
                    <a:ext uri="{FF2B5EF4-FFF2-40B4-BE49-F238E27FC236}">
                      <a16:creationId xmlns:a16="http://schemas.microsoft.com/office/drawing/2014/main" id="{1A5E9A95-99D9-4C5D-8458-131750DE2285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93106" y="4310999"/>
                  <a:ext cx="800856" cy="15076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5" name="Grafik 34">
                  <a:extLst>
                    <a:ext uri="{FF2B5EF4-FFF2-40B4-BE49-F238E27FC236}">
                      <a16:creationId xmlns:a16="http://schemas.microsoft.com/office/drawing/2014/main" id="{64E0ADF6-D139-4719-A64E-93F17402A3E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3805119" y="2406465"/>
                  <a:ext cx="4803730" cy="1900605"/>
                </a:xfrm>
                <a:prstGeom prst="rect">
                  <a:avLst/>
                </a:prstGeom>
              </p:spPr>
            </p:pic>
          </p:grpSp>
        </p:grpSp>
        <p:pic>
          <p:nvPicPr>
            <p:cNvPr id="27" name="Image 8">
              <a:extLst>
                <a:ext uri="{FF2B5EF4-FFF2-40B4-BE49-F238E27FC236}">
                  <a16:creationId xmlns:a16="http://schemas.microsoft.com/office/drawing/2014/main" id="{B5C3C3EE-D84B-4714-B6AD-16DA8ECAFDE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29498" y="4235228"/>
              <a:ext cx="625694" cy="1723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8" name="Inhaltsplatzhalter 3">
            <a:extLst>
              <a:ext uri="{FF2B5EF4-FFF2-40B4-BE49-F238E27FC236}">
                <a16:creationId xmlns:a16="http://schemas.microsoft.com/office/drawing/2014/main" id="{A7AC7255-3E0A-4351-BC7E-B4B0335AC921}"/>
              </a:ext>
            </a:extLst>
          </p:cNvPr>
          <p:cNvSpPr txBox="1">
            <a:spLocks/>
          </p:cNvSpPr>
          <p:nvPr/>
        </p:nvSpPr>
        <p:spPr>
          <a:xfrm>
            <a:off x="1072487" y="4383055"/>
            <a:ext cx="11012993" cy="2217696"/>
          </a:xfrm>
          <a:prstGeom prst="rect">
            <a:avLst/>
          </a:prstGeom>
        </p:spPr>
        <p:txBody>
          <a:bodyPr vert="horz" lIns="121920" tIns="60960" rIns="121920" bIns="6096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Blip>
                <a:blip r:embed="rId10"/>
              </a:buBlip>
              <a:defRPr sz="2200" kern="1200">
                <a:solidFill>
                  <a:srgbClr val="3D4975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10"/>
              </a:buBlip>
              <a:defRPr sz="2000" kern="1200">
                <a:solidFill>
                  <a:srgbClr val="3D4975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10"/>
              </a:buBlip>
              <a:defRPr sz="1800" kern="1200">
                <a:solidFill>
                  <a:srgbClr val="3D4975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10"/>
              </a:buBlip>
              <a:defRPr sz="1600" kern="1200">
                <a:solidFill>
                  <a:srgbClr val="3D4975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10"/>
              </a:buBlip>
              <a:defRPr sz="1400" kern="1200">
                <a:solidFill>
                  <a:srgbClr val="3D497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1067"/>
              </a:spcAft>
            </a:pPr>
            <a:r>
              <a:rPr lang="en-US" sz="2267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267" kern="0" dirty="0">
                <a:solidFill>
                  <a:srgbClr val="1D4F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European Research Infrastructure for Earth observation by passenger aircraft since 2014 </a:t>
            </a:r>
            <a:br>
              <a:rPr lang="en-GB" sz="2267" kern="0" dirty="0">
                <a:solidFill>
                  <a:srgbClr val="1D4F85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2267" kern="0" dirty="0">
                <a:solidFill>
                  <a:srgbClr val="1D4F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</a:t>
            </a:r>
            <a:r>
              <a:rPr lang="en-GB" sz="2400" kern="0" dirty="0">
                <a:solidFill>
                  <a:srgbClr val="1D4F85"/>
                </a:solidFill>
                <a:latin typeface="Calibri"/>
              </a:rPr>
              <a:t>(historical MOZAIC: 1994 - 2014)</a:t>
            </a:r>
            <a:endParaRPr lang="en-US" sz="2267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spcBef>
                <a:spcPts val="0"/>
              </a:spcBef>
              <a:spcAft>
                <a:spcPts val="1067"/>
              </a:spcAft>
            </a:pPr>
            <a:r>
              <a:rPr lang="en-US" sz="2267" dirty="0">
                <a:latin typeface="Calibri" panose="020F0502020204030204" pitchFamily="34" charset="0"/>
                <a:cs typeface="Calibri" panose="020F0502020204030204" pitchFamily="34" charset="0"/>
                <a:sym typeface="Symbol"/>
              </a:rPr>
              <a:t> </a:t>
            </a:r>
            <a:r>
              <a:rPr lang="en-GB" sz="2267" kern="0" dirty="0">
                <a:solidFill>
                  <a:srgbClr val="1D4F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Regular </a:t>
            </a:r>
            <a:r>
              <a:rPr lang="en-GB" sz="2267" i="1" kern="0" dirty="0">
                <a:solidFill>
                  <a:srgbClr val="1D4F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situ</a:t>
            </a:r>
            <a:r>
              <a:rPr lang="en-GB" sz="2267" kern="0" dirty="0">
                <a:solidFill>
                  <a:srgbClr val="1D4F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global-scale monitoring of essential climate variables </a:t>
            </a:r>
          </a:p>
          <a:p>
            <a:pPr marL="0" indent="0">
              <a:spcBef>
                <a:spcPts val="0"/>
              </a:spcBef>
              <a:spcAft>
                <a:spcPts val="1067"/>
              </a:spcAft>
            </a:pPr>
            <a:r>
              <a:rPr lang="en-GB" sz="2267" kern="0" dirty="0">
                <a:solidFill>
                  <a:srgbClr val="1D4F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kern="0" dirty="0">
                <a:solidFill>
                  <a:srgbClr val="1D4F85"/>
                </a:solidFill>
                <a:latin typeface="Calibri"/>
              </a:rPr>
              <a:t>Long-term deployment envisaged (&gt; 20yrs)</a:t>
            </a:r>
            <a:endParaRPr lang="en-GB" sz="2267" kern="0" dirty="0">
              <a:solidFill>
                <a:srgbClr val="1D4F8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spcBef>
                <a:spcPts val="0"/>
              </a:spcBef>
              <a:spcAft>
                <a:spcPts val="1067"/>
              </a:spcAft>
            </a:pPr>
            <a:r>
              <a:rPr lang="en-US" sz="2267" dirty="0">
                <a:solidFill>
                  <a:srgbClr val="1D4F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7 long-haul aircraft (IAGOS-CORE) and one flying laboratory (IAGOS-CARIBIC)</a:t>
            </a:r>
          </a:p>
          <a:p>
            <a:pPr marL="0" indent="0">
              <a:spcBef>
                <a:spcPts val="0"/>
              </a:spcBef>
              <a:spcAft>
                <a:spcPts val="1067"/>
              </a:spcAft>
            </a:pPr>
            <a:r>
              <a:rPr lang="en-GB" sz="2267" kern="0" dirty="0">
                <a:solidFill>
                  <a:srgbClr val="1D4F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Open data policy; visit </a:t>
            </a:r>
            <a:r>
              <a:rPr lang="en-GB" sz="2267" kern="0" dirty="0">
                <a:solidFill>
                  <a:srgbClr val="1D4F85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11"/>
              </a:rPr>
              <a:t>www.iagos.org</a:t>
            </a:r>
            <a:endParaRPr lang="en-US" sz="2400" dirty="0">
              <a:solidFill>
                <a:srgbClr val="1D4F85"/>
              </a:solidFill>
            </a:endParaRPr>
          </a:p>
          <a:p>
            <a:pPr marL="0" indent="0">
              <a:spcBef>
                <a:spcPts val="0"/>
              </a:spcBef>
              <a:spcAft>
                <a:spcPts val="1067"/>
              </a:spcAft>
            </a:pPr>
            <a:endParaRPr lang="en-GB" sz="2400" kern="0" dirty="0">
              <a:solidFill>
                <a:srgbClr val="1D4F85"/>
              </a:solidFill>
            </a:endParaRPr>
          </a:p>
          <a:p>
            <a:pPr marL="0" indent="0">
              <a:spcBef>
                <a:spcPts val="0"/>
              </a:spcBef>
              <a:spcAft>
                <a:spcPts val="1067"/>
              </a:spcAft>
            </a:pPr>
            <a:endParaRPr lang="en-US" sz="2400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323EFF95-4247-40C4-80A4-82C2131B50B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14024" y="1457685"/>
            <a:ext cx="4867785" cy="2420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3869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rafik 18">
            <a:extLst>
              <a:ext uri="{FF2B5EF4-FFF2-40B4-BE49-F238E27FC236}">
                <a16:creationId xmlns:a16="http://schemas.microsoft.com/office/drawing/2014/main" id="{E9E04E11-7387-4B88-9355-AD6DD4D833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713799">
            <a:off x="6153329" y="5924954"/>
            <a:ext cx="1046736" cy="494550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015EC4A3-BA16-4D8B-97E1-A7174E8766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533572" flipV="1">
            <a:off x="6649152" y="2320746"/>
            <a:ext cx="1545796" cy="35313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368E9DB-4612-4184-A78C-5EF06507C75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629"/>
          <a:stretch/>
        </p:blipFill>
        <p:spPr bwMode="auto">
          <a:xfrm>
            <a:off x="6071970" y="582247"/>
            <a:ext cx="2170448" cy="1588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3AB1121C-05A4-48C1-81D1-15863A5045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6550" y="-48713"/>
            <a:ext cx="9121013" cy="864096"/>
          </a:xfrm>
          <a:prstGeom prst="rect">
            <a:avLst/>
          </a:prstGeom>
          <a:noFill/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1219170" fontAlgn="base">
              <a:spcBef>
                <a:spcPct val="0"/>
              </a:spcBef>
              <a:spcAft>
                <a:spcPts val="533"/>
              </a:spcAft>
            </a:pPr>
            <a:r>
              <a:rPr lang="en-GB" altLang="de-DE" sz="2400" b="1" dirty="0">
                <a:solidFill>
                  <a:srgbClr val="3E9EBF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In-service Aircraft for a Global Observing System</a:t>
            </a:r>
          </a:p>
          <a:p>
            <a:pPr defTabSz="1219170" fontAlgn="base">
              <a:spcBef>
                <a:spcPct val="0"/>
              </a:spcBef>
              <a:spcAft>
                <a:spcPts val="800"/>
              </a:spcAft>
            </a:pPr>
            <a:r>
              <a:rPr lang="en-GB" altLang="de-DE" sz="1600" b="1" dirty="0">
                <a:solidFill>
                  <a:srgbClr val="3E9EBF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Association Internationale sans but </a:t>
            </a:r>
            <a:r>
              <a:rPr lang="en-GB" altLang="de-DE" sz="1600" b="1" dirty="0" err="1">
                <a:solidFill>
                  <a:srgbClr val="3E9EBF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lucratif</a:t>
            </a:r>
            <a:endParaRPr lang="de-DE" altLang="de-DE" sz="1600" b="1" dirty="0">
              <a:solidFill>
                <a:srgbClr val="3E9EBF"/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sp>
        <p:nvSpPr>
          <p:cNvPr id="6" name="AutoShape 6" descr="http://www.iagos-data.fr/portal/rest/images/map:global">
            <a:extLst>
              <a:ext uri="{FF2B5EF4-FFF2-40B4-BE49-F238E27FC236}">
                <a16:creationId xmlns:a16="http://schemas.microsoft.com/office/drawing/2014/main" id="{CBE774C0-7005-4D9D-8042-FB85911003F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4667" y="-182033"/>
            <a:ext cx="406400" cy="40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de-DE" sz="2400"/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491DCD07-868E-4A54-8A52-41FBDFFF63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435" y="1144667"/>
            <a:ext cx="2835487" cy="1824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>
            <a:extLst>
              <a:ext uri="{FF2B5EF4-FFF2-40B4-BE49-F238E27FC236}">
                <a16:creationId xmlns:a16="http://schemas.microsoft.com/office/drawing/2014/main" id="{8AE36A9E-BF19-4559-836F-B729034110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705" y="5038886"/>
            <a:ext cx="3059435" cy="1716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A311268E-959C-4188-AE23-90E7671941F1}"/>
              </a:ext>
            </a:extLst>
          </p:cNvPr>
          <p:cNvSpPr txBox="1"/>
          <p:nvPr/>
        </p:nvSpPr>
        <p:spPr>
          <a:xfrm>
            <a:off x="120069" y="3099766"/>
            <a:ext cx="33559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1D4F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Improve representation of RH </a:t>
            </a:r>
            <a:br>
              <a:rPr lang="en-US" sz="1600" dirty="0">
                <a:solidFill>
                  <a:srgbClr val="1D4F85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600" dirty="0">
                <a:solidFill>
                  <a:srgbClr val="1D4F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numerical weather prediction </a:t>
            </a:r>
            <a:br>
              <a:rPr lang="en-US" sz="1600" dirty="0">
                <a:solidFill>
                  <a:srgbClr val="1D4F85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600" dirty="0">
                <a:solidFill>
                  <a:srgbClr val="1D4F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systems </a:t>
            </a:r>
          </a:p>
          <a:p>
            <a:r>
              <a:rPr lang="en-US" sz="1200" dirty="0">
                <a:solidFill>
                  <a:srgbClr val="1D4F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Tomkins et al. 2007  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E22AF9CC-E82B-4E15-B53F-A37A02EF4F4B}"/>
              </a:ext>
            </a:extLst>
          </p:cNvPr>
          <p:cNvSpPr txBox="1"/>
          <p:nvPr/>
        </p:nvSpPr>
        <p:spPr>
          <a:xfrm>
            <a:off x="112375" y="4369957"/>
            <a:ext cx="36283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1D4F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 IAGOS cloud data for safe routing of aircraft around thunderstorms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BB28DBEC-BB8F-4C23-9B8F-A047E75A64AD}"/>
              </a:ext>
            </a:extLst>
          </p:cNvPr>
          <p:cNvSpPr txBox="1"/>
          <p:nvPr/>
        </p:nvSpPr>
        <p:spPr>
          <a:xfrm>
            <a:off x="4079776" y="1028734"/>
            <a:ext cx="2182893" cy="11389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67" dirty="0">
                <a:solidFill>
                  <a:srgbClr val="1D4F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Validate satellite products by IAGOS in-situ observations </a:t>
            </a:r>
          </a:p>
          <a:p>
            <a:r>
              <a:rPr lang="en-US" sz="1200" dirty="0">
                <a:solidFill>
                  <a:srgbClr val="1D4F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 Laat et al. 2014</a:t>
            </a:r>
          </a:p>
        </p:txBody>
      </p:sp>
      <p:pic>
        <p:nvPicPr>
          <p:cNvPr id="15" name="Picture 2">
            <a:extLst>
              <a:ext uri="{FF2B5EF4-FFF2-40B4-BE49-F238E27FC236}">
                <a16:creationId xmlns:a16="http://schemas.microsoft.com/office/drawing/2014/main" id="{5AF13DE2-9501-41A9-A70A-6C795462D7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868" y="2109653"/>
            <a:ext cx="3995109" cy="396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feld 15">
            <a:extLst>
              <a:ext uri="{FF2B5EF4-FFF2-40B4-BE49-F238E27FC236}">
                <a16:creationId xmlns:a16="http://schemas.microsoft.com/office/drawing/2014/main" id="{CA00C8BB-DD77-4321-A015-EBE985F3FFD8}"/>
              </a:ext>
            </a:extLst>
          </p:cNvPr>
          <p:cNvSpPr txBox="1"/>
          <p:nvPr/>
        </p:nvSpPr>
        <p:spPr>
          <a:xfrm>
            <a:off x="7254594" y="5251164"/>
            <a:ext cx="4849091" cy="1241622"/>
          </a:xfrm>
          <a:prstGeom prst="rect">
            <a:avLst/>
          </a:prstGeom>
          <a:noFill/>
          <a:ln w="50800">
            <a:solidFill>
              <a:srgbClr val="7FCDEE"/>
            </a:solidFill>
          </a:ln>
        </p:spPr>
        <p:txBody>
          <a:bodyPr wrap="square" rtlCol="0">
            <a:spAutoFit/>
          </a:bodyPr>
          <a:lstStyle/>
          <a:p>
            <a:r>
              <a:rPr lang="en-US" sz="1867" dirty="0">
                <a:solidFill>
                  <a:srgbClr val="1D4F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Regions of ice-supersaturation and cirrus clouds: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67" dirty="0">
                <a:solidFill>
                  <a:srgbClr val="1D4F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Vertical distribution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67" dirty="0">
                <a:solidFill>
                  <a:srgbClr val="1D4F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Seasonal variation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67" dirty="0">
                <a:solidFill>
                  <a:srgbClr val="1D4F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Trends                </a:t>
            </a:r>
            <a:endParaRPr lang="en-US" sz="1200" dirty="0">
              <a:solidFill>
                <a:srgbClr val="1D4F8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Inhaltsplatzhalter 3">
            <a:extLst>
              <a:ext uri="{FF2B5EF4-FFF2-40B4-BE49-F238E27FC236}">
                <a16:creationId xmlns:a16="http://schemas.microsoft.com/office/drawing/2014/main" id="{F428D342-82D2-4A8D-8598-C18D895808CF}"/>
              </a:ext>
            </a:extLst>
          </p:cNvPr>
          <p:cNvSpPr txBox="1">
            <a:spLocks/>
          </p:cNvSpPr>
          <p:nvPr/>
        </p:nvSpPr>
        <p:spPr>
          <a:xfrm>
            <a:off x="8410753" y="1221273"/>
            <a:ext cx="3333572" cy="3445978"/>
          </a:xfrm>
          <a:prstGeom prst="rect">
            <a:avLst/>
          </a:prstGeom>
          <a:ln w="53975">
            <a:solidFill>
              <a:srgbClr val="92D050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Blip>
                <a:blip r:embed="rId8"/>
              </a:buBlip>
              <a:defRPr sz="2200" kern="1200">
                <a:solidFill>
                  <a:srgbClr val="3D4975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8"/>
              </a:buBlip>
              <a:defRPr sz="2000" kern="1200">
                <a:solidFill>
                  <a:srgbClr val="3D4975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8"/>
              </a:buBlip>
              <a:defRPr sz="1800" kern="1200">
                <a:solidFill>
                  <a:srgbClr val="3D4975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8"/>
              </a:buBlip>
              <a:defRPr sz="1600" kern="1200">
                <a:solidFill>
                  <a:srgbClr val="3D4975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8"/>
              </a:buBlip>
              <a:defRPr sz="1400" kern="1200">
                <a:solidFill>
                  <a:srgbClr val="3D497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b="1" kern="0" dirty="0">
                <a:solidFill>
                  <a:srgbClr val="1D4F85"/>
                </a:solidFill>
              </a:rPr>
              <a:t>CAMS provides: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kern="0" dirty="0">
                <a:solidFill>
                  <a:srgbClr val="1D4F85"/>
                </a:solidFill>
              </a:rPr>
              <a:t>Daily information on the global atmospheric </a:t>
            </a:r>
            <a:r>
              <a:rPr lang="de-DE" sz="1600" kern="0" dirty="0" err="1">
                <a:solidFill>
                  <a:srgbClr val="1D4F85"/>
                </a:solidFill>
              </a:rPr>
              <a:t>composition</a:t>
            </a:r>
            <a:endParaRPr lang="de-DE" sz="1600" kern="0" dirty="0">
              <a:solidFill>
                <a:srgbClr val="1D4F85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1600" kern="0" dirty="0">
                <a:solidFill>
                  <a:srgbClr val="1D4F85"/>
                </a:solidFill>
              </a:rPr>
              <a:t>Daily production of NRT European air quality analyses and forecasts</a:t>
            </a:r>
            <a:endParaRPr lang="de-DE" sz="1600" kern="0" dirty="0">
              <a:solidFill>
                <a:srgbClr val="1D4F85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1600" kern="0" dirty="0">
                <a:solidFill>
                  <a:srgbClr val="1D4F85"/>
                </a:solidFill>
              </a:rPr>
              <a:t>Global </a:t>
            </a:r>
            <a:r>
              <a:rPr lang="en-US" sz="1600" kern="0" dirty="0" err="1">
                <a:solidFill>
                  <a:srgbClr val="1D4F85"/>
                </a:solidFill>
              </a:rPr>
              <a:t>Reanalyses</a:t>
            </a:r>
            <a:r>
              <a:rPr lang="en-US" sz="1600" kern="0" dirty="0">
                <a:solidFill>
                  <a:srgbClr val="1D4F85"/>
                </a:solidFill>
              </a:rPr>
              <a:t> for tracking atmospheric </a:t>
            </a:r>
            <a:r>
              <a:rPr lang="de-DE" sz="1600" kern="0" dirty="0" err="1">
                <a:solidFill>
                  <a:srgbClr val="1D4F85"/>
                </a:solidFill>
              </a:rPr>
              <a:t>composition</a:t>
            </a:r>
            <a:r>
              <a:rPr lang="de-DE" sz="1600" kern="0" dirty="0">
                <a:solidFill>
                  <a:srgbClr val="1D4F85"/>
                </a:solidFill>
              </a:rPr>
              <a:t> </a:t>
            </a:r>
            <a:r>
              <a:rPr lang="de-DE" sz="1600" kern="0" dirty="0" err="1">
                <a:solidFill>
                  <a:srgbClr val="1D4F85"/>
                </a:solidFill>
              </a:rPr>
              <a:t>over</a:t>
            </a:r>
            <a:r>
              <a:rPr lang="de-DE" sz="1600" kern="0" dirty="0">
                <a:solidFill>
                  <a:srgbClr val="1D4F85"/>
                </a:solidFill>
              </a:rPr>
              <a:t> </a:t>
            </a:r>
            <a:r>
              <a:rPr lang="de-DE" sz="1600" kern="0" dirty="0" err="1">
                <a:solidFill>
                  <a:srgbClr val="1D4F85"/>
                </a:solidFill>
              </a:rPr>
              <a:t>several</a:t>
            </a:r>
            <a:r>
              <a:rPr lang="de-DE" sz="1600" kern="0" dirty="0">
                <a:solidFill>
                  <a:srgbClr val="1D4F85"/>
                </a:solidFill>
              </a:rPr>
              <a:t> </a:t>
            </a:r>
            <a:r>
              <a:rPr lang="de-DE" sz="1600" kern="0" dirty="0" err="1">
                <a:solidFill>
                  <a:srgbClr val="1D4F85"/>
                </a:solidFill>
              </a:rPr>
              <a:t>years</a:t>
            </a:r>
            <a:r>
              <a:rPr lang="en-GB" sz="1600" kern="0" dirty="0">
                <a:solidFill>
                  <a:srgbClr val="1D4F85"/>
                </a:solidFill>
              </a:rPr>
              <a:t> </a:t>
            </a:r>
            <a:r>
              <a:rPr lang="en-US" sz="1600" kern="0" dirty="0">
                <a:solidFill>
                  <a:srgbClr val="1D4F85"/>
                </a:solidFill>
                <a:sym typeface="Symbol"/>
              </a:rPr>
              <a:t> </a:t>
            </a:r>
          </a:p>
          <a:p>
            <a:pPr marL="0" indent="0">
              <a:buNone/>
            </a:pPr>
            <a:r>
              <a:rPr lang="en-US" sz="1600" b="1" dirty="0">
                <a:solidFill>
                  <a:srgbClr val="1D4F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IAGOS provides: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1D4F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IAGOS near real time data for  operational validation of climate and air quality models of CAMS</a:t>
            </a:r>
            <a:endParaRPr lang="en-US" sz="1600" dirty="0"/>
          </a:p>
        </p:txBody>
      </p:sp>
      <p:pic>
        <p:nvPicPr>
          <p:cNvPr id="21" name="Grafik 20">
            <a:extLst>
              <a:ext uri="{FF2B5EF4-FFF2-40B4-BE49-F238E27FC236}">
                <a16:creationId xmlns:a16="http://schemas.microsoft.com/office/drawing/2014/main" id="{79F1DDDC-A2C7-468A-A200-6E3666E6A54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473938" y="582246"/>
            <a:ext cx="1839101" cy="540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8780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852754" y="55193"/>
            <a:ext cx="1022445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de-DE" sz="2400" b="1" dirty="0">
                <a:solidFill>
                  <a:srgbClr val="3E9EBF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MOZAIC/IAGOS Capacitive Hygrometer (MCH/ICH)</a:t>
            </a: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860" y="946457"/>
            <a:ext cx="1915835" cy="2400534"/>
          </a:xfrm>
          <a:prstGeom prst="rect">
            <a:avLst/>
          </a:prstGeom>
          <a:solidFill>
            <a:sysClr val="window" lastClr="FFFFFF"/>
          </a:solidFill>
          <a:ln>
            <a:solidFill>
              <a:schemeClr val="bg2">
                <a:lumMod val="75000"/>
              </a:schemeClr>
            </a:solidFill>
          </a:ln>
          <a:effectLst/>
        </p:spPr>
      </p:pic>
      <p:pic>
        <p:nvPicPr>
          <p:cNvPr id="20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64"/>
          <a:stretch/>
        </p:blipFill>
        <p:spPr bwMode="auto">
          <a:xfrm>
            <a:off x="2223695" y="946456"/>
            <a:ext cx="2771773" cy="2400267"/>
          </a:xfrm>
          <a:prstGeom prst="rect">
            <a:avLst/>
          </a:prstGeom>
          <a:noFill/>
          <a:ln w="9525">
            <a:solidFill>
              <a:schemeClr val="bg2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0" name="Textfeld 9"/>
          <p:cNvSpPr txBox="1"/>
          <p:nvPr/>
        </p:nvSpPr>
        <p:spPr>
          <a:xfrm>
            <a:off x="904875" y="6525578"/>
            <a:ext cx="113252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656130">
              <a:spcAft>
                <a:spcPts val="1333"/>
              </a:spcAft>
            </a:pPr>
            <a:r>
              <a:rPr lang="de-DE" sz="1600" dirty="0" err="1">
                <a:solidFill>
                  <a:srgbClr val="5B9BD5">
                    <a:lumMod val="50000"/>
                  </a:srgbClr>
                </a:solidFill>
                <a:latin typeface="Calibri" panose="020F0502020204030204"/>
              </a:rPr>
              <a:t>Helten</a:t>
            </a:r>
            <a:r>
              <a:rPr lang="de-DE" sz="1600" dirty="0">
                <a:solidFill>
                  <a:srgbClr val="5B9BD5">
                    <a:lumMod val="50000"/>
                  </a:srgbClr>
                </a:solidFill>
                <a:latin typeface="Calibri" panose="020F0502020204030204"/>
              </a:rPr>
              <a:t> et al., JGR 1998; </a:t>
            </a:r>
            <a:r>
              <a:rPr lang="en-US" altLang="de-DE" sz="1600" dirty="0">
                <a:solidFill>
                  <a:srgbClr val="5B9BD5">
                    <a:lumMod val="50000"/>
                  </a:srgbClr>
                </a:solidFill>
              </a:rPr>
              <a:t>P. </a:t>
            </a:r>
            <a:r>
              <a:rPr lang="en-US" altLang="de-DE" sz="1600" dirty="0" err="1">
                <a:solidFill>
                  <a:srgbClr val="5B9BD5">
                    <a:lumMod val="50000"/>
                  </a:srgbClr>
                </a:solidFill>
              </a:rPr>
              <a:t>Neis,et</a:t>
            </a:r>
            <a:r>
              <a:rPr lang="en-US" altLang="de-DE" sz="1600" dirty="0">
                <a:solidFill>
                  <a:srgbClr val="5B9BD5">
                    <a:lumMod val="50000"/>
                  </a:srgbClr>
                </a:solidFill>
              </a:rPr>
              <a:t> al., Atmos. Meas. Tech.; 2015, P. </a:t>
            </a:r>
            <a:r>
              <a:rPr lang="en-US" altLang="de-DE" sz="1600" dirty="0" err="1">
                <a:solidFill>
                  <a:srgbClr val="5B9BD5">
                    <a:lumMod val="50000"/>
                  </a:srgbClr>
                </a:solidFill>
              </a:rPr>
              <a:t>Neis</a:t>
            </a:r>
            <a:r>
              <a:rPr lang="en-US" altLang="de-DE" sz="1600" dirty="0">
                <a:solidFill>
                  <a:srgbClr val="5B9BD5">
                    <a:lumMod val="50000"/>
                  </a:srgbClr>
                </a:solidFill>
              </a:rPr>
              <a:t> et al., </a:t>
            </a:r>
            <a:r>
              <a:rPr lang="en-US" altLang="de-DE" sz="1600" dirty="0" err="1">
                <a:solidFill>
                  <a:srgbClr val="5B9BD5">
                    <a:lumMod val="50000"/>
                  </a:srgbClr>
                </a:solidFill>
              </a:rPr>
              <a:t>TellusB</a:t>
            </a:r>
            <a:r>
              <a:rPr lang="en-US" altLang="de-DE" sz="1600" dirty="0">
                <a:solidFill>
                  <a:srgbClr val="5B9BD5">
                    <a:lumMod val="50000"/>
                  </a:srgbClr>
                </a:solidFill>
              </a:rPr>
              <a:t>, 2015</a:t>
            </a:r>
            <a:endParaRPr lang="de-DE" sz="1600" dirty="0">
              <a:solidFill>
                <a:srgbClr val="5B9BD5">
                  <a:lumMod val="50000"/>
                </a:srgbClr>
              </a:solidFill>
              <a:latin typeface="Calibri" panose="020F0502020204030204"/>
            </a:endParaRPr>
          </a:p>
        </p:txBody>
      </p:sp>
      <p:pic>
        <p:nvPicPr>
          <p:cNvPr id="14" name="Grafik 1">
            <a:extLst>
              <a:ext uri="{FF2B5EF4-FFF2-40B4-BE49-F238E27FC236}">
                <a16:creationId xmlns:a16="http://schemas.microsoft.com/office/drawing/2014/main" id="{DD54EA73-2130-40A5-B253-163C87C8D0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5378" y="1033414"/>
            <a:ext cx="4113491" cy="2580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Grafik 2">
            <a:extLst>
              <a:ext uri="{FF2B5EF4-FFF2-40B4-BE49-F238E27FC236}">
                <a16:creationId xmlns:a16="http://schemas.microsoft.com/office/drawing/2014/main" id="{B98A1B7F-C20E-4726-9E47-D63738E44B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5378" y="3750859"/>
            <a:ext cx="4112023" cy="2582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Inhaltsplatzhalter 3">
            <a:extLst>
              <a:ext uri="{FF2B5EF4-FFF2-40B4-BE49-F238E27FC236}">
                <a16:creationId xmlns:a16="http://schemas.microsoft.com/office/drawing/2014/main" id="{A82CD702-BFDD-4C75-B669-6746D876EC60}"/>
              </a:ext>
            </a:extLst>
          </p:cNvPr>
          <p:cNvSpPr txBox="1">
            <a:spLocks/>
          </p:cNvSpPr>
          <p:nvPr/>
        </p:nvSpPr>
        <p:spPr>
          <a:xfrm>
            <a:off x="190676" y="3581591"/>
            <a:ext cx="4960623" cy="27480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Blip>
                <a:blip r:embed="rId6"/>
              </a:buBlip>
              <a:defRPr sz="2200" kern="1200">
                <a:solidFill>
                  <a:srgbClr val="3D4975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6"/>
              </a:buBlip>
              <a:defRPr sz="2000" kern="1200">
                <a:solidFill>
                  <a:srgbClr val="3D4975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6"/>
              </a:buBlip>
              <a:defRPr sz="1800" kern="1200">
                <a:solidFill>
                  <a:srgbClr val="3D4975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6"/>
              </a:buBlip>
              <a:defRPr sz="1600" kern="1200">
                <a:solidFill>
                  <a:srgbClr val="3D4975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6"/>
              </a:buBlip>
              <a:defRPr sz="1400" kern="1200">
                <a:solidFill>
                  <a:srgbClr val="3D497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800"/>
              </a:spcAft>
            </a:pPr>
            <a:r>
              <a:rPr lang="en-US" sz="1800" dirty="0"/>
              <a:t> </a:t>
            </a:r>
            <a:r>
              <a:rPr lang="en-US" sz="1800" dirty="0" err="1"/>
              <a:t>Hydroactive</a:t>
            </a:r>
            <a:r>
              <a:rPr lang="en-US" sz="1800" dirty="0"/>
              <a:t> Polymer Film which </a:t>
            </a:r>
            <a:r>
              <a:rPr lang="en-US" sz="1800" dirty="0" err="1"/>
              <a:t>adsorbes</a:t>
            </a:r>
            <a:r>
              <a:rPr lang="en-US" sz="1800" dirty="0"/>
              <a:t> H2O </a:t>
            </a:r>
          </a:p>
          <a:p>
            <a:pPr marL="0" indent="0"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sym typeface="Symbol"/>
              </a:rPr>
              <a:t> Capacitance depends on </a:t>
            </a:r>
            <a:r>
              <a:rPr lang="en-US" sz="1800">
                <a:sym typeface="Symbol"/>
              </a:rPr>
              <a:t>relative humidity </a:t>
            </a:r>
            <a:r>
              <a:rPr lang="en-US" sz="1800" dirty="0">
                <a:sym typeface="Symbol"/>
              </a:rPr>
              <a:t>(RH);</a:t>
            </a:r>
          </a:p>
          <a:p>
            <a:pPr marL="0" indent="0">
              <a:spcBef>
                <a:spcPts val="0"/>
              </a:spcBef>
              <a:spcAft>
                <a:spcPts val="800"/>
              </a:spcAft>
            </a:pPr>
            <a:r>
              <a:rPr lang="en-US" sz="1800" dirty="0"/>
              <a:t> Calibrations  traceable to frost point mirror</a:t>
            </a:r>
            <a:endParaRPr lang="en-US" sz="1800" dirty="0">
              <a:sym typeface="Symbol"/>
            </a:endParaRPr>
          </a:p>
          <a:p>
            <a:pPr marL="0" indent="0">
              <a:spcBef>
                <a:spcPts val="0"/>
              </a:spcBef>
              <a:spcAft>
                <a:spcPts val="800"/>
              </a:spcAft>
            </a:pPr>
            <a:r>
              <a:rPr lang="en-US" sz="1800" dirty="0"/>
              <a:t> Low maintenance requirements</a:t>
            </a:r>
          </a:p>
          <a:p>
            <a:pPr marL="0" indent="0"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solidFill>
                  <a:srgbClr val="FF0000"/>
                </a:solidFill>
              </a:rPr>
              <a:t> In-flight blind intercomparison: </a:t>
            </a:r>
            <a:br>
              <a:rPr lang="en-US" sz="1800" dirty="0">
                <a:solidFill>
                  <a:srgbClr val="FF0000"/>
                </a:solidFill>
              </a:rPr>
            </a:br>
            <a:r>
              <a:rPr lang="en-US" sz="1800" dirty="0">
                <a:solidFill>
                  <a:srgbClr val="FF0000"/>
                </a:solidFill>
              </a:rPr>
              <a:t>     5% </a:t>
            </a:r>
            <a:r>
              <a:rPr lang="en-US" sz="1800" dirty="0" err="1">
                <a:solidFill>
                  <a:srgbClr val="FF0000"/>
                </a:solidFill>
              </a:rPr>
              <a:t>RH</a:t>
            </a:r>
            <a:r>
              <a:rPr lang="en-US" sz="1800" baseline="-25000" dirty="0" err="1">
                <a:solidFill>
                  <a:srgbClr val="FF0000"/>
                </a:solidFill>
              </a:rPr>
              <a:t>liquid</a:t>
            </a:r>
            <a:r>
              <a:rPr lang="en-US" sz="1800" dirty="0">
                <a:solidFill>
                  <a:srgbClr val="FF0000"/>
                </a:solidFill>
              </a:rPr>
              <a:t> uncertainty,  </a:t>
            </a:r>
          </a:p>
          <a:p>
            <a:pPr marL="0" indent="0"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800" dirty="0">
                <a:solidFill>
                  <a:srgbClr val="FF0000"/>
                </a:solidFill>
              </a:rPr>
              <a:t>     LOD approx. 10 </a:t>
            </a:r>
            <a:r>
              <a:rPr lang="en-US" sz="1800" dirty="0" err="1">
                <a:solidFill>
                  <a:srgbClr val="FF0000"/>
                </a:solidFill>
              </a:rPr>
              <a:t>ppmv</a:t>
            </a:r>
            <a:endParaRPr lang="en-US" sz="1800" dirty="0">
              <a:solidFill>
                <a:srgbClr val="FF0000"/>
              </a:solidFill>
            </a:endParaRPr>
          </a:p>
          <a:p>
            <a:pPr marL="0" indent="0">
              <a:spcBef>
                <a:spcPts val="0"/>
              </a:spcBef>
              <a:spcAft>
                <a:spcPts val="800"/>
              </a:spcAft>
            </a:pPr>
            <a:r>
              <a:rPr lang="de-DE" altLang="de-DE" sz="1800" dirty="0">
                <a:solidFill>
                  <a:srgbClr val="FF0000"/>
                </a:solidFill>
                <a:latin typeface="Calibri" panose="020F0502020204030204" pitchFamily="34" charset="0"/>
                <a:ea typeface="Microsoft YaHei" panose="020B0503020204020204" pitchFamily="34" charset="-122"/>
              </a:rPr>
              <a:t> </a:t>
            </a:r>
            <a:r>
              <a:rPr lang="de-DE" altLang="de-DE" sz="1800" dirty="0">
                <a:solidFill>
                  <a:srgbClr val="FF0000"/>
                </a:solidFill>
              </a:rPr>
              <a:t>Change </a:t>
            </a:r>
            <a:r>
              <a:rPr lang="de-DE" altLang="de-DE" sz="1800" dirty="0" err="1">
                <a:solidFill>
                  <a:srgbClr val="FF0000"/>
                </a:solidFill>
              </a:rPr>
              <a:t>of</a:t>
            </a:r>
            <a:r>
              <a:rPr lang="de-DE" altLang="de-DE" sz="1800" dirty="0">
                <a:solidFill>
                  <a:srgbClr val="FF0000"/>
                </a:solidFill>
              </a:rPr>
              <a:t> </a:t>
            </a:r>
            <a:r>
              <a:rPr lang="de-DE" altLang="de-DE" sz="1800" dirty="0" err="1">
                <a:solidFill>
                  <a:srgbClr val="FF0000"/>
                </a:solidFill>
              </a:rPr>
              <a:t>sensor</a:t>
            </a:r>
            <a:r>
              <a:rPr lang="de-DE" altLang="de-DE" sz="1800" dirty="0">
                <a:solidFill>
                  <a:srgbClr val="FF0000"/>
                </a:solidFill>
              </a:rPr>
              <a:t> design </a:t>
            </a:r>
            <a:r>
              <a:rPr lang="de-DE" altLang="de-DE" sz="1800" dirty="0" err="1">
                <a:solidFill>
                  <a:srgbClr val="FF0000"/>
                </a:solidFill>
              </a:rPr>
              <a:t>of</a:t>
            </a:r>
            <a:r>
              <a:rPr lang="de-DE" altLang="de-DE" sz="1800" dirty="0">
                <a:solidFill>
                  <a:srgbClr val="FF0000"/>
                </a:solidFill>
              </a:rPr>
              <a:t> MCH </a:t>
            </a:r>
            <a:r>
              <a:rPr lang="de-DE" altLang="de-DE" sz="1800" dirty="0" err="1">
                <a:solidFill>
                  <a:srgbClr val="FF0000"/>
                </a:solidFill>
              </a:rPr>
              <a:t>into</a:t>
            </a:r>
            <a:r>
              <a:rPr lang="de-DE" altLang="de-DE" sz="1800" dirty="0">
                <a:solidFill>
                  <a:srgbClr val="FF0000"/>
                </a:solidFill>
              </a:rPr>
              <a:t> ICH </a:t>
            </a:r>
            <a:r>
              <a:rPr lang="de-DE" altLang="de-DE" sz="1800" dirty="0" err="1">
                <a:solidFill>
                  <a:srgbClr val="FF0000"/>
                </a:solidFill>
              </a:rPr>
              <a:t>has</a:t>
            </a:r>
            <a:r>
              <a:rPr lang="de-DE" altLang="de-DE" sz="1800" dirty="0">
                <a:solidFill>
                  <a:srgbClr val="FF0000"/>
                </a:solidFill>
              </a:rPr>
              <a:t> </a:t>
            </a:r>
            <a:r>
              <a:rPr lang="de-DE" altLang="de-DE" sz="1800" dirty="0" err="1">
                <a:solidFill>
                  <a:srgbClr val="FF0000"/>
                </a:solidFill>
              </a:rPr>
              <a:t>no</a:t>
            </a:r>
            <a:br>
              <a:rPr lang="de-DE" altLang="de-DE" sz="1800" dirty="0">
                <a:solidFill>
                  <a:srgbClr val="FF0000"/>
                </a:solidFill>
              </a:rPr>
            </a:br>
            <a:r>
              <a:rPr lang="de-DE" altLang="de-DE" sz="1800" dirty="0">
                <a:solidFill>
                  <a:srgbClr val="FF0000"/>
                </a:solidFill>
              </a:rPr>
              <a:t>    </a:t>
            </a:r>
            <a:r>
              <a:rPr lang="de-DE" altLang="de-DE" sz="1800" dirty="0" err="1">
                <a:solidFill>
                  <a:srgbClr val="FF0000"/>
                </a:solidFill>
              </a:rPr>
              <a:t>impact</a:t>
            </a:r>
            <a:r>
              <a:rPr lang="de-DE" altLang="de-DE" sz="1800" dirty="0">
                <a:solidFill>
                  <a:srgbClr val="FF0000"/>
                </a:solidFill>
              </a:rPr>
              <a:t> on </a:t>
            </a:r>
            <a:r>
              <a:rPr lang="de-DE" altLang="de-DE" sz="1800" dirty="0" err="1">
                <a:solidFill>
                  <a:srgbClr val="FF0000"/>
                </a:solidFill>
              </a:rPr>
              <a:t>measuring</a:t>
            </a:r>
            <a:r>
              <a:rPr lang="de-DE" altLang="de-DE" sz="1800" dirty="0">
                <a:solidFill>
                  <a:srgbClr val="FF0000"/>
                </a:solidFill>
              </a:rPr>
              <a:t> </a:t>
            </a:r>
            <a:r>
              <a:rPr lang="de-DE" altLang="de-DE" sz="1800" dirty="0" err="1">
                <a:solidFill>
                  <a:srgbClr val="FF0000"/>
                </a:solidFill>
              </a:rPr>
              <a:t>capabilities</a:t>
            </a:r>
            <a:endParaRPr lang="en-US" sz="1800" dirty="0">
              <a:solidFill>
                <a:srgbClr val="FF0000"/>
              </a:solidFill>
            </a:endParaRPr>
          </a:p>
          <a:p>
            <a:pPr marL="0" indent="0">
              <a:spcBef>
                <a:spcPts val="0"/>
              </a:spcBef>
              <a:spcAft>
                <a:spcPts val="800"/>
              </a:spcAft>
            </a:pPr>
            <a:endParaRPr lang="en-US" sz="1600" dirty="0"/>
          </a:p>
        </p:txBody>
      </p:sp>
      <p:sp>
        <p:nvSpPr>
          <p:cNvPr id="24" name="Textfeld 14">
            <a:extLst>
              <a:ext uri="{FF2B5EF4-FFF2-40B4-BE49-F238E27FC236}">
                <a16:creationId xmlns:a16="http://schemas.microsoft.com/office/drawing/2014/main" id="{DFA93954-C5AF-4186-98A0-EF7625544A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8812" y="1651055"/>
            <a:ext cx="1805555" cy="1200329"/>
          </a:xfrm>
          <a:prstGeom prst="rect">
            <a:avLst/>
          </a:prstGeom>
          <a:solidFill>
            <a:srgbClr val="EBF1F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009EE0"/>
              </a:buClr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005B82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5B82"/>
              </a:buClr>
              <a:buFont typeface="Wingdings" panose="05000000000000000000" pitchFamily="2" charset="2"/>
              <a:buChar char="§"/>
              <a:defRPr sz="22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9EE0"/>
              </a:buCl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009EE0"/>
              </a:buCl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</a:pPr>
            <a:r>
              <a:rPr lang="de-DE" altLang="de-DE" sz="1800" dirty="0">
                <a:solidFill>
                  <a:srgbClr val="1D4F85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Out </a:t>
            </a:r>
            <a:r>
              <a:rPr lang="de-DE" altLang="de-DE" sz="1800" dirty="0" err="1">
                <a:solidFill>
                  <a:srgbClr val="1D4F85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of</a:t>
            </a:r>
            <a:r>
              <a:rPr lang="de-DE" altLang="de-DE" sz="1800" dirty="0">
                <a:solidFill>
                  <a:srgbClr val="1D4F85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de-DE" altLang="de-DE" sz="1800" dirty="0" err="1">
                <a:solidFill>
                  <a:srgbClr val="1D4F85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clouds</a:t>
            </a:r>
            <a:r>
              <a:rPr lang="de-DE" altLang="de-DE" sz="1800" dirty="0">
                <a:solidFill>
                  <a:srgbClr val="1D4F85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:</a:t>
            </a:r>
          </a:p>
          <a:p>
            <a:pPr marL="285750" indent="-285750"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r>
              <a:rPr lang="de-DE" altLang="de-DE" sz="1800" dirty="0">
                <a:solidFill>
                  <a:srgbClr val="1D4F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FISH (</a:t>
            </a:r>
            <a:r>
              <a:rPr lang="de-DE" altLang="de-DE" sz="1800" dirty="0" err="1">
                <a:solidFill>
                  <a:srgbClr val="1D4F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Ly</a:t>
            </a:r>
            <a:r>
              <a:rPr lang="de-DE" altLang="de-DE" sz="1800" dirty="0">
                <a:solidFill>
                  <a:srgbClr val="1D4F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el-GR" altLang="de-DE" sz="1800" dirty="0">
                <a:solidFill>
                  <a:srgbClr val="1D4F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de-DE" altLang="de-DE" sz="1800" dirty="0">
                <a:solidFill>
                  <a:srgbClr val="1D4F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de-DE" altLang="de-DE" sz="1800" dirty="0">
                <a:solidFill>
                  <a:srgbClr val="1D4F85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</a:p>
          <a:p>
            <a:pPr>
              <a:spcBef>
                <a:spcPct val="0"/>
              </a:spcBef>
              <a:buClrTx/>
            </a:pPr>
            <a:r>
              <a:rPr lang="de-DE" altLang="de-DE" sz="1800" dirty="0">
                <a:solidFill>
                  <a:srgbClr val="1D4F85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In </a:t>
            </a:r>
            <a:r>
              <a:rPr lang="de-DE" altLang="de-DE" sz="1800" dirty="0" err="1">
                <a:solidFill>
                  <a:srgbClr val="1D4F85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clouds</a:t>
            </a:r>
            <a:r>
              <a:rPr lang="de-DE" altLang="de-DE" sz="1800" dirty="0">
                <a:solidFill>
                  <a:srgbClr val="1D4F85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:</a:t>
            </a:r>
          </a:p>
          <a:p>
            <a:pPr marL="285750" indent="-285750"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r>
              <a:rPr lang="de-DE" altLang="de-DE" sz="1800" dirty="0">
                <a:solidFill>
                  <a:srgbClr val="1D4F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OJSTER (TDL</a:t>
            </a:r>
            <a:r>
              <a:rPr lang="de-DE" altLang="de-DE" sz="1400" dirty="0">
                <a:solidFill>
                  <a:srgbClr val="002060"/>
                </a:solidFill>
              </a:rPr>
              <a:t>)</a:t>
            </a:r>
            <a:endParaRPr lang="de-DE" altLang="de-DE" sz="1800" dirty="0">
              <a:solidFill>
                <a:srgbClr val="1D4F85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23484F8B-B6CB-4CF6-9EDF-CA743948E8C5}"/>
              </a:ext>
            </a:extLst>
          </p:cNvPr>
          <p:cNvSpPr/>
          <p:nvPr/>
        </p:nvSpPr>
        <p:spPr>
          <a:xfrm>
            <a:off x="5687191" y="971799"/>
            <a:ext cx="223856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</a:pPr>
            <a:r>
              <a:rPr lang="de-DE" altLang="de-DE" dirty="0">
                <a:solidFill>
                  <a:srgbClr val="1D4F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References (MOZAIC):</a:t>
            </a:r>
          </a:p>
          <a:p>
            <a:pPr>
              <a:spcBef>
                <a:spcPct val="0"/>
              </a:spcBef>
              <a:buClrTx/>
            </a:pPr>
            <a:r>
              <a:rPr lang="de-DE" altLang="de-DE" dirty="0">
                <a:solidFill>
                  <a:srgbClr val="1D4F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CIRRUS-III</a:t>
            </a:r>
          </a:p>
        </p:txBody>
      </p:sp>
      <p:sp>
        <p:nvSpPr>
          <p:cNvPr id="25" name="Rechteck 24">
            <a:extLst>
              <a:ext uri="{FF2B5EF4-FFF2-40B4-BE49-F238E27FC236}">
                <a16:creationId xmlns:a16="http://schemas.microsoft.com/office/drawing/2014/main" id="{89E034D8-4F25-48DC-A3FB-219A33C30272}"/>
              </a:ext>
            </a:extLst>
          </p:cNvPr>
          <p:cNvSpPr/>
          <p:nvPr/>
        </p:nvSpPr>
        <p:spPr>
          <a:xfrm>
            <a:off x="5687191" y="3719169"/>
            <a:ext cx="206607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</a:pPr>
            <a:r>
              <a:rPr lang="de-DE" altLang="de-DE" dirty="0">
                <a:solidFill>
                  <a:srgbClr val="1D4F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References (IAGOS):</a:t>
            </a:r>
          </a:p>
          <a:p>
            <a:pPr>
              <a:spcBef>
                <a:spcPct val="0"/>
              </a:spcBef>
              <a:buClrTx/>
            </a:pPr>
            <a:r>
              <a:rPr lang="de-DE" altLang="de-DE" dirty="0">
                <a:solidFill>
                  <a:srgbClr val="1D4F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AIRTOSS-ICE </a:t>
            </a:r>
          </a:p>
        </p:txBody>
      </p:sp>
      <p:sp>
        <p:nvSpPr>
          <p:cNvPr id="26" name="Textfeld 14">
            <a:extLst>
              <a:ext uri="{FF2B5EF4-FFF2-40B4-BE49-F238E27FC236}">
                <a16:creationId xmlns:a16="http://schemas.microsoft.com/office/drawing/2014/main" id="{61BC794A-C481-4DA7-813A-D4BD3E713E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5650" y="4340142"/>
            <a:ext cx="1805555" cy="1200329"/>
          </a:xfrm>
          <a:prstGeom prst="rect">
            <a:avLst/>
          </a:prstGeom>
          <a:solidFill>
            <a:srgbClr val="EBF1F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009EE0"/>
              </a:buClr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005B82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5B82"/>
              </a:buClr>
              <a:buFont typeface="Wingdings" panose="05000000000000000000" pitchFamily="2" charset="2"/>
              <a:buChar char="§"/>
              <a:defRPr sz="22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9EE0"/>
              </a:buCl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009EE0"/>
              </a:buCl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</a:pPr>
            <a:r>
              <a:rPr lang="de-DE" altLang="de-DE" sz="1800" dirty="0">
                <a:solidFill>
                  <a:srgbClr val="1D4F85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Out </a:t>
            </a:r>
            <a:r>
              <a:rPr lang="de-DE" altLang="de-DE" sz="1800" dirty="0" err="1">
                <a:solidFill>
                  <a:srgbClr val="1D4F85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of</a:t>
            </a:r>
            <a:r>
              <a:rPr lang="de-DE" altLang="de-DE" sz="1800" dirty="0">
                <a:solidFill>
                  <a:srgbClr val="1D4F85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de-DE" altLang="de-DE" sz="1800" dirty="0" err="1">
                <a:solidFill>
                  <a:srgbClr val="1D4F85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clouds</a:t>
            </a:r>
            <a:r>
              <a:rPr lang="de-DE" altLang="de-DE" sz="1800" dirty="0">
                <a:solidFill>
                  <a:srgbClr val="1D4F85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:</a:t>
            </a:r>
          </a:p>
          <a:p>
            <a:pPr marL="285750" indent="-285750"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r>
              <a:rPr lang="de-DE" altLang="de-DE" sz="1800" dirty="0">
                <a:solidFill>
                  <a:srgbClr val="1D4F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FISH (</a:t>
            </a:r>
            <a:r>
              <a:rPr lang="de-DE" altLang="de-DE" sz="1800" dirty="0" err="1">
                <a:solidFill>
                  <a:srgbClr val="1D4F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Ly</a:t>
            </a:r>
            <a:r>
              <a:rPr lang="de-DE" altLang="de-DE" sz="1800" dirty="0">
                <a:solidFill>
                  <a:srgbClr val="1D4F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el-GR" altLang="de-DE" sz="1800" dirty="0">
                <a:solidFill>
                  <a:srgbClr val="1D4F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de-DE" altLang="de-DE" sz="1800" dirty="0">
                <a:solidFill>
                  <a:srgbClr val="1D4F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de-DE" altLang="de-DE" sz="1800" dirty="0">
                <a:solidFill>
                  <a:srgbClr val="1D4F85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</a:p>
          <a:p>
            <a:pPr>
              <a:spcBef>
                <a:spcPct val="0"/>
              </a:spcBef>
              <a:buClrTx/>
            </a:pPr>
            <a:r>
              <a:rPr lang="de-DE" altLang="de-DE" sz="1800" dirty="0">
                <a:solidFill>
                  <a:srgbClr val="1D4F85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In </a:t>
            </a:r>
            <a:r>
              <a:rPr lang="de-DE" altLang="de-DE" sz="1800" dirty="0" err="1">
                <a:solidFill>
                  <a:srgbClr val="1D4F85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clouds</a:t>
            </a:r>
            <a:r>
              <a:rPr lang="de-DE" altLang="de-DE" sz="1800" dirty="0">
                <a:solidFill>
                  <a:srgbClr val="1D4F85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:</a:t>
            </a:r>
          </a:p>
          <a:p>
            <a:pPr marL="285750" indent="-285750"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r>
              <a:rPr lang="de-DE" altLang="de-DE" sz="1800" dirty="0">
                <a:solidFill>
                  <a:srgbClr val="1D4F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SEALDH (TDL)</a:t>
            </a:r>
            <a:endParaRPr lang="de-DE" altLang="de-DE" sz="1800" dirty="0">
              <a:solidFill>
                <a:srgbClr val="1D4F85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63620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_D\Publikationen\IAGOS-ISSR\H2O_Paper\RHI PDF DeltaIFC HOM.png">
            <a:extLst>
              <a:ext uri="{FF2B5EF4-FFF2-40B4-BE49-F238E27FC236}">
                <a16:creationId xmlns:a16="http://schemas.microsoft.com/office/drawing/2014/main" id="{6F11E403-7D26-4897-906F-DD9278C28E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5659" y="615413"/>
            <a:ext cx="7059642" cy="3280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hteck 1"/>
          <p:cNvSpPr/>
          <p:nvPr/>
        </p:nvSpPr>
        <p:spPr>
          <a:xfrm>
            <a:off x="4881074" y="3651701"/>
            <a:ext cx="7320451" cy="3495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Aft>
                <a:spcPts val="800"/>
              </a:spcAft>
            </a:pPr>
            <a:r>
              <a:rPr lang="en-GB" sz="1600" dirty="0">
                <a:solidFill>
                  <a:srgbClr val="1D4F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</a:t>
            </a:r>
            <a:r>
              <a:rPr lang="en-GB" sz="1600" dirty="0">
                <a:solidFill>
                  <a:srgbClr val="1D4F85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 Averaged probability density functions of </a:t>
            </a:r>
            <a:r>
              <a:rPr lang="en-US" altLang="de-DE" sz="1600" dirty="0">
                <a:solidFill>
                  <a:srgbClr val="1D4F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RH</a:t>
            </a:r>
            <a:r>
              <a:rPr lang="en-GB" sz="1600" baseline="-25000" dirty="0">
                <a:solidFill>
                  <a:srgbClr val="1D4F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ice</a:t>
            </a:r>
            <a:r>
              <a:rPr lang="en-US" sz="1600" dirty="0">
                <a:solidFill>
                  <a:srgbClr val="1D4F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dirty="0">
                <a:solidFill>
                  <a:srgbClr val="1D4F85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for MOZAIC period (1995 to 2010)</a:t>
            </a:r>
          </a:p>
        </p:txBody>
      </p:sp>
      <p:pic>
        <p:nvPicPr>
          <p:cNvPr id="8" name="Grafik 7" descr="C:\_D\Publikationen\IAGOS-ISSR\H2O_Paper\IFC.png">
            <a:extLst>
              <a:ext uri="{FF2B5EF4-FFF2-40B4-BE49-F238E27FC236}">
                <a16:creationId xmlns:a16="http://schemas.microsoft.com/office/drawing/2014/main" id="{5204D9C0-A4A0-43A7-9AA4-3BA42F207BF3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024" y="646998"/>
            <a:ext cx="3562257" cy="3148298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Inhaltsplatzhalter 3">
            <a:extLst>
              <a:ext uri="{FF2B5EF4-FFF2-40B4-BE49-F238E27FC236}">
                <a16:creationId xmlns:a16="http://schemas.microsoft.com/office/drawing/2014/main" id="{5341650A-66EC-4394-9EC7-9AE9707FB9F0}"/>
              </a:ext>
            </a:extLst>
          </p:cNvPr>
          <p:cNvSpPr txBox="1">
            <a:spLocks/>
          </p:cNvSpPr>
          <p:nvPr/>
        </p:nvSpPr>
        <p:spPr>
          <a:xfrm>
            <a:off x="209550" y="4525159"/>
            <a:ext cx="4133850" cy="2028884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Blip>
                <a:blip r:embed="rId5"/>
              </a:buBlip>
              <a:defRPr sz="2800" kern="1200">
                <a:solidFill>
                  <a:srgbClr val="3D4975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5"/>
              </a:buBlip>
              <a:defRPr sz="2400" kern="1200">
                <a:solidFill>
                  <a:srgbClr val="3D4975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5"/>
              </a:buBlip>
              <a:defRPr sz="2000" kern="1200">
                <a:solidFill>
                  <a:srgbClr val="3D4975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5"/>
              </a:buBlip>
              <a:defRPr sz="1800" kern="1200">
                <a:solidFill>
                  <a:srgbClr val="3D4975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5"/>
              </a:buBlip>
              <a:defRPr sz="1800" kern="1200">
                <a:solidFill>
                  <a:srgbClr val="3D497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endParaRPr lang="en-US" sz="2900" dirty="0">
              <a:solidFill>
                <a:srgbClr val="1D4F8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20000"/>
              </a:lnSpc>
            </a:pPr>
            <a:r>
              <a:rPr lang="en-GB" sz="7200" dirty="0">
                <a:solidFill>
                  <a:srgbClr val="1D4F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MCH/ICH show drift during operation</a:t>
            </a:r>
          </a:p>
          <a:p>
            <a:pPr>
              <a:lnSpc>
                <a:spcPct val="120000"/>
              </a:lnSpc>
            </a:pPr>
            <a:r>
              <a:rPr lang="en-GB" sz="7200" dirty="0">
                <a:solidFill>
                  <a:srgbClr val="1D4F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In-flight Calibration (IFC): Flight sequences in dry air masses (RH &lt; 10%) are used to correct for drift</a:t>
            </a:r>
          </a:p>
          <a:p>
            <a:pPr>
              <a:lnSpc>
                <a:spcPct val="120000"/>
              </a:lnSpc>
            </a:pPr>
            <a:r>
              <a:rPr lang="en-GB" sz="7200" dirty="0">
                <a:solidFill>
                  <a:srgbClr val="1D4F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IFC applied to MOZAIC reanalysis (2014)</a:t>
            </a:r>
            <a:endParaRPr lang="en-US" sz="7200" dirty="0">
              <a:solidFill>
                <a:srgbClr val="1D4F8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de-DE" dirty="0"/>
          </a:p>
        </p:txBody>
      </p:sp>
      <p:sp>
        <p:nvSpPr>
          <p:cNvPr id="11" name="Inhaltsplatzhalter 3">
            <a:extLst>
              <a:ext uri="{FF2B5EF4-FFF2-40B4-BE49-F238E27FC236}">
                <a16:creationId xmlns:a16="http://schemas.microsoft.com/office/drawing/2014/main" id="{97CEF809-872D-4018-BABB-8893700B2560}"/>
              </a:ext>
            </a:extLst>
          </p:cNvPr>
          <p:cNvSpPr txBox="1">
            <a:spLocks/>
          </p:cNvSpPr>
          <p:nvPr/>
        </p:nvSpPr>
        <p:spPr>
          <a:xfrm>
            <a:off x="4867402" y="3971693"/>
            <a:ext cx="7115048" cy="2028884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Blip>
                <a:blip r:embed="rId5"/>
              </a:buBlip>
              <a:defRPr sz="2800" kern="1200">
                <a:solidFill>
                  <a:srgbClr val="3D4975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5"/>
              </a:buBlip>
              <a:defRPr sz="2400" kern="1200">
                <a:solidFill>
                  <a:srgbClr val="3D4975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5"/>
              </a:buBlip>
              <a:defRPr sz="2000" kern="1200">
                <a:solidFill>
                  <a:srgbClr val="3D4975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5"/>
              </a:buBlip>
              <a:defRPr sz="1800" kern="1200">
                <a:solidFill>
                  <a:srgbClr val="3D4975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5"/>
              </a:buBlip>
              <a:defRPr sz="1800" kern="1200">
                <a:solidFill>
                  <a:srgbClr val="3D497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endParaRPr lang="en-US" sz="2900" dirty="0">
              <a:solidFill>
                <a:srgbClr val="1D4F8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7200" dirty="0">
                <a:solidFill>
                  <a:srgbClr val="1D4F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2</a:t>
            </a:r>
            <a:r>
              <a:rPr lang="el-GR" sz="7200" dirty="0">
                <a:solidFill>
                  <a:srgbClr val="1D4F85"/>
                </a:solidFill>
                <a:latin typeface="Arial"/>
                <a:cs typeface="Arial"/>
              </a:rPr>
              <a:t>σ</a:t>
            </a:r>
            <a:r>
              <a:rPr lang="en-US" sz="7200" dirty="0">
                <a:solidFill>
                  <a:srgbClr val="1D4F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- variability of observed ISS at 10</a:t>
            </a:r>
            <a:r>
              <a:rPr lang="en-US" sz="7200" baseline="30000" dirty="0">
                <a:solidFill>
                  <a:srgbClr val="1D4F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-4</a:t>
            </a:r>
            <a:r>
              <a:rPr lang="en-US" sz="7200" dirty="0">
                <a:solidFill>
                  <a:srgbClr val="1D4F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occurrence probability:    </a:t>
            </a:r>
            <a:br>
              <a:rPr lang="en-US" sz="7200" dirty="0">
                <a:solidFill>
                  <a:srgbClr val="1D4F85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7200" dirty="0">
                <a:solidFill>
                  <a:srgbClr val="1D4F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- max. 180% </a:t>
            </a:r>
            <a:r>
              <a:rPr lang="en-US" altLang="de-DE" sz="7200" dirty="0">
                <a:solidFill>
                  <a:srgbClr val="1D4F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RH</a:t>
            </a:r>
            <a:r>
              <a:rPr lang="en-GB" sz="7200" baseline="-25000" dirty="0">
                <a:solidFill>
                  <a:srgbClr val="1D4F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ice</a:t>
            </a:r>
            <a:r>
              <a:rPr lang="en-US" sz="7200" dirty="0">
                <a:solidFill>
                  <a:srgbClr val="1D4F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(without IFC) </a:t>
            </a:r>
            <a:br>
              <a:rPr lang="en-US" sz="7200" dirty="0">
                <a:solidFill>
                  <a:srgbClr val="1D4F85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7200" dirty="0">
                <a:solidFill>
                  <a:srgbClr val="1D4F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- max. 155% </a:t>
            </a:r>
            <a:r>
              <a:rPr lang="en-US" altLang="de-DE" sz="7200" dirty="0">
                <a:solidFill>
                  <a:srgbClr val="1D4F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RH</a:t>
            </a:r>
            <a:r>
              <a:rPr lang="en-GB" sz="7200" baseline="-25000" dirty="0">
                <a:solidFill>
                  <a:srgbClr val="1D4F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ice</a:t>
            </a:r>
            <a:r>
              <a:rPr lang="en-US" sz="7200" dirty="0">
                <a:solidFill>
                  <a:srgbClr val="1D4F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(with IFC). </a:t>
            </a:r>
          </a:p>
          <a:p>
            <a:pPr>
              <a:lnSpc>
                <a:spcPct val="120000"/>
              </a:lnSpc>
            </a:pPr>
            <a:r>
              <a:rPr lang="en-US" sz="7200" dirty="0">
                <a:solidFill>
                  <a:srgbClr val="1D4F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 IFC: values fit into the range of homogeneous freezing thresholds at typical extratropical  tropopause conditions</a:t>
            </a:r>
            <a:br>
              <a:rPr lang="en-US" sz="7200" dirty="0">
                <a:solidFill>
                  <a:srgbClr val="1D4F85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7200" dirty="0">
                <a:solidFill>
                  <a:srgbClr val="1D4F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altLang="de-DE" sz="7200" dirty="0">
                <a:solidFill>
                  <a:srgbClr val="1D4F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RH</a:t>
            </a:r>
            <a:r>
              <a:rPr lang="en-GB" sz="7200" baseline="-25000" dirty="0" err="1">
                <a:solidFill>
                  <a:srgbClr val="1D4F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ice,hom</a:t>
            </a:r>
            <a:r>
              <a:rPr lang="en-US" sz="7200" dirty="0">
                <a:solidFill>
                  <a:srgbClr val="1D4F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158% at 205 K; </a:t>
            </a:r>
            <a:r>
              <a:rPr lang="en-US" altLang="de-DE" sz="7200" dirty="0">
                <a:solidFill>
                  <a:srgbClr val="1D4F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RH</a:t>
            </a:r>
            <a:r>
              <a:rPr lang="en-GB" sz="7200" baseline="-25000" dirty="0" err="1">
                <a:solidFill>
                  <a:srgbClr val="1D4F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ice,hom</a:t>
            </a:r>
            <a:r>
              <a:rPr lang="en-US" sz="7200" dirty="0">
                <a:solidFill>
                  <a:srgbClr val="1D4F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154% at 215 K, Koop et al., 2000).</a:t>
            </a:r>
          </a:p>
          <a:p>
            <a:pPr>
              <a:lnSpc>
                <a:spcPct val="120000"/>
              </a:lnSpc>
            </a:pPr>
            <a:r>
              <a:rPr lang="en-US" sz="7200" dirty="0">
                <a:solidFill>
                  <a:srgbClr val="1D4F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Without IFC: values exceed the homogeneous nucleation threshold.</a:t>
            </a:r>
            <a:endParaRPr lang="en-US" sz="7200" b="1" dirty="0">
              <a:solidFill>
                <a:srgbClr val="1D4F8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de-DE" dirty="0"/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178B1A6E-C19E-4326-A750-507D92C3F901}"/>
              </a:ext>
            </a:extLst>
          </p:cNvPr>
          <p:cNvSpPr/>
          <p:nvPr/>
        </p:nvSpPr>
        <p:spPr>
          <a:xfrm>
            <a:off x="485775" y="3679941"/>
            <a:ext cx="6096000" cy="62042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0000"/>
              </a:lnSpc>
              <a:spcAft>
                <a:spcPts val="800"/>
              </a:spcAft>
            </a:pPr>
            <a:r>
              <a:rPr lang="en-US" sz="1600" dirty="0">
                <a:solidFill>
                  <a:srgbClr val="1D4F85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Raw signal of humidity sensor as function </a:t>
            </a:r>
            <a:br>
              <a:rPr lang="en-US" sz="1600" dirty="0">
                <a:solidFill>
                  <a:srgbClr val="1D4F85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</a:br>
            <a:r>
              <a:rPr lang="en-US" sz="1600" dirty="0">
                <a:solidFill>
                  <a:srgbClr val="1D4F85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of sensor temperature</a:t>
            </a:r>
            <a:r>
              <a:rPr lang="en-GB" sz="1600" dirty="0">
                <a:solidFill>
                  <a:srgbClr val="1D4F85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D5EED95E-2D69-4149-A1E3-49891E75D05D}"/>
              </a:ext>
            </a:extLst>
          </p:cNvPr>
          <p:cNvSpPr/>
          <p:nvPr/>
        </p:nvSpPr>
        <p:spPr>
          <a:xfrm>
            <a:off x="2969433" y="44898"/>
            <a:ext cx="44814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3E9EBF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In Flight Calibration (IFC) Method </a:t>
            </a:r>
            <a:endParaRPr lang="de-DE" dirty="0"/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FDDD6B5F-C4E0-4E10-8AF9-7E10E9C78DD4}"/>
              </a:ext>
            </a:extLst>
          </p:cNvPr>
          <p:cNvSpPr/>
          <p:nvPr/>
        </p:nvSpPr>
        <p:spPr>
          <a:xfrm>
            <a:off x="5301103" y="6554043"/>
            <a:ext cx="67670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DE" dirty="0">
                <a:solidFill>
                  <a:srgbClr val="3D4975"/>
                </a:solidFill>
              </a:rPr>
              <a:t>Smit et al., JAOT, 2008</a:t>
            </a:r>
            <a:r>
              <a:rPr lang="de-DE" dirty="0">
                <a:solidFill>
                  <a:srgbClr val="3D4975"/>
                </a:solidFill>
              </a:rPr>
              <a:t>; </a:t>
            </a:r>
            <a:r>
              <a:rPr lang="de-DE" dirty="0">
                <a:solidFill>
                  <a:srgbClr val="5B9BD5">
                    <a:lumMod val="50000"/>
                  </a:srgbClr>
                </a:solidFill>
              </a:rPr>
              <a:t>Smit et al., ACP 2014 </a:t>
            </a:r>
            <a:r>
              <a:rPr lang="de-DE" dirty="0">
                <a:solidFill>
                  <a:srgbClr val="1D4F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; Petzold et al., ACP, 2020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417385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BE819823-34F0-4350-85F8-599E43D084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3778A-49EF-5148-AD2C-2B49FC124A50}" type="datetime1">
              <a:rPr lang="it-IT" smtClean="0"/>
              <a:t>14/06/2021</a:t>
            </a:fld>
            <a:endParaRPr lang="it-IT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1E3E6AE5-E902-4376-BE36-1046C40A71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175DA-277F-B548-B500-1BF71FE23091}" type="slidenum">
              <a:rPr lang="it-IT" smtClean="0"/>
              <a:t>6</a:t>
            </a:fld>
            <a:endParaRPr lang="it-IT"/>
          </a:p>
        </p:txBody>
      </p:sp>
      <p:pic>
        <p:nvPicPr>
          <p:cNvPr id="7" name="Inhaltsplatzhalter 6">
            <a:extLst>
              <a:ext uri="{FF2B5EF4-FFF2-40B4-BE49-F238E27FC236}">
                <a16:creationId xmlns:a16="http://schemas.microsoft.com/office/drawing/2014/main" id="{9CAAED8C-0F89-4754-A998-33AAEC61D59E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3"/>
          <a:stretch>
            <a:fillRect/>
          </a:stretch>
        </p:blipFill>
        <p:spPr>
          <a:xfrm>
            <a:off x="6349944" y="908888"/>
            <a:ext cx="5842055" cy="4179086"/>
          </a:xfrm>
        </p:spPr>
      </p:pic>
      <p:sp>
        <p:nvSpPr>
          <p:cNvPr id="5" name="Titel 4">
            <a:extLst>
              <a:ext uri="{FF2B5EF4-FFF2-40B4-BE49-F238E27FC236}">
                <a16:creationId xmlns:a16="http://schemas.microsoft.com/office/drawing/2014/main" id="{A454CC6A-B6A3-4588-9F0D-BA6B5855B4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4390" y="20349"/>
            <a:ext cx="4307204" cy="610818"/>
          </a:xfrm>
        </p:spPr>
        <p:txBody>
          <a:bodyPr/>
          <a:lstStyle/>
          <a:p>
            <a:r>
              <a:rPr lang="de-DE" dirty="0" err="1"/>
              <a:t>Automated</a:t>
            </a:r>
            <a:r>
              <a:rPr lang="de-DE" dirty="0"/>
              <a:t> QC for IAGOS H2O</a:t>
            </a:r>
          </a:p>
        </p:txBody>
      </p:sp>
      <p:sp>
        <p:nvSpPr>
          <p:cNvPr id="8" name="Foliennummernplatzhalter 4">
            <a:extLst>
              <a:ext uri="{FF2B5EF4-FFF2-40B4-BE49-F238E27FC236}">
                <a16:creationId xmlns:a16="http://schemas.microsoft.com/office/drawing/2014/main" id="{878CD101-C4B6-4D83-BF0C-917535AB0D29}"/>
              </a:ext>
            </a:extLst>
          </p:cNvPr>
          <p:cNvSpPr txBox="1">
            <a:spLocks/>
          </p:cNvSpPr>
          <p:nvPr/>
        </p:nvSpPr>
        <p:spPr>
          <a:xfrm>
            <a:off x="6553200" y="636881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latinLnBrk="0" hangingPunct="1">
              <a:defRPr sz="1200" kern="1200">
                <a:solidFill>
                  <a:srgbClr val="7FCDEE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474CBBB-2621-423F-8008-271B424D09F8}" type="slidenum">
              <a:rPr lang="de-DE" smtClean="0"/>
              <a:pPr/>
              <a:t>6</a:t>
            </a:fld>
            <a:endParaRPr lang="de-DE"/>
          </a:p>
        </p:txBody>
      </p:sp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5CFFBEE8-4086-4E97-B238-2E2097464FE0}"/>
              </a:ext>
            </a:extLst>
          </p:cNvPr>
          <p:cNvGrpSpPr>
            <a:grpSpLocks noChangeAspect="1"/>
          </p:cNvGrpSpPr>
          <p:nvPr/>
        </p:nvGrpSpPr>
        <p:grpSpPr>
          <a:xfrm>
            <a:off x="308048" y="1003631"/>
            <a:ext cx="8420644" cy="5308612"/>
            <a:chOff x="2917748" y="1434014"/>
            <a:chExt cx="8019663" cy="5055821"/>
          </a:xfrm>
        </p:grpSpPr>
        <p:sp>
          <p:nvSpPr>
            <p:cNvPr id="10" name="Rechteck 9">
              <a:extLst>
                <a:ext uri="{FF2B5EF4-FFF2-40B4-BE49-F238E27FC236}">
                  <a16:creationId xmlns:a16="http://schemas.microsoft.com/office/drawing/2014/main" id="{C3F30242-5F09-4A1E-816C-FB318A2B5ACE}"/>
                </a:ext>
              </a:extLst>
            </p:cNvPr>
            <p:cNvSpPr/>
            <p:nvPr/>
          </p:nvSpPr>
          <p:spPr>
            <a:xfrm>
              <a:off x="2917748" y="1434014"/>
              <a:ext cx="3236666" cy="4939439"/>
            </a:xfrm>
            <a:prstGeom prst="rect">
              <a:avLst/>
            </a:prstGeom>
            <a:solidFill>
              <a:schemeClr val="accent1">
                <a:alpha val="2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 sz="1000" dirty="0"/>
            </a:p>
          </p:txBody>
        </p:sp>
        <p:sp>
          <p:nvSpPr>
            <p:cNvPr id="11" name="Rechteck 10">
              <a:extLst>
                <a:ext uri="{FF2B5EF4-FFF2-40B4-BE49-F238E27FC236}">
                  <a16:creationId xmlns:a16="http://schemas.microsoft.com/office/drawing/2014/main" id="{53D02A03-06AC-46F8-A3D5-A2C5F0C5D2E2}"/>
                </a:ext>
              </a:extLst>
            </p:cNvPr>
            <p:cNvSpPr/>
            <p:nvPr/>
          </p:nvSpPr>
          <p:spPr>
            <a:xfrm>
              <a:off x="3022420" y="2220306"/>
              <a:ext cx="3015050" cy="4108675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de-DE" sz="1000" dirty="0">
                <a:solidFill>
                  <a:schemeClr val="tx1"/>
                </a:solidFill>
              </a:endParaRPr>
            </a:p>
          </p:txBody>
        </p:sp>
        <p:sp>
          <p:nvSpPr>
            <p:cNvPr id="12" name="Rechteck 11">
              <a:extLst>
                <a:ext uri="{FF2B5EF4-FFF2-40B4-BE49-F238E27FC236}">
                  <a16:creationId xmlns:a16="http://schemas.microsoft.com/office/drawing/2014/main" id="{B24F1094-FDE3-4B4D-AE1D-E3BB3A578A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17748" y="1434014"/>
              <a:ext cx="3236665" cy="615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ctr" eaLnBrk="1" hangingPunct="1"/>
              <a:r>
                <a:rPr lang="de-DE" altLang="de-DE" sz="1200" b="1" dirty="0" err="1"/>
                <a:t>Automated</a:t>
              </a:r>
              <a:r>
                <a:rPr lang="de-DE" altLang="de-DE" sz="1200" b="1" dirty="0"/>
                <a:t> IAGOS RH </a:t>
              </a:r>
              <a:r>
                <a:rPr lang="de-DE" altLang="de-DE" sz="1200" b="1" dirty="0" err="1"/>
                <a:t>data</a:t>
              </a:r>
              <a:r>
                <a:rPr lang="de-DE" altLang="de-DE" sz="1200" b="1" dirty="0"/>
                <a:t> </a:t>
              </a:r>
              <a:r>
                <a:rPr lang="de-DE" altLang="de-DE" sz="1200" b="1" dirty="0" err="1"/>
                <a:t>processing</a:t>
              </a:r>
              <a:r>
                <a:rPr lang="de-DE" altLang="de-DE" sz="1200" b="1" dirty="0"/>
                <a:t>:</a:t>
              </a:r>
            </a:p>
            <a:p>
              <a:pPr marL="171450" indent="-171450" eaLnBrk="1" hangingPunct="1">
                <a:buFont typeface="Arial" panose="020B0604020202020204" pitchFamily="34" charset="0"/>
                <a:buChar char="•"/>
              </a:pPr>
              <a:r>
                <a:rPr lang="de-DE" altLang="de-DE" sz="1200" dirty="0" err="1"/>
                <a:t>version</a:t>
              </a:r>
              <a:r>
                <a:rPr lang="de-DE" altLang="de-DE" sz="1200" dirty="0"/>
                <a:t> </a:t>
              </a:r>
              <a:r>
                <a:rPr lang="de-DE" altLang="de-DE" sz="1200" dirty="0" err="1"/>
                <a:t>control</a:t>
              </a:r>
              <a:r>
                <a:rPr lang="de-DE" altLang="de-DE" sz="1200" dirty="0"/>
                <a:t> </a:t>
              </a:r>
            </a:p>
            <a:p>
              <a:pPr marL="171450" indent="-171450" eaLnBrk="1" hangingPunct="1">
                <a:buFont typeface="Arial" panose="020B0604020202020204" pitchFamily="34" charset="0"/>
                <a:buChar char="•"/>
              </a:pPr>
              <a:r>
                <a:rPr lang="de-DE" altLang="de-DE" sz="1200" dirty="0" err="1"/>
                <a:t>storage</a:t>
              </a:r>
              <a:r>
                <a:rPr lang="de-DE" altLang="de-DE" sz="1200" dirty="0"/>
                <a:t> </a:t>
              </a:r>
              <a:r>
                <a:rPr lang="de-DE" altLang="de-DE" sz="1200" dirty="0" err="1"/>
                <a:t>of</a:t>
              </a:r>
              <a:r>
                <a:rPr lang="de-DE" altLang="de-DE" sz="1200" dirty="0"/>
                <a:t> </a:t>
              </a:r>
              <a:r>
                <a:rPr lang="de-DE" altLang="de-DE" sz="1200" dirty="0" err="1"/>
                <a:t>meta</a:t>
              </a:r>
              <a:r>
                <a:rPr lang="de-DE" altLang="de-DE" sz="1200" dirty="0"/>
                <a:t> </a:t>
              </a:r>
              <a:r>
                <a:rPr lang="de-DE" altLang="de-DE" sz="1200" dirty="0" err="1"/>
                <a:t>data</a:t>
              </a:r>
              <a:endParaRPr lang="de-DE" altLang="de-DE" sz="1200" dirty="0"/>
            </a:p>
          </p:txBody>
        </p:sp>
        <p:sp>
          <p:nvSpPr>
            <p:cNvPr id="13" name="Rechteck 12">
              <a:extLst>
                <a:ext uri="{FF2B5EF4-FFF2-40B4-BE49-F238E27FC236}">
                  <a16:creationId xmlns:a16="http://schemas.microsoft.com/office/drawing/2014/main" id="{994E4E25-D96D-4AE1-BD1A-55D0DD7A5ECB}"/>
                </a:ext>
              </a:extLst>
            </p:cNvPr>
            <p:cNvSpPr/>
            <p:nvPr/>
          </p:nvSpPr>
          <p:spPr>
            <a:xfrm>
              <a:off x="3352539" y="2232540"/>
              <a:ext cx="2396646" cy="707886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de-DE" sz="1000" b="1" dirty="0" err="1">
                  <a:latin typeface="Arial" pitchFamily="34" charset="0"/>
                  <a:ea typeface="MS PGothic" pitchFamily="34" charset="-128"/>
                </a:rPr>
                <a:t>import</a:t>
              </a:r>
              <a:r>
                <a:rPr lang="de-DE" sz="1000" b="1" dirty="0">
                  <a:latin typeface="Arial" pitchFamily="34" charset="0"/>
                  <a:ea typeface="MS PGothic" pitchFamily="34" charset="-128"/>
                </a:rPr>
                <a:t> </a:t>
              </a:r>
              <a:r>
                <a:rPr lang="de-DE" sz="1000" b="1" dirty="0" err="1">
                  <a:latin typeface="Arial" pitchFamily="34" charset="0"/>
                  <a:ea typeface="MS PGothic" pitchFamily="34" charset="-128"/>
                </a:rPr>
                <a:t>and</a:t>
              </a:r>
              <a:r>
                <a:rPr lang="de-DE" sz="1000" b="1" dirty="0">
                  <a:latin typeface="Arial" pitchFamily="34" charset="0"/>
                  <a:ea typeface="MS PGothic" pitchFamily="34" charset="-128"/>
                </a:rPr>
                <a:t> </a:t>
              </a:r>
              <a:r>
                <a:rPr lang="de-DE" sz="1000" b="1" dirty="0" err="1">
                  <a:latin typeface="Arial" pitchFamily="34" charset="0"/>
                  <a:ea typeface="MS PGothic" pitchFamily="34" charset="-128"/>
                </a:rPr>
                <a:t>preprocess</a:t>
              </a:r>
              <a:r>
                <a:rPr lang="de-DE" sz="1000" b="1" dirty="0">
                  <a:latin typeface="Arial" pitchFamily="34" charset="0"/>
                  <a:ea typeface="MS PGothic" pitchFamily="34" charset="-128"/>
                </a:rPr>
                <a:t> </a:t>
              </a:r>
              <a:r>
                <a:rPr lang="de-DE" sz="1000" b="1" dirty="0" err="1">
                  <a:latin typeface="Arial" pitchFamily="34" charset="0"/>
                  <a:ea typeface="MS PGothic" pitchFamily="34" charset="-128"/>
                </a:rPr>
                <a:t>manager</a:t>
              </a:r>
              <a:endParaRPr lang="de-DE" sz="1000" b="1" dirty="0">
                <a:latin typeface="Arial" pitchFamily="34" charset="0"/>
                <a:ea typeface="MS PGothic" pitchFamily="34" charset="-128"/>
              </a:endParaRPr>
            </a:p>
            <a:p>
              <a:pPr marL="171450" indent="-171450">
                <a:buFont typeface="Arial" pitchFamily="34" charset="0"/>
                <a:buChar char="•"/>
                <a:defRPr/>
              </a:pPr>
              <a:r>
                <a:rPr lang="de-DE" sz="1000" dirty="0" err="1">
                  <a:latin typeface="Arial" pitchFamily="34" charset="0"/>
                  <a:ea typeface="MS PGothic" pitchFamily="34" charset="-128"/>
                </a:rPr>
                <a:t>import</a:t>
              </a:r>
              <a:r>
                <a:rPr lang="de-DE" sz="1000" dirty="0">
                  <a:latin typeface="Arial" pitchFamily="34" charset="0"/>
                  <a:ea typeface="MS PGothic" pitchFamily="34" charset="-128"/>
                </a:rPr>
                <a:t> </a:t>
              </a:r>
              <a:r>
                <a:rPr lang="de-DE" sz="1000" dirty="0" err="1">
                  <a:latin typeface="Arial" pitchFamily="34" charset="0"/>
                  <a:ea typeface="MS PGothic" pitchFamily="34" charset="-128"/>
                </a:rPr>
                <a:t>raw</a:t>
              </a:r>
              <a:r>
                <a:rPr lang="de-DE" sz="1000" dirty="0">
                  <a:latin typeface="Arial" pitchFamily="34" charset="0"/>
                  <a:ea typeface="MS PGothic" pitchFamily="34" charset="-128"/>
                </a:rPr>
                <a:t> </a:t>
              </a:r>
              <a:r>
                <a:rPr lang="de-DE" sz="1000" dirty="0" err="1">
                  <a:latin typeface="Arial" pitchFamily="34" charset="0"/>
                  <a:ea typeface="MS PGothic" pitchFamily="34" charset="-128"/>
                </a:rPr>
                <a:t>data</a:t>
              </a:r>
              <a:endParaRPr lang="de-DE" sz="1000" dirty="0">
                <a:latin typeface="Arial" pitchFamily="34" charset="0"/>
                <a:ea typeface="MS PGothic" pitchFamily="34" charset="-128"/>
              </a:endParaRPr>
            </a:p>
            <a:p>
              <a:pPr marL="171450" indent="-171450">
                <a:buFont typeface="Arial" pitchFamily="34" charset="0"/>
                <a:buChar char="•"/>
                <a:defRPr/>
              </a:pPr>
              <a:r>
                <a:rPr lang="de-DE" sz="1000" dirty="0" err="1">
                  <a:latin typeface="Arial" pitchFamily="34" charset="0"/>
                  <a:ea typeface="MS PGothic" pitchFamily="34" charset="-128"/>
                </a:rPr>
                <a:t>preprocess</a:t>
              </a:r>
              <a:r>
                <a:rPr lang="de-DE" sz="1000" dirty="0">
                  <a:latin typeface="Arial" pitchFamily="34" charset="0"/>
                  <a:ea typeface="MS PGothic" pitchFamily="34" charset="-128"/>
                </a:rPr>
                <a:t> </a:t>
              </a:r>
              <a:r>
                <a:rPr lang="de-DE" sz="1000" dirty="0" err="1">
                  <a:latin typeface="Arial" pitchFamily="34" charset="0"/>
                  <a:ea typeface="MS PGothic" pitchFamily="34" charset="-128"/>
                </a:rPr>
                <a:t>data</a:t>
              </a:r>
              <a:endParaRPr lang="de-DE" sz="1000" dirty="0">
                <a:latin typeface="Arial" pitchFamily="34" charset="0"/>
                <a:ea typeface="MS PGothic" pitchFamily="34" charset="-128"/>
              </a:endParaRPr>
            </a:p>
            <a:p>
              <a:pPr marL="171450" indent="-171450">
                <a:buFont typeface="Arial" pitchFamily="34" charset="0"/>
                <a:buChar char="•"/>
                <a:defRPr/>
              </a:pPr>
              <a:r>
                <a:rPr lang="de-DE" sz="1000" dirty="0">
                  <a:latin typeface="Arial" pitchFamily="34" charset="0"/>
                  <a:ea typeface="MS PGothic" pitchFamily="34" charset="-128"/>
                </a:rPr>
                <a:t>QC check: </a:t>
              </a:r>
              <a:r>
                <a:rPr lang="de-DE" sz="1000" dirty="0" err="1">
                  <a:latin typeface="Arial" pitchFamily="34" charset="0"/>
                  <a:ea typeface="MS PGothic" pitchFamily="34" charset="-128"/>
                </a:rPr>
                <a:t>voltage</a:t>
              </a:r>
              <a:r>
                <a:rPr lang="de-DE" sz="1000" dirty="0">
                  <a:latin typeface="Arial" pitchFamily="34" charset="0"/>
                  <a:ea typeface="MS PGothic" pitchFamily="34" charset="-128"/>
                </a:rPr>
                <a:t> </a:t>
              </a:r>
              <a:r>
                <a:rPr lang="de-DE" sz="1000" dirty="0" err="1">
                  <a:latin typeface="Arial" pitchFamily="34" charset="0"/>
                  <a:ea typeface="MS PGothic" pitchFamily="34" charset="-128"/>
                </a:rPr>
                <a:t>range</a:t>
              </a:r>
              <a:r>
                <a:rPr lang="de-DE" sz="1000" dirty="0">
                  <a:latin typeface="Arial" pitchFamily="34" charset="0"/>
                  <a:ea typeface="MS PGothic" pitchFamily="34" charset="-128"/>
                </a:rPr>
                <a:t>…</a:t>
              </a:r>
            </a:p>
          </p:txBody>
        </p:sp>
        <p:sp>
          <p:nvSpPr>
            <p:cNvPr id="14" name="Textfeld 1">
              <a:extLst>
                <a:ext uri="{FF2B5EF4-FFF2-40B4-BE49-F238E27FC236}">
                  <a16:creationId xmlns:a16="http://schemas.microsoft.com/office/drawing/2014/main" id="{F1F323E2-720A-49C3-A632-0E9E043DDC7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96434" y="1862704"/>
              <a:ext cx="1597578" cy="527617"/>
            </a:xfrm>
            <a:prstGeom prst="rect">
              <a:avLst/>
            </a:prstGeom>
            <a:noFill/>
            <a:ln w="1270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de-DE" altLang="de-DE" sz="1000" b="1" dirty="0" err="1"/>
                <a:t>raw</a:t>
              </a:r>
              <a:r>
                <a:rPr lang="de-DE" altLang="de-DE" sz="1000" b="1" dirty="0"/>
                <a:t> </a:t>
              </a:r>
              <a:r>
                <a:rPr lang="de-DE" altLang="de-DE" sz="1000" b="1" dirty="0" err="1"/>
                <a:t>data</a:t>
              </a:r>
              <a:r>
                <a:rPr lang="de-DE" altLang="de-DE" sz="1000" b="1" dirty="0"/>
                <a:t> </a:t>
              </a:r>
              <a:r>
                <a:rPr lang="de-DE" altLang="de-DE" sz="1000" b="1" dirty="0" err="1"/>
                <a:t>with</a:t>
              </a:r>
              <a:endParaRPr lang="de-DE" altLang="de-DE" sz="1000" b="1" dirty="0"/>
            </a:p>
            <a:p>
              <a:pPr eaLnBrk="1" hangingPunct="1"/>
              <a:r>
                <a:rPr lang="de-DE" altLang="de-DE" sz="1000" b="1" dirty="0" err="1"/>
                <a:t>calibration</a:t>
              </a:r>
              <a:r>
                <a:rPr lang="de-DE" altLang="de-DE" sz="1000" b="1" dirty="0"/>
                <a:t> </a:t>
              </a:r>
              <a:r>
                <a:rPr lang="de-DE" altLang="de-DE" sz="1000" b="1" dirty="0" err="1"/>
                <a:t>coefficients</a:t>
              </a:r>
              <a:r>
                <a:rPr lang="de-DE" altLang="de-DE" sz="1000" b="1" dirty="0"/>
                <a:t> in </a:t>
              </a:r>
              <a:r>
                <a:rPr lang="de-DE" altLang="de-DE" sz="1000" b="1" dirty="0" err="1"/>
                <a:t>the</a:t>
              </a:r>
              <a:r>
                <a:rPr lang="de-DE" altLang="de-DE" sz="1000" b="1" dirty="0"/>
                <a:t> </a:t>
              </a:r>
              <a:r>
                <a:rPr lang="de-DE" altLang="de-DE" sz="1000" b="1" dirty="0" err="1"/>
                <a:t>header</a:t>
              </a:r>
              <a:endParaRPr lang="de-DE" altLang="de-DE" sz="1000" b="1" dirty="0"/>
            </a:p>
          </p:txBody>
        </p:sp>
        <p:sp>
          <p:nvSpPr>
            <p:cNvPr id="16" name="Textfeld 9">
              <a:extLst>
                <a:ext uri="{FF2B5EF4-FFF2-40B4-BE49-F238E27FC236}">
                  <a16:creationId xmlns:a16="http://schemas.microsoft.com/office/drawing/2014/main" id="{B6CD70EE-AE8B-47EA-A879-9D899B960BD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11353" y="5179220"/>
              <a:ext cx="1223945" cy="527617"/>
            </a:xfrm>
            <a:prstGeom prst="rect">
              <a:avLst/>
            </a:prstGeom>
            <a:noFill/>
            <a:ln w="1270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de-DE" altLang="de-DE" sz="1000" b="1" dirty="0"/>
                <a:t>NRT</a:t>
              </a:r>
              <a:r>
                <a:rPr lang="de-DE" altLang="de-DE" sz="1000" dirty="0"/>
                <a:t>:</a:t>
              </a:r>
            </a:p>
            <a:p>
              <a:pPr eaLnBrk="1" hangingPunct="1"/>
              <a:r>
                <a:rPr lang="de-DE" altLang="de-DE" sz="1000" dirty="0" err="1"/>
                <a:t>netcdf</a:t>
              </a:r>
              <a:r>
                <a:rPr lang="de-DE" altLang="de-DE" sz="1000" dirty="0"/>
                <a:t> </a:t>
              </a:r>
              <a:r>
                <a:rPr lang="de-DE" altLang="de-DE" sz="1000" dirty="0" err="1"/>
                <a:t>data</a:t>
              </a:r>
              <a:r>
                <a:rPr lang="de-DE" altLang="de-DE" sz="1000" dirty="0"/>
                <a:t> after </a:t>
              </a:r>
              <a:br>
                <a:rPr lang="de-DE" altLang="de-DE" sz="1000" dirty="0"/>
              </a:br>
              <a:r>
                <a:rPr lang="de-DE" altLang="de-DE" sz="1000" dirty="0" err="1"/>
                <a:t>automated</a:t>
              </a:r>
              <a:r>
                <a:rPr lang="de-DE" altLang="de-DE" sz="1000" dirty="0"/>
                <a:t> QC</a:t>
              </a:r>
            </a:p>
          </p:txBody>
        </p:sp>
        <p:sp>
          <p:nvSpPr>
            <p:cNvPr id="19" name="Textfeld 20">
              <a:extLst>
                <a:ext uri="{FF2B5EF4-FFF2-40B4-BE49-F238E27FC236}">
                  <a16:creationId xmlns:a16="http://schemas.microsoft.com/office/drawing/2014/main" id="{670C9A53-DA63-43AA-809B-56DF0911362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32239" y="6108778"/>
              <a:ext cx="1203058" cy="381057"/>
            </a:xfrm>
            <a:prstGeom prst="rect">
              <a:avLst/>
            </a:prstGeom>
            <a:noFill/>
            <a:ln w="1270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de-DE" altLang="de-DE" sz="1000" b="1" dirty="0"/>
                <a:t>L1, L2: </a:t>
              </a:r>
              <a:br>
                <a:rPr lang="de-DE" altLang="de-DE" sz="1000" dirty="0"/>
              </a:br>
              <a:r>
                <a:rPr lang="de-DE" altLang="de-DE" sz="1000" dirty="0"/>
                <a:t>IAGOS </a:t>
              </a:r>
              <a:r>
                <a:rPr lang="de-DE" altLang="de-DE" sz="1000" dirty="0" err="1"/>
                <a:t>database</a:t>
              </a:r>
              <a:endParaRPr lang="de-DE" altLang="de-DE" sz="1000" dirty="0"/>
            </a:p>
          </p:txBody>
        </p:sp>
        <p:sp>
          <p:nvSpPr>
            <p:cNvPr id="22" name="Textfeld 21">
              <a:extLst>
                <a:ext uri="{FF2B5EF4-FFF2-40B4-BE49-F238E27FC236}">
                  <a16:creationId xmlns:a16="http://schemas.microsoft.com/office/drawing/2014/main" id="{BC097A4B-0E8D-44F6-A324-5CB24FF2F464}"/>
                </a:ext>
              </a:extLst>
            </p:cNvPr>
            <p:cNvSpPr txBox="1"/>
            <p:nvPr/>
          </p:nvSpPr>
          <p:spPr>
            <a:xfrm>
              <a:off x="3352538" y="3156450"/>
              <a:ext cx="2384703" cy="381057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de-DE" sz="1000" b="1" dirty="0" err="1">
                  <a:latin typeface="Arial" pitchFamily="34" charset="0"/>
                  <a:ea typeface="MS PGothic" pitchFamily="34" charset="-128"/>
                </a:rPr>
                <a:t>calibration</a:t>
              </a:r>
              <a:r>
                <a:rPr lang="de-DE" sz="1000" b="1" dirty="0">
                  <a:latin typeface="Arial" pitchFamily="34" charset="0"/>
                  <a:ea typeface="MS PGothic" pitchFamily="34" charset="-128"/>
                </a:rPr>
                <a:t> </a:t>
              </a:r>
              <a:r>
                <a:rPr lang="de-DE" sz="1000" b="1" dirty="0" err="1">
                  <a:latin typeface="Arial" pitchFamily="34" charset="0"/>
                  <a:ea typeface="MS PGothic" pitchFamily="34" charset="-128"/>
                </a:rPr>
                <a:t>manager</a:t>
              </a:r>
              <a:endParaRPr lang="de-DE" sz="1000" b="1" dirty="0">
                <a:latin typeface="Arial" pitchFamily="34" charset="0"/>
                <a:ea typeface="MS PGothic" pitchFamily="34" charset="-128"/>
              </a:endParaRPr>
            </a:p>
            <a:p>
              <a:pPr>
                <a:defRPr/>
              </a:pPr>
              <a:r>
                <a:rPr lang="de-DE" sz="1000" dirty="0" err="1">
                  <a:latin typeface="Arial" pitchFamily="34" charset="0"/>
                  <a:ea typeface="MS PGothic" pitchFamily="34" charset="-128"/>
                </a:rPr>
                <a:t>using</a:t>
              </a:r>
              <a:r>
                <a:rPr lang="de-DE" sz="1000" dirty="0">
                  <a:latin typeface="Arial" pitchFamily="34" charset="0"/>
                  <a:ea typeface="MS PGothic" pitchFamily="34" charset="-128"/>
                </a:rPr>
                <a:t> IFC </a:t>
              </a:r>
              <a:r>
                <a:rPr lang="de-DE" sz="1000" dirty="0" err="1">
                  <a:latin typeface="Arial" pitchFamily="34" charset="0"/>
                  <a:ea typeface="MS PGothic" pitchFamily="34" charset="-128"/>
                </a:rPr>
                <a:t>method</a:t>
              </a:r>
              <a:endParaRPr lang="de-DE" sz="1000" dirty="0">
                <a:latin typeface="Arial" pitchFamily="34" charset="0"/>
                <a:ea typeface="MS PGothic" pitchFamily="34" charset="-128"/>
              </a:endParaRPr>
            </a:p>
          </p:txBody>
        </p:sp>
        <p:sp>
          <p:nvSpPr>
            <p:cNvPr id="25" name="Textfeld 24">
              <a:extLst>
                <a:ext uri="{FF2B5EF4-FFF2-40B4-BE49-F238E27FC236}">
                  <a16:creationId xmlns:a16="http://schemas.microsoft.com/office/drawing/2014/main" id="{46CCA844-02C6-4199-8B32-8E5A8895AE24}"/>
                </a:ext>
              </a:extLst>
            </p:cNvPr>
            <p:cNvSpPr txBox="1"/>
            <p:nvPr/>
          </p:nvSpPr>
          <p:spPr>
            <a:xfrm>
              <a:off x="3353880" y="3757482"/>
              <a:ext cx="2356730" cy="1631216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de-DE" sz="1000" b="1" dirty="0">
                  <a:latin typeface="Arial" pitchFamily="34" charset="0"/>
                  <a:ea typeface="MS PGothic" pitchFamily="34" charset="-128"/>
                </a:rPr>
                <a:t>QC </a:t>
              </a:r>
              <a:r>
                <a:rPr lang="de-DE" sz="1000" b="1" dirty="0" err="1">
                  <a:latin typeface="Arial" pitchFamily="34" charset="0"/>
                  <a:ea typeface="MS PGothic" pitchFamily="34" charset="-128"/>
                </a:rPr>
                <a:t>manager</a:t>
              </a:r>
              <a:endParaRPr lang="de-DE" sz="1000" b="1" dirty="0">
                <a:latin typeface="Arial" pitchFamily="34" charset="0"/>
                <a:ea typeface="MS PGothic" pitchFamily="34" charset="-128"/>
              </a:endParaRPr>
            </a:p>
            <a:p>
              <a:pPr marL="171450" indent="-171450">
                <a:buFont typeface="Arial" pitchFamily="34" charset="0"/>
                <a:buChar char="•"/>
                <a:defRPr/>
              </a:pPr>
              <a:r>
                <a:rPr lang="en-US" sz="1000" dirty="0" err="1">
                  <a:latin typeface="Arial" pitchFamily="34" charset="0"/>
                  <a:ea typeface="MS PGothic" pitchFamily="34" charset="-128"/>
                </a:rPr>
                <a:t>ImpossibleTime</a:t>
              </a:r>
              <a:endParaRPr lang="en-US" sz="1000" dirty="0">
                <a:latin typeface="Arial" pitchFamily="34" charset="0"/>
                <a:ea typeface="MS PGothic" pitchFamily="34" charset="-128"/>
              </a:endParaRPr>
            </a:p>
            <a:p>
              <a:pPr marL="171450" indent="-171450">
                <a:buFont typeface="Arial" pitchFamily="34" charset="0"/>
                <a:buChar char="•"/>
                <a:defRPr/>
              </a:pPr>
              <a:r>
                <a:rPr lang="en-US" sz="1000" dirty="0" err="1">
                  <a:latin typeface="Arial" pitchFamily="34" charset="0"/>
                  <a:ea typeface="MS PGothic" pitchFamily="34" charset="-128"/>
                </a:rPr>
                <a:t>GlobalRange</a:t>
              </a:r>
              <a:r>
                <a:rPr lang="en-US" sz="1000" dirty="0">
                  <a:latin typeface="Arial" pitchFamily="34" charset="0"/>
                  <a:ea typeface="MS PGothic" pitchFamily="34" charset="-128"/>
                </a:rPr>
                <a:t> </a:t>
              </a:r>
            </a:p>
            <a:p>
              <a:pPr marL="171450" indent="-171450">
                <a:buFont typeface="Arial" pitchFamily="34" charset="0"/>
                <a:buChar char="•"/>
                <a:defRPr/>
              </a:pPr>
              <a:r>
                <a:rPr lang="en-US" sz="1000" dirty="0" err="1">
                  <a:latin typeface="Arial" pitchFamily="34" charset="0"/>
                  <a:ea typeface="MS PGothic" pitchFamily="34" charset="-128"/>
                </a:rPr>
                <a:t>RegionalRange</a:t>
              </a:r>
              <a:endParaRPr lang="en-US" sz="1000" dirty="0">
                <a:latin typeface="Arial" pitchFamily="34" charset="0"/>
                <a:ea typeface="MS PGothic" pitchFamily="34" charset="-128"/>
              </a:endParaRPr>
            </a:p>
            <a:p>
              <a:pPr marL="171450" indent="-171450">
                <a:buFont typeface="Arial" pitchFamily="34" charset="0"/>
                <a:buChar char="•"/>
                <a:defRPr/>
              </a:pPr>
              <a:r>
                <a:rPr lang="en-US" sz="1000" dirty="0" err="1">
                  <a:latin typeface="Arial" pitchFamily="34" charset="0"/>
                  <a:ea typeface="MS PGothic" pitchFamily="34" charset="-128"/>
                </a:rPr>
                <a:t>VerticalSpike</a:t>
              </a:r>
              <a:endParaRPr lang="en-US" sz="1000" dirty="0">
                <a:latin typeface="Arial" pitchFamily="34" charset="0"/>
                <a:ea typeface="MS PGothic" pitchFamily="34" charset="-128"/>
              </a:endParaRPr>
            </a:p>
            <a:p>
              <a:pPr marL="171450" indent="-171450">
                <a:buFont typeface="Arial" pitchFamily="34" charset="0"/>
                <a:buChar char="•"/>
                <a:defRPr/>
              </a:pPr>
              <a:r>
                <a:rPr lang="en-US" sz="1000" dirty="0">
                  <a:latin typeface="Arial" pitchFamily="34" charset="0"/>
                  <a:ea typeface="MS PGothic" pitchFamily="34" charset="-128"/>
                </a:rPr>
                <a:t>Rate of change</a:t>
              </a:r>
            </a:p>
            <a:p>
              <a:pPr marL="171450" indent="-171450">
                <a:buFont typeface="Arial" pitchFamily="34" charset="0"/>
                <a:buChar char="•"/>
                <a:defRPr/>
              </a:pPr>
              <a:r>
                <a:rPr lang="en-US" sz="1000" dirty="0" err="1">
                  <a:latin typeface="Arial" pitchFamily="34" charset="0"/>
                  <a:ea typeface="MS PGothic" pitchFamily="34" charset="-128"/>
                </a:rPr>
                <a:t>Stationarity</a:t>
              </a:r>
              <a:endParaRPr lang="en-US" sz="1000" dirty="0">
                <a:latin typeface="Arial" pitchFamily="34" charset="0"/>
                <a:ea typeface="MS PGothic" pitchFamily="34" charset="-128"/>
              </a:endParaRPr>
            </a:p>
            <a:p>
              <a:pPr marL="171450" indent="-171450">
                <a:buFont typeface="Arial" pitchFamily="34" charset="0"/>
                <a:buChar char="•"/>
                <a:defRPr/>
              </a:pPr>
              <a:r>
                <a:rPr lang="en-US" sz="1000" dirty="0">
                  <a:latin typeface="Arial" pitchFamily="34" charset="0"/>
                  <a:ea typeface="MS PGothic" pitchFamily="34" charset="-128"/>
                </a:rPr>
                <a:t>Accuracy</a:t>
              </a:r>
            </a:p>
            <a:p>
              <a:pPr marL="171450" indent="-171450">
                <a:buFont typeface="Arial" pitchFamily="34" charset="0"/>
                <a:buChar char="•"/>
                <a:defRPr/>
              </a:pPr>
              <a:r>
                <a:rPr lang="en-US" sz="1000" dirty="0">
                  <a:latin typeface="Arial" pitchFamily="34" charset="0"/>
                  <a:ea typeface="MS PGothic" pitchFamily="34" charset="-128"/>
                </a:rPr>
                <a:t>RH specific tests</a:t>
              </a:r>
            </a:p>
            <a:p>
              <a:pPr marL="171450" indent="-171450">
                <a:buFont typeface="Arial" pitchFamily="34" charset="0"/>
                <a:buChar char="•"/>
                <a:defRPr/>
              </a:pPr>
              <a:r>
                <a:rPr lang="en-US" sz="1000" dirty="0">
                  <a:latin typeface="Arial" pitchFamily="34" charset="0"/>
                  <a:ea typeface="MS PGothic" pitchFamily="34" charset="-128"/>
                </a:rPr>
                <a:t>Flag inheritance test</a:t>
              </a:r>
              <a:endParaRPr lang="de-DE" sz="1000" dirty="0">
                <a:latin typeface="Arial" pitchFamily="34" charset="0"/>
                <a:ea typeface="MS PGothic" pitchFamily="34" charset="-128"/>
              </a:endParaRPr>
            </a:p>
          </p:txBody>
        </p:sp>
        <p:cxnSp>
          <p:nvCxnSpPr>
            <p:cNvPr id="26" name="Gerade Verbindung mit Pfeil 25">
              <a:extLst>
                <a:ext uri="{FF2B5EF4-FFF2-40B4-BE49-F238E27FC236}">
                  <a16:creationId xmlns:a16="http://schemas.microsoft.com/office/drawing/2014/main" id="{82A944C2-E199-4272-96B8-C4FB09DC6604}"/>
                </a:ext>
              </a:extLst>
            </p:cNvPr>
            <p:cNvCxnSpPr>
              <a:cxnSpLocks/>
              <a:endCxn id="16" idx="1"/>
            </p:cNvCxnSpPr>
            <p:nvPr/>
          </p:nvCxnSpPr>
          <p:spPr>
            <a:xfrm>
              <a:off x="5710610" y="5179220"/>
              <a:ext cx="1000743" cy="263809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feld 26">
              <a:extLst>
                <a:ext uri="{FF2B5EF4-FFF2-40B4-BE49-F238E27FC236}">
                  <a16:creationId xmlns:a16="http://schemas.microsoft.com/office/drawing/2014/main" id="{156DAD60-2C63-44BD-B6C5-10361600CF7B}"/>
                </a:ext>
              </a:extLst>
            </p:cNvPr>
            <p:cNvSpPr txBox="1"/>
            <p:nvPr/>
          </p:nvSpPr>
          <p:spPr>
            <a:xfrm>
              <a:off x="3364615" y="5604722"/>
              <a:ext cx="2400628" cy="24622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de-DE" sz="1000" dirty="0">
                  <a:latin typeface="Arial" pitchFamily="34" charset="0"/>
                  <a:ea typeface="MS PGothic" pitchFamily="34" charset="-128"/>
                </a:rPr>
                <a:t>(</a:t>
              </a:r>
              <a:r>
                <a:rPr lang="de-DE" sz="1000" dirty="0" err="1">
                  <a:latin typeface="Arial" pitchFamily="34" charset="0"/>
                  <a:ea typeface="MS PGothic" pitchFamily="34" charset="-128"/>
                </a:rPr>
                <a:t>manual</a:t>
              </a:r>
              <a:r>
                <a:rPr lang="de-DE" sz="1000" dirty="0">
                  <a:latin typeface="Arial" pitchFamily="34" charset="0"/>
                  <a:ea typeface="MS PGothic" pitchFamily="34" charset="-128"/>
                </a:rPr>
                <a:t> QC)</a:t>
              </a:r>
            </a:p>
          </p:txBody>
        </p:sp>
        <p:sp>
          <p:nvSpPr>
            <p:cNvPr id="29" name="Textfeld 28">
              <a:extLst>
                <a:ext uri="{FF2B5EF4-FFF2-40B4-BE49-F238E27FC236}">
                  <a16:creationId xmlns:a16="http://schemas.microsoft.com/office/drawing/2014/main" id="{3681A95E-62F8-4A00-A80C-EBC4BA0C15C1}"/>
                </a:ext>
              </a:extLst>
            </p:cNvPr>
            <p:cNvSpPr txBox="1"/>
            <p:nvPr/>
          </p:nvSpPr>
          <p:spPr>
            <a:xfrm>
              <a:off x="3344487" y="6059576"/>
              <a:ext cx="2404608" cy="24622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de-DE" sz="1000" b="1" dirty="0" err="1">
                  <a:latin typeface="Arial" pitchFamily="34" charset="0"/>
                  <a:ea typeface="MS PGothic" pitchFamily="34" charset="-128"/>
                </a:rPr>
                <a:t>finalise</a:t>
              </a:r>
              <a:r>
                <a:rPr lang="de-DE" sz="1000" b="1" dirty="0">
                  <a:latin typeface="Arial" pitchFamily="34" charset="0"/>
                  <a:ea typeface="MS PGothic" pitchFamily="34" charset="-128"/>
                </a:rPr>
                <a:t> </a:t>
              </a:r>
              <a:r>
                <a:rPr lang="de-DE" sz="1000" b="1" dirty="0" err="1">
                  <a:latin typeface="Arial" pitchFamily="34" charset="0"/>
                  <a:ea typeface="MS PGothic" pitchFamily="34" charset="-128"/>
                </a:rPr>
                <a:t>data</a:t>
              </a:r>
              <a:endParaRPr lang="de-DE" sz="1000" b="1" dirty="0">
                <a:latin typeface="Arial" pitchFamily="34" charset="0"/>
                <a:ea typeface="MS PGothic" pitchFamily="34" charset="-128"/>
              </a:endParaRPr>
            </a:p>
          </p:txBody>
        </p:sp>
        <p:cxnSp>
          <p:nvCxnSpPr>
            <p:cNvPr id="34" name="Gerade Verbindung mit Pfeil 33">
              <a:extLst>
                <a:ext uri="{FF2B5EF4-FFF2-40B4-BE49-F238E27FC236}">
                  <a16:creationId xmlns:a16="http://schemas.microsoft.com/office/drawing/2014/main" id="{7C028B95-8F09-4A89-A801-9E47A5AD5D84}"/>
                </a:ext>
              </a:extLst>
            </p:cNvPr>
            <p:cNvCxnSpPr>
              <a:endCxn id="19" idx="1"/>
            </p:cNvCxnSpPr>
            <p:nvPr/>
          </p:nvCxnSpPr>
          <p:spPr>
            <a:xfrm>
              <a:off x="5736221" y="6261114"/>
              <a:ext cx="996018" cy="38192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feld 97">
              <a:extLst>
                <a:ext uri="{FF2B5EF4-FFF2-40B4-BE49-F238E27FC236}">
                  <a16:creationId xmlns:a16="http://schemas.microsoft.com/office/drawing/2014/main" id="{EA24F4CA-8751-46F6-89D7-8092B087BD4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04070" y="2720460"/>
              <a:ext cx="1143488" cy="246221"/>
            </a:xfrm>
            <a:prstGeom prst="rect">
              <a:avLst/>
            </a:prstGeom>
            <a:noFill/>
            <a:ln w="12700">
              <a:solidFill>
                <a:schemeClr val="accent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de-DE" altLang="de-DE" sz="1000" dirty="0" err="1"/>
                <a:t>default</a:t>
              </a:r>
              <a:r>
                <a:rPr lang="de-DE" altLang="de-DE" sz="1000" dirty="0"/>
                <a:t> </a:t>
              </a:r>
              <a:r>
                <a:rPr lang="de-DE" altLang="de-DE" sz="1000" dirty="0" err="1"/>
                <a:t>settings</a:t>
              </a:r>
              <a:endParaRPr lang="de-DE" altLang="de-DE" sz="1000" dirty="0"/>
            </a:p>
          </p:txBody>
        </p:sp>
        <p:sp>
          <p:nvSpPr>
            <p:cNvPr id="36" name="Textfeld 98">
              <a:extLst>
                <a:ext uri="{FF2B5EF4-FFF2-40B4-BE49-F238E27FC236}">
                  <a16:creationId xmlns:a16="http://schemas.microsoft.com/office/drawing/2014/main" id="{250CE252-5642-4F90-90B0-EBEFEC28A47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58793" y="3456041"/>
              <a:ext cx="1225345" cy="381057"/>
            </a:xfrm>
            <a:prstGeom prst="rect">
              <a:avLst/>
            </a:prstGeom>
            <a:noFill/>
            <a:ln w="12700">
              <a:solidFill>
                <a:schemeClr val="accent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de-DE" altLang="de-DE" sz="1000" dirty="0"/>
                <a:t>QC:</a:t>
              </a:r>
            </a:p>
            <a:p>
              <a:pPr eaLnBrk="1" hangingPunct="1"/>
              <a:r>
                <a:rPr lang="de-DE" altLang="de-DE" sz="1000" dirty="0" err="1"/>
                <a:t>flag</a:t>
              </a:r>
              <a:r>
                <a:rPr lang="de-DE" altLang="de-DE" sz="1000" dirty="0"/>
                <a:t> </a:t>
              </a:r>
              <a:r>
                <a:rPr lang="de-DE" altLang="de-DE" sz="1000" dirty="0" err="1"/>
                <a:t>list</a:t>
              </a:r>
              <a:r>
                <a:rPr lang="de-DE" altLang="de-DE" sz="1000" dirty="0"/>
                <a:t> + </a:t>
              </a:r>
              <a:r>
                <a:rPr lang="de-DE" altLang="de-DE" sz="1000" dirty="0" err="1"/>
                <a:t>test</a:t>
              </a:r>
              <a:r>
                <a:rPr lang="de-DE" altLang="de-DE" sz="1000" dirty="0"/>
                <a:t> </a:t>
              </a:r>
              <a:r>
                <a:rPr lang="de-DE" altLang="de-DE" sz="1000" dirty="0" err="1"/>
                <a:t>limits</a:t>
              </a:r>
              <a:endParaRPr lang="de-DE" altLang="de-DE" sz="1000" dirty="0"/>
            </a:p>
          </p:txBody>
        </p:sp>
        <p:cxnSp>
          <p:nvCxnSpPr>
            <p:cNvPr id="37" name="Gerade Verbindung mit Pfeil 36">
              <a:extLst>
                <a:ext uri="{FF2B5EF4-FFF2-40B4-BE49-F238E27FC236}">
                  <a16:creationId xmlns:a16="http://schemas.microsoft.com/office/drawing/2014/main" id="{73F05E7F-A227-4A84-B9AC-6B2DEEE8DCF9}"/>
                </a:ext>
              </a:extLst>
            </p:cNvPr>
            <p:cNvCxnSpPr>
              <a:endCxn id="51" idx="1"/>
            </p:cNvCxnSpPr>
            <p:nvPr/>
          </p:nvCxnSpPr>
          <p:spPr>
            <a:xfrm>
              <a:off x="5710610" y="4812868"/>
              <a:ext cx="1000743" cy="5831"/>
            </a:xfrm>
            <a:prstGeom prst="straightConnector1">
              <a:avLst/>
            </a:prstGeom>
            <a:ln w="12700">
              <a:solidFill>
                <a:srgbClr val="00B050"/>
              </a:solidFill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feld 140">
              <a:extLst>
                <a:ext uri="{FF2B5EF4-FFF2-40B4-BE49-F238E27FC236}">
                  <a16:creationId xmlns:a16="http://schemas.microsoft.com/office/drawing/2014/main" id="{612C6891-7474-4917-A091-B85AE617AC8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19311" y="1439182"/>
              <a:ext cx="1461472" cy="246221"/>
            </a:xfrm>
            <a:prstGeom prst="rect">
              <a:avLst/>
            </a:prstGeom>
            <a:noFill/>
            <a:ln w="19050">
              <a:solidFill>
                <a:srgbClr val="007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ctr" eaLnBrk="1" hangingPunct="1"/>
              <a:r>
                <a:rPr lang="de-DE" altLang="de-DE" sz="1000" b="1" dirty="0"/>
                <a:t>INPUT</a:t>
              </a:r>
            </a:p>
          </p:txBody>
        </p:sp>
        <p:sp>
          <p:nvSpPr>
            <p:cNvPr id="39" name="Textfeld 146">
              <a:extLst>
                <a:ext uri="{FF2B5EF4-FFF2-40B4-BE49-F238E27FC236}">
                  <a16:creationId xmlns:a16="http://schemas.microsoft.com/office/drawing/2014/main" id="{07722FF6-910C-453D-9138-9BF5C38270A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04070" y="4234960"/>
              <a:ext cx="1424168" cy="246221"/>
            </a:xfrm>
            <a:prstGeom prst="rect">
              <a:avLst/>
            </a:prstGeom>
            <a:noFill/>
            <a:ln w="19050">
              <a:solidFill>
                <a:srgbClr val="007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ctr" eaLnBrk="1" hangingPunct="1"/>
              <a:r>
                <a:rPr lang="de-DE" altLang="de-DE" sz="1000" b="1" dirty="0"/>
                <a:t>OUTPUT</a:t>
              </a:r>
            </a:p>
          </p:txBody>
        </p:sp>
        <p:sp>
          <p:nvSpPr>
            <p:cNvPr id="47" name="Pfeil nach unten 86">
              <a:extLst>
                <a:ext uri="{FF2B5EF4-FFF2-40B4-BE49-F238E27FC236}">
                  <a16:creationId xmlns:a16="http://schemas.microsoft.com/office/drawing/2014/main" id="{68A3AD57-606E-405C-A7D3-F5EF4DBD06D2}"/>
                </a:ext>
              </a:extLst>
            </p:cNvPr>
            <p:cNvSpPr/>
            <p:nvPr/>
          </p:nvSpPr>
          <p:spPr>
            <a:xfrm>
              <a:off x="4507954" y="5415481"/>
              <a:ext cx="119434" cy="155151"/>
            </a:xfrm>
            <a:prstGeom prst="downArrow">
              <a:avLst/>
            </a:prstGeom>
            <a:noFill/>
            <a:ln>
              <a:solidFill>
                <a:srgbClr val="FF0000">
                  <a:alpha val="4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 sz="1000"/>
            </a:p>
          </p:txBody>
        </p:sp>
        <p:sp>
          <p:nvSpPr>
            <p:cNvPr id="48" name="Pfeil nach unten 87">
              <a:extLst>
                <a:ext uri="{FF2B5EF4-FFF2-40B4-BE49-F238E27FC236}">
                  <a16:creationId xmlns:a16="http://schemas.microsoft.com/office/drawing/2014/main" id="{BE91421C-9B16-479D-9BD2-88164699AAC9}"/>
                </a:ext>
              </a:extLst>
            </p:cNvPr>
            <p:cNvSpPr/>
            <p:nvPr/>
          </p:nvSpPr>
          <p:spPr>
            <a:xfrm>
              <a:off x="4506612" y="2954080"/>
              <a:ext cx="118107" cy="155151"/>
            </a:xfrm>
            <a:prstGeom prst="downArrow">
              <a:avLst/>
            </a:prstGeom>
            <a:noFill/>
            <a:ln>
              <a:solidFill>
                <a:srgbClr val="FF0000">
                  <a:alpha val="4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 sz="1000"/>
            </a:p>
          </p:txBody>
        </p:sp>
        <p:sp>
          <p:nvSpPr>
            <p:cNvPr id="49" name="Pfeil nach unten 88">
              <a:extLst>
                <a:ext uri="{FF2B5EF4-FFF2-40B4-BE49-F238E27FC236}">
                  <a16:creationId xmlns:a16="http://schemas.microsoft.com/office/drawing/2014/main" id="{76F6AE7A-9711-454A-9F33-C7DCD643A27F}"/>
                </a:ext>
              </a:extLst>
            </p:cNvPr>
            <p:cNvSpPr/>
            <p:nvPr/>
          </p:nvSpPr>
          <p:spPr>
            <a:xfrm>
              <a:off x="4503929" y="3577363"/>
              <a:ext cx="119434" cy="155151"/>
            </a:xfrm>
            <a:prstGeom prst="downArrow">
              <a:avLst/>
            </a:prstGeom>
            <a:noFill/>
            <a:ln>
              <a:solidFill>
                <a:srgbClr val="FF0000">
                  <a:alpha val="4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 sz="1000"/>
            </a:p>
          </p:txBody>
        </p:sp>
        <p:sp>
          <p:nvSpPr>
            <p:cNvPr id="50" name="Pfeil nach unten 89">
              <a:extLst>
                <a:ext uri="{FF2B5EF4-FFF2-40B4-BE49-F238E27FC236}">
                  <a16:creationId xmlns:a16="http://schemas.microsoft.com/office/drawing/2014/main" id="{6D937BC5-EC06-4AA8-B073-1BBF21B4229E}"/>
                </a:ext>
              </a:extLst>
            </p:cNvPr>
            <p:cNvSpPr/>
            <p:nvPr/>
          </p:nvSpPr>
          <p:spPr>
            <a:xfrm>
              <a:off x="4505270" y="5882751"/>
              <a:ext cx="119434" cy="154019"/>
            </a:xfrm>
            <a:prstGeom prst="downArrow">
              <a:avLst/>
            </a:prstGeom>
            <a:noFill/>
            <a:ln>
              <a:solidFill>
                <a:srgbClr val="FF0000">
                  <a:alpha val="4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 sz="1000"/>
            </a:p>
          </p:txBody>
        </p:sp>
        <p:sp>
          <p:nvSpPr>
            <p:cNvPr id="51" name="Textfeld 60">
              <a:extLst>
                <a:ext uri="{FF2B5EF4-FFF2-40B4-BE49-F238E27FC236}">
                  <a16:creationId xmlns:a16="http://schemas.microsoft.com/office/drawing/2014/main" id="{F044B1BD-1FFE-4E2A-9A8E-236116D0144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11353" y="4701451"/>
              <a:ext cx="897084" cy="234496"/>
            </a:xfrm>
            <a:prstGeom prst="rect">
              <a:avLst/>
            </a:prstGeom>
            <a:noFill/>
            <a:ln w="12700">
              <a:solidFill>
                <a:srgbClr val="00B05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de-DE" altLang="de-DE" sz="1000" dirty="0"/>
                <a:t>Quicklook</a:t>
              </a:r>
            </a:p>
          </p:txBody>
        </p:sp>
        <p:cxnSp>
          <p:nvCxnSpPr>
            <p:cNvPr id="56" name="Gerade Verbindung mit Pfeil 55">
              <a:extLst>
                <a:ext uri="{FF2B5EF4-FFF2-40B4-BE49-F238E27FC236}">
                  <a16:creationId xmlns:a16="http://schemas.microsoft.com/office/drawing/2014/main" id="{303DD774-CD89-4D43-B4F7-4FB7524A0A9A}"/>
                </a:ext>
              </a:extLst>
            </p:cNvPr>
            <p:cNvCxnSpPr>
              <a:cxnSpLocks/>
            </p:cNvCxnSpPr>
            <p:nvPr/>
          </p:nvCxnSpPr>
          <p:spPr>
            <a:xfrm>
              <a:off x="7935298" y="5461171"/>
              <a:ext cx="3002113" cy="689120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0" name="Gerade Verbindung mit Pfeil 59">
            <a:extLst>
              <a:ext uri="{FF2B5EF4-FFF2-40B4-BE49-F238E27FC236}">
                <a16:creationId xmlns:a16="http://schemas.microsoft.com/office/drawing/2014/main" id="{19B834B4-2DDA-4085-A7DC-C3DE2163E4C4}"/>
              </a:ext>
            </a:extLst>
          </p:cNvPr>
          <p:cNvCxnSpPr>
            <a:cxnSpLocks/>
            <a:stCxn id="35" idx="1"/>
          </p:cNvCxnSpPr>
          <p:nvPr/>
        </p:nvCxnSpPr>
        <p:spPr>
          <a:xfrm flipH="1" flipV="1">
            <a:off x="3278983" y="2303943"/>
            <a:ext cx="1004703" cy="179722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Gerade Verbindung mit Pfeil 66">
            <a:extLst>
              <a:ext uri="{FF2B5EF4-FFF2-40B4-BE49-F238E27FC236}">
                <a16:creationId xmlns:a16="http://schemas.microsoft.com/office/drawing/2014/main" id="{3C8B5E56-6DA0-4A2B-8BF1-6AE3E278E3E6}"/>
              </a:ext>
            </a:extLst>
          </p:cNvPr>
          <p:cNvCxnSpPr>
            <a:cxnSpLocks/>
            <a:stCxn id="14" idx="1"/>
          </p:cNvCxnSpPr>
          <p:nvPr/>
        </p:nvCxnSpPr>
        <p:spPr>
          <a:xfrm flipH="1">
            <a:off x="3240554" y="1730755"/>
            <a:ext cx="1035114" cy="323343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Gerade Verbindung mit Pfeil 71">
            <a:extLst>
              <a:ext uri="{FF2B5EF4-FFF2-40B4-BE49-F238E27FC236}">
                <a16:creationId xmlns:a16="http://schemas.microsoft.com/office/drawing/2014/main" id="{86B1471F-8FCB-4051-9834-026E3A2A00AE}"/>
              </a:ext>
            </a:extLst>
          </p:cNvPr>
          <p:cNvCxnSpPr>
            <a:cxnSpLocks/>
          </p:cNvCxnSpPr>
          <p:nvPr/>
        </p:nvCxnSpPr>
        <p:spPr>
          <a:xfrm flipV="1">
            <a:off x="5239726" y="4294844"/>
            <a:ext cx="1095607" cy="275478"/>
          </a:xfrm>
          <a:prstGeom prst="straightConnector1">
            <a:avLst/>
          </a:prstGeom>
          <a:ln w="12700">
            <a:solidFill>
              <a:srgbClr val="00B05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Gerade Verbindung mit Pfeil 75">
            <a:extLst>
              <a:ext uri="{FF2B5EF4-FFF2-40B4-BE49-F238E27FC236}">
                <a16:creationId xmlns:a16="http://schemas.microsoft.com/office/drawing/2014/main" id="{CD164FAE-67A8-4113-8828-E056108DC712}"/>
              </a:ext>
            </a:extLst>
          </p:cNvPr>
          <p:cNvCxnSpPr>
            <a:cxnSpLocks/>
            <a:stCxn id="51" idx="1"/>
          </p:cNvCxnSpPr>
          <p:nvPr/>
        </p:nvCxnSpPr>
        <p:spPr>
          <a:xfrm flipH="1">
            <a:off x="3281057" y="4557551"/>
            <a:ext cx="1010275" cy="825323"/>
          </a:xfrm>
          <a:prstGeom prst="straightConnector1">
            <a:avLst/>
          </a:prstGeom>
          <a:ln w="12700">
            <a:solidFill>
              <a:srgbClr val="00B05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9" name="Grafik 78">
            <a:extLst>
              <a:ext uri="{FF2B5EF4-FFF2-40B4-BE49-F238E27FC236}">
                <a16:creationId xmlns:a16="http://schemas.microsoft.com/office/drawing/2014/main" id="{5FBF3FA4-75BD-4931-92E4-1A8BA8B8DB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28692" y="5523021"/>
            <a:ext cx="2686050" cy="789200"/>
          </a:xfrm>
          <a:prstGeom prst="rect">
            <a:avLst/>
          </a:prstGeom>
          <a:ln w="25400">
            <a:solidFill>
              <a:srgbClr val="92D050"/>
            </a:solidFill>
          </a:ln>
        </p:spPr>
      </p:pic>
      <p:cxnSp>
        <p:nvCxnSpPr>
          <p:cNvPr id="81" name="Gerade Verbindung mit Pfeil 80">
            <a:extLst>
              <a:ext uri="{FF2B5EF4-FFF2-40B4-BE49-F238E27FC236}">
                <a16:creationId xmlns:a16="http://schemas.microsoft.com/office/drawing/2014/main" id="{049ADE04-1D3D-4E5A-806B-89624EA3E3D3}"/>
              </a:ext>
            </a:extLst>
          </p:cNvPr>
          <p:cNvCxnSpPr>
            <a:cxnSpLocks/>
            <a:stCxn id="36" idx="1"/>
          </p:cNvCxnSpPr>
          <p:nvPr/>
        </p:nvCxnSpPr>
        <p:spPr>
          <a:xfrm flipH="1">
            <a:off x="3239026" y="3326814"/>
            <a:ext cx="1102118" cy="394273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xtfeld 88">
            <a:extLst>
              <a:ext uri="{FF2B5EF4-FFF2-40B4-BE49-F238E27FC236}">
                <a16:creationId xmlns:a16="http://schemas.microsoft.com/office/drawing/2014/main" id="{AAE6DBA0-7559-40A4-84CE-811464204C41}"/>
              </a:ext>
            </a:extLst>
          </p:cNvPr>
          <p:cNvSpPr txBox="1"/>
          <p:nvPr/>
        </p:nvSpPr>
        <p:spPr>
          <a:xfrm rot="837915">
            <a:off x="5654161" y="5176151"/>
            <a:ext cx="2304294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700" dirty="0" err="1">
                <a:solidFill>
                  <a:srgbClr val="FF0000"/>
                </a:solidFill>
              </a:rPr>
              <a:t>usually</a:t>
            </a:r>
            <a:r>
              <a:rPr lang="de-DE" sz="1700" dirty="0">
                <a:solidFill>
                  <a:srgbClr val="FF0000"/>
                </a:solidFill>
              </a:rPr>
              <a:t> in </a:t>
            </a:r>
            <a:r>
              <a:rPr lang="de-DE" sz="1700" dirty="0" err="1">
                <a:solidFill>
                  <a:srgbClr val="FF0000"/>
                </a:solidFill>
              </a:rPr>
              <a:t>less</a:t>
            </a:r>
            <a:r>
              <a:rPr lang="de-DE" sz="1700" dirty="0">
                <a:solidFill>
                  <a:srgbClr val="FF0000"/>
                </a:solidFill>
              </a:rPr>
              <a:t> </a:t>
            </a:r>
            <a:r>
              <a:rPr lang="de-DE" sz="1700" dirty="0" err="1">
                <a:solidFill>
                  <a:srgbClr val="FF0000"/>
                </a:solidFill>
              </a:rPr>
              <a:t>than</a:t>
            </a:r>
            <a:r>
              <a:rPr lang="de-DE" sz="1700" dirty="0">
                <a:solidFill>
                  <a:srgbClr val="FF0000"/>
                </a:solidFill>
              </a:rPr>
              <a:t> 2 h</a:t>
            </a:r>
          </a:p>
        </p:txBody>
      </p:sp>
    </p:spTree>
    <p:extLst>
      <p:ext uri="{BB962C8B-B14F-4D97-AF65-F5344CB8AC3E}">
        <p14:creationId xmlns:p14="http://schemas.microsoft.com/office/powerpoint/2010/main" val="28416307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Grafik 30" descr="Ein Bild, das Baum, draußen enthält.&#10;&#10;Automatisch generierte Beschreibung">
            <a:extLst>
              <a:ext uri="{FF2B5EF4-FFF2-40B4-BE49-F238E27FC236}">
                <a16:creationId xmlns:a16="http://schemas.microsoft.com/office/drawing/2014/main" id="{3CBE3AB9-C1A0-4339-A57A-D342FD96800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16865" r="84" b="33387"/>
          <a:stretch/>
        </p:blipFill>
        <p:spPr>
          <a:xfrm>
            <a:off x="8249256" y="218835"/>
            <a:ext cx="3715560" cy="2067899"/>
          </a:xfrm>
          <a:prstGeom prst="rect">
            <a:avLst/>
          </a:prstGeom>
        </p:spPr>
      </p:pic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DC990777-A033-47DC-B336-6446F0E44F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3778A-49EF-5148-AD2C-2B49FC124A50}" type="datetime1">
              <a:rPr lang="it-IT" smtClean="0"/>
              <a:t>14/06/2021</a:t>
            </a:fld>
            <a:endParaRPr lang="it-IT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6C375CDF-2896-4C41-9241-8DDA04EE89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175DA-277F-B548-B500-1BF71FE23091}" type="slidenum">
              <a:rPr lang="it-IT" smtClean="0"/>
              <a:t>7</a:t>
            </a:fld>
            <a:endParaRPr lang="it-IT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7AC904CD-88CF-488F-8270-2CA23E6D72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1700" y="106366"/>
            <a:ext cx="7800975" cy="610818"/>
          </a:xfrm>
        </p:spPr>
        <p:txBody>
          <a:bodyPr>
            <a:normAutofit/>
          </a:bodyPr>
          <a:lstStyle/>
          <a:p>
            <a:r>
              <a:rPr lang="de-DE" dirty="0"/>
              <a:t>Validation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chemical</a:t>
            </a:r>
            <a:r>
              <a:rPr lang="de-DE" dirty="0"/>
              <a:t> </a:t>
            </a:r>
            <a:r>
              <a:rPr lang="de-DE" dirty="0" err="1"/>
              <a:t>transport</a:t>
            </a:r>
            <a:r>
              <a:rPr lang="de-DE" dirty="0"/>
              <a:t> </a:t>
            </a:r>
            <a:r>
              <a:rPr lang="de-DE" dirty="0" err="1"/>
              <a:t>models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CAMS in NRT</a:t>
            </a:r>
          </a:p>
        </p:txBody>
      </p:sp>
      <p:pic>
        <p:nvPicPr>
          <p:cNvPr id="9" name="Grafik 8" descr="Ein Bild, das Text, Drachen, fliegend, farbig enthält.&#10;&#10;Automatisch generierte Beschreibung">
            <a:extLst>
              <a:ext uri="{FF2B5EF4-FFF2-40B4-BE49-F238E27FC236}">
                <a16:creationId xmlns:a16="http://schemas.microsoft.com/office/drawing/2014/main" id="{0DA7920D-0892-4079-B0AC-E1AFEBA5579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" r="47492"/>
          <a:stretch/>
        </p:blipFill>
        <p:spPr>
          <a:xfrm>
            <a:off x="2855546" y="3029351"/>
            <a:ext cx="2232000" cy="3401739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2D6AC8E4-2229-45BD-AF1D-E27828BE99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55259" y="3042000"/>
            <a:ext cx="4219211" cy="3376443"/>
          </a:xfrm>
          <a:prstGeom prst="rect">
            <a:avLst/>
          </a:prstGeom>
        </p:spPr>
      </p:pic>
      <p:sp>
        <p:nvSpPr>
          <p:cNvPr id="12" name="Inhaltsplatzhalter 3">
            <a:extLst>
              <a:ext uri="{FF2B5EF4-FFF2-40B4-BE49-F238E27FC236}">
                <a16:creationId xmlns:a16="http://schemas.microsoft.com/office/drawing/2014/main" id="{0B0B46BC-F1E2-4930-B2FC-2E4163473C95}"/>
              </a:ext>
            </a:extLst>
          </p:cNvPr>
          <p:cNvSpPr txBox="1">
            <a:spLocks/>
          </p:cNvSpPr>
          <p:nvPr/>
        </p:nvSpPr>
        <p:spPr>
          <a:xfrm>
            <a:off x="412085" y="2719028"/>
            <a:ext cx="5683915" cy="3289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Blip>
                <a:blip r:embed="rId5"/>
              </a:buBlip>
              <a:defRPr sz="2200" kern="1200">
                <a:solidFill>
                  <a:srgbClr val="3D4975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5"/>
              </a:buBlip>
              <a:defRPr sz="2000" kern="1200">
                <a:solidFill>
                  <a:srgbClr val="3D4975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5"/>
              </a:buBlip>
              <a:defRPr sz="1800" kern="1200">
                <a:solidFill>
                  <a:srgbClr val="3D4975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5"/>
              </a:buBlip>
              <a:defRPr sz="1600" kern="1200">
                <a:solidFill>
                  <a:srgbClr val="3D4975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5"/>
              </a:buBlip>
              <a:defRPr sz="1400" kern="1200">
                <a:solidFill>
                  <a:srgbClr val="3D497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Transport event: plume from Siberian forest fires, August 2020</a:t>
            </a:r>
            <a:endParaRPr lang="de-DE" sz="1600" dirty="0"/>
          </a:p>
        </p:txBody>
      </p:sp>
      <p:sp>
        <p:nvSpPr>
          <p:cNvPr id="20" name="Inhaltsplatzhalter 3">
            <a:extLst>
              <a:ext uri="{FF2B5EF4-FFF2-40B4-BE49-F238E27FC236}">
                <a16:creationId xmlns:a16="http://schemas.microsoft.com/office/drawing/2014/main" id="{07748742-7467-4010-878E-BB1331C353B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76373" y="1358561"/>
            <a:ext cx="2055010" cy="495776"/>
          </a:xfrm>
        </p:spPr>
        <p:txBody>
          <a:bodyPr>
            <a:noAutofit/>
          </a:bodyPr>
          <a:lstStyle/>
          <a:p>
            <a:r>
              <a:rPr lang="en-US" sz="1600" dirty="0"/>
              <a:t>Easter 2021:</a:t>
            </a:r>
            <a:br>
              <a:rPr lang="en-US" sz="1600" dirty="0"/>
            </a:br>
            <a:r>
              <a:rPr lang="en-US" sz="1600" dirty="0"/>
              <a:t>cold spell in Europe</a:t>
            </a:r>
            <a:endParaRPr lang="de-DE" sz="1600" dirty="0"/>
          </a:p>
        </p:txBody>
      </p:sp>
      <p:pic>
        <p:nvPicPr>
          <p:cNvPr id="21" name="Picture 2">
            <a:extLst>
              <a:ext uri="{FF2B5EF4-FFF2-40B4-BE49-F238E27FC236}">
                <a16:creationId xmlns:a16="http://schemas.microsoft.com/office/drawing/2014/main" id="{CFE8F912-27A2-4D6E-A585-32DF6AD35C5B}"/>
              </a:ext>
            </a:extLst>
          </p:cNvPr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097"/>
          <a:stretch/>
        </p:blipFill>
        <p:spPr bwMode="auto">
          <a:xfrm>
            <a:off x="8040330" y="3048000"/>
            <a:ext cx="1947081" cy="3370096"/>
          </a:xfrm>
          <a:prstGeom prst="rect">
            <a:avLst/>
          </a:prstGeom>
          <a:noFill/>
        </p:spPr>
      </p:pic>
      <p:pic>
        <p:nvPicPr>
          <p:cNvPr id="22" name="Picture 4">
            <a:extLst>
              <a:ext uri="{FF2B5EF4-FFF2-40B4-BE49-F238E27FC236}">
                <a16:creationId xmlns:a16="http://schemas.microsoft.com/office/drawing/2014/main" id="{F0905232-8CDF-4092-BEAF-6A25E4C2FC88}"/>
              </a:ext>
            </a:extLst>
          </p:cNvPr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631"/>
          <a:stretch/>
        </p:blipFill>
        <p:spPr bwMode="auto">
          <a:xfrm>
            <a:off x="9973297" y="3063905"/>
            <a:ext cx="1967969" cy="3374105"/>
          </a:xfrm>
          <a:prstGeom prst="rect">
            <a:avLst/>
          </a:prstGeom>
          <a:noFill/>
        </p:spPr>
      </p:pic>
      <p:pic>
        <p:nvPicPr>
          <p:cNvPr id="27" name="Grafik 26" descr="Ein Bild, das verschwommen enthält.&#10;&#10;Automatisch generierte Beschreibung">
            <a:extLst>
              <a:ext uri="{FF2B5EF4-FFF2-40B4-BE49-F238E27FC236}">
                <a16:creationId xmlns:a16="http://schemas.microsoft.com/office/drawing/2014/main" id="{52444CA5-FF1E-4112-BCCE-418D3592E64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3884" y="838953"/>
            <a:ext cx="5421745" cy="1707850"/>
          </a:xfrm>
          <a:prstGeom prst="rect">
            <a:avLst/>
          </a:prstGeom>
        </p:spPr>
      </p:pic>
      <p:sp>
        <p:nvSpPr>
          <p:cNvPr id="33" name="Rechteck 32">
            <a:extLst>
              <a:ext uri="{FF2B5EF4-FFF2-40B4-BE49-F238E27FC236}">
                <a16:creationId xmlns:a16="http://schemas.microsoft.com/office/drawing/2014/main" id="{797F0A81-5A3E-4C3A-820D-2A417E9311C2}"/>
              </a:ext>
            </a:extLst>
          </p:cNvPr>
          <p:cNvSpPr/>
          <p:nvPr/>
        </p:nvSpPr>
        <p:spPr>
          <a:xfrm>
            <a:off x="4271216" y="2495714"/>
            <a:ext cx="181241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 err="1"/>
              <a:t>Photo</a:t>
            </a:r>
            <a:r>
              <a:rPr lang="de-DE" sz="1200" dirty="0"/>
              <a:t>: Annamaria </a:t>
            </a:r>
            <a:r>
              <a:rPr lang="de-DE" sz="1200" dirty="0" err="1"/>
              <a:t>Luongo</a:t>
            </a:r>
            <a:endParaRPr lang="de-DE" dirty="0"/>
          </a:p>
        </p:txBody>
      </p:sp>
      <p:sp>
        <p:nvSpPr>
          <p:cNvPr id="36" name="Rechteck 35">
            <a:extLst>
              <a:ext uri="{FF2B5EF4-FFF2-40B4-BE49-F238E27FC236}">
                <a16:creationId xmlns:a16="http://schemas.microsoft.com/office/drawing/2014/main" id="{547FF584-1B84-4430-B768-BB8887C13ABC}"/>
              </a:ext>
            </a:extLst>
          </p:cNvPr>
          <p:cNvSpPr/>
          <p:nvPr/>
        </p:nvSpPr>
        <p:spPr>
          <a:xfrm>
            <a:off x="10446808" y="2080215"/>
            <a:ext cx="1630383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 err="1"/>
              <a:t>Photo</a:t>
            </a:r>
            <a:r>
              <a:rPr lang="de-DE" sz="1200" dirty="0"/>
              <a:t>: Steffen </a:t>
            </a:r>
            <a:r>
              <a:rPr lang="de-DE" sz="1200" dirty="0" err="1"/>
              <a:t>Miehrig</a:t>
            </a:r>
            <a:r>
              <a:rPr lang="de-DE" sz="1200" dirty="0"/>
              <a:t> </a:t>
            </a:r>
          </a:p>
          <a:p>
            <a:endParaRPr lang="de-DE" dirty="0"/>
          </a:p>
        </p:txBody>
      </p:sp>
      <p:sp>
        <p:nvSpPr>
          <p:cNvPr id="37" name="Rechteck 36">
            <a:extLst>
              <a:ext uri="{FF2B5EF4-FFF2-40B4-BE49-F238E27FC236}">
                <a16:creationId xmlns:a16="http://schemas.microsoft.com/office/drawing/2014/main" id="{6E4A83A5-0B7A-49BB-B61A-564F5A23A9CB}"/>
              </a:ext>
            </a:extLst>
          </p:cNvPr>
          <p:cNvSpPr/>
          <p:nvPr/>
        </p:nvSpPr>
        <p:spPr>
          <a:xfrm>
            <a:off x="407942" y="6505689"/>
            <a:ext cx="284610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600" dirty="0">
                <a:solidFill>
                  <a:srgbClr val="3D4975"/>
                </a:solidFill>
              </a:rPr>
              <a:t>http://www.iagos-data.fr/cams/</a:t>
            </a:r>
          </a:p>
        </p:txBody>
      </p:sp>
      <p:sp>
        <p:nvSpPr>
          <p:cNvPr id="38" name="Textfeld 37">
            <a:extLst>
              <a:ext uri="{FF2B5EF4-FFF2-40B4-BE49-F238E27FC236}">
                <a16:creationId xmlns:a16="http://schemas.microsoft.com/office/drawing/2014/main" id="{1E522573-BD4F-4B16-94DC-A7463DFCAEB4}"/>
              </a:ext>
            </a:extLst>
          </p:cNvPr>
          <p:cNvSpPr txBox="1"/>
          <p:nvPr/>
        </p:nvSpPr>
        <p:spPr>
          <a:xfrm>
            <a:off x="4082895" y="4923703"/>
            <a:ext cx="1303517" cy="461665"/>
          </a:xfrm>
          <a:prstGeom prst="rect">
            <a:avLst/>
          </a:prstGeom>
          <a:solidFill>
            <a:schemeClr val="bg1"/>
          </a:solidFill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de-DE" sz="1200" dirty="0"/>
              <a:t>Cap </a:t>
            </a:r>
            <a:r>
              <a:rPr lang="de-DE" sz="1200" dirty="0" err="1"/>
              <a:t>of</a:t>
            </a:r>
            <a:r>
              <a:rPr lang="de-DE" sz="1200" dirty="0"/>
              <a:t> </a:t>
            </a:r>
            <a:r>
              <a:rPr lang="de-DE" sz="1200" dirty="0" err="1"/>
              <a:t>stratospheric</a:t>
            </a:r>
            <a:r>
              <a:rPr lang="de-DE" sz="1200" dirty="0"/>
              <a:t> </a:t>
            </a:r>
            <a:r>
              <a:rPr lang="de-DE" sz="1200" dirty="0" err="1"/>
              <a:t>air</a:t>
            </a:r>
            <a:endParaRPr lang="de-DE" sz="1200" dirty="0"/>
          </a:p>
        </p:txBody>
      </p:sp>
      <p:pic>
        <p:nvPicPr>
          <p:cNvPr id="39" name="Grafik 38" descr="Ein Bild, das Text, Drachen, fliegend, farbig enthält.&#10;&#10;Automatisch generierte Beschreibung">
            <a:extLst>
              <a:ext uri="{FF2B5EF4-FFF2-40B4-BE49-F238E27FC236}">
                <a16:creationId xmlns:a16="http://schemas.microsoft.com/office/drawing/2014/main" id="{523B1E4B-4B86-45AA-8E7A-4E0B132C2AE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8174" r="-1536"/>
          <a:stretch/>
        </p:blipFill>
        <p:spPr>
          <a:xfrm>
            <a:off x="540000" y="3029352"/>
            <a:ext cx="2235802" cy="3353354"/>
          </a:xfrm>
          <a:prstGeom prst="rect">
            <a:avLst/>
          </a:prstGeom>
        </p:spPr>
      </p:pic>
      <p:sp>
        <p:nvSpPr>
          <p:cNvPr id="40" name="Textfeld 39">
            <a:extLst>
              <a:ext uri="{FF2B5EF4-FFF2-40B4-BE49-F238E27FC236}">
                <a16:creationId xmlns:a16="http://schemas.microsoft.com/office/drawing/2014/main" id="{ED1C0B48-007E-42D1-8925-2575D4D86B62}"/>
              </a:ext>
            </a:extLst>
          </p:cNvPr>
          <p:cNvSpPr txBox="1"/>
          <p:nvPr/>
        </p:nvSpPr>
        <p:spPr>
          <a:xfrm>
            <a:off x="1623592" y="5292138"/>
            <a:ext cx="1303517" cy="276999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de-DE" sz="1200" dirty="0"/>
              <a:t>Forest </a:t>
            </a:r>
            <a:r>
              <a:rPr lang="de-DE" sz="1200" dirty="0" err="1"/>
              <a:t>fire</a:t>
            </a:r>
            <a:r>
              <a:rPr lang="de-DE" sz="1200" dirty="0"/>
              <a:t> </a:t>
            </a:r>
            <a:r>
              <a:rPr lang="de-DE" sz="1200" dirty="0" err="1"/>
              <a:t>plume</a:t>
            </a:r>
            <a:endParaRPr lang="de-DE" sz="1200" dirty="0"/>
          </a:p>
        </p:txBody>
      </p:sp>
      <p:cxnSp>
        <p:nvCxnSpPr>
          <p:cNvPr id="47" name="Gerade Verbindung mit Pfeil 46">
            <a:extLst>
              <a:ext uri="{FF2B5EF4-FFF2-40B4-BE49-F238E27FC236}">
                <a16:creationId xmlns:a16="http://schemas.microsoft.com/office/drawing/2014/main" id="{DE580329-2E8D-43A3-A35D-AE4644B3AD50}"/>
              </a:ext>
            </a:extLst>
          </p:cNvPr>
          <p:cNvCxnSpPr>
            <a:cxnSpLocks/>
            <a:stCxn id="40" idx="0"/>
          </p:cNvCxnSpPr>
          <p:nvPr/>
        </p:nvCxnSpPr>
        <p:spPr>
          <a:xfrm flipH="1" flipV="1">
            <a:off x="1847093" y="5016934"/>
            <a:ext cx="428258" cy="275204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Gerade Verbindung mit Pfeil 48">
            <a:extLst>
              <a:ext uri="{FF2B5EF4-FFF2-40B4-BE49-F238E27FC236}">
                <a16:creationId xmlns:a16="http://schemas.microsoft.com/office/drawing/2014/main" id="{2F7C9E18-7987-46EE-ACD7-6711329DF593}"/>
              </a:ext>
            </a:extLst>
          </p:cNvPr>
          <p:cNvCxnSpPr>
            <a:cxnSpLocks/>
          </p:cNvCxnSpPr>
          <p:nvPr/>
        </p:nvCxnSpPr>
        <p:spPr>
          <a:xfrm flipH="1" flipV="1">
            <a:off x="4369477" y="4510814"/>
            <a:ext cx="411349" cy="412889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Gerade Verbindung mit Pfeil 50">
            <a:extLst>
              <a:ext uri="{FF2B5EF4-FFF2-40B4-BE49-F238E27FC236}">
                <a16:creationId xmlns:a16="http://schemas.microsoft.com/office/drawing/2014/main" id="{3F05CDFE-C4F2-4EAA-8C63-EFD9E4E49DE6}"/>
              </a:ext>
            </a:extLst>
          </p:cNvPr>
          <p:cNvCxnSpPr>
            <a:cxnSpLocks/>
          </p:cNvCxnSpPr>
          <p:nvPr/>
        </p:nvCxnSpPr>
        <p:spPr>
          <a:xfrm flipV="1">
            <a:off x="4770576" y="4436215"/>
            <a:ext cx="953557" cy="493251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feld 22">
            <a:extLst>
              <a:ext uri="{FF2B5EF4-FFF2-40B4-BE49-F238E27FC236}">
                <a16:creationId xmlns:a16="http://schemas.microsoft.com/office/drawing/2014/main" id="{4DB41D9F-374B-40B9-97CC-7D70EF5876F8}"/>
              </a:ext>
            </a:extLst>
          </p:cNvPr>
          <p:cNvSpPr txBox="1"/>
          <p:nvPr/>
        </p:nvSpPr>
        <p:spPr>
          <a:xfrm>
            <a:off x="9168723" y="4978669"/>
            <a:ext cx="1303517" cy="461665"/>
          </a:xfrm>
          <a:prstGeom prst="rect">
            <a:avLst/>
          </a:prstGeom>
          <a:solidFill>
            <a:schemeClr val="bg1"/>
          </a:solidFill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de-DE" sz="1200" dirty="0"/>
              <a:t>Intrusion </a:t>
            </a:r>
            <a:r>
              <a:rPr lang="de-DE" sz="1200" dirty="0" err="1"/>
              <a:t>of</a:t>
            </a:r>
            <a:r>
              <a:rPr lang="de-DE" sz="1200" dirty="0"/>
              <a:t> </a:t>
            </a:r>
            <a:r>
              <a:rPr lang="de-DE" sz="1200" dirty="0" err="1"/>
              <a:t>stratospheric</a:t>
            </a:r>
            <a:r>
              <a:rPr lang="de-DE" sz="1200" dirty="0"/>
              <a:t> </a:t>
            </a:r>
            <a:r>
              <a:rPr lang="de-DE" sz="1200" dirty="0" err="1"/>
              <a:t>air</a:t>
            </a:r>
            <a:endParaRPr lang="de-DE" sz="1200" dirty="0"/>
          </a:p>
        </p:txBody>
      </p:sp>
      <p:cxnSp>
        <p:nvCxnSpPr>
          <p:cNvPr id="25" name="Gerade Verbindung mit Pfeil 24">
            <a:extLst>
              <a:ext uri="{FF2B5EF4-FFF2-40B4-BE49-F238E27FC236}">
                <a16:creationId xmlns:a16="http://schemas.microsoft.com/office/drawing/2014/main" id="{03608CA2-99EA-4D3E-8B61-C62DC182CFC6}"/>
              </a:ext>
            </a:extLst>
          </p:cNvPr>
          <p:cNvCxnSpPr>
            <a:cxnSpLocks/>
          </p:cNvCxnSpPr>
          <p:nvPr/>
        </p:nvCxnSpPr>
        <p:spPr>
          <a:xfrm flipH="1" flipV="1">
            <a:off x="9409132" y="4552438"/>
            <a:ext cx="411350" cy="41289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Gerade Verbindung mit Pfeil 25">
            <a:extLst>
              <a:ext uri="{FF2B5EF4-FFF2-40B4-BE49-F238E27FC236}">
                <a16:creationId xmlns:a16="http://schemas.microsoft.com/office/drawing/2014/main" id="{A80C668A-7907-45D6-BA0D-34315BBC1AE7}"/>
              </a:ext>
            </a:extLst>
          </p:cNvPr>
          <p:cNvCxnSpPr>
            <a:cxnSpLocks/>
          </p:cNvCxnSpPr>
          <p:nvPr/>
        </p:nvCxnSpPr>
        <p:spPr>
          <a:xfrm flipV="1">
            <a:off x="9810231" y="4626374"/>
            <a:ext cx="525006" cy="344717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hteck 9">
            <a:extLst>
              <a:ext uri="{FF2B5EF4-FFF2-40B4-BE49-F238E27FC236}">
                <a16:creationId xmlns:a16="http://schemas.microsoft.com/office/drawing/2014/main" id="{D39C42E5-3C9E-481A-93D9-D70C45AB6205}"/>
              </a:ext>
            </a:extLst>
          </p:cNvPr>
          <p:cNvSpPr/>
          <p:nvPr/>
        </p:nvSpPr>
        <p:spPr>
          <a:xfrm>
            <a:off x="8195007" y="2313538"/>
            <a:ext cx="386540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600" dirty="0" err="1">
                <a:solidFill>
                  <a:srgbClr val="3D4975"/>
                </a:solidFill>
              </a:rPr>
              <a:t>Extremely</a:t>
            </a:r>
            <a:r>
              <a:rPr lang="de-DE" sz="1600" dirty="0">
                <a:solidFill>
                  <a:srgbClr val="3D4975"/>
                </a:solidFill>
              </a:rPr>
              <a:t> </a:t>
            </a:r>
            <a:r>
              <a:rPr lang="de-DE" sz="1600" dirty="0" err="1">
                <a:solidFill>
                  <a:srgbClr val="3D4975"/>
                </a:solidFill>
              </a:rPr>
              <a:t>cold</a:t>
            </a:r>
            <a:r>
              <a:rPr lang="de-DE" sz="1600" dirty="0">
                <a:solidFill>
                  <a:srgbClr val="3D4975"/>
                </a:solidFill>
              </a:rPr>
              <a:t> and dry at 7000 m </a:t>
            </a:r>
            <a:r>
              <a:rPr lang="de-DE" sz="1600" dirty="0" err="1">
                <a:solidFill>
                  <a:srgbClr val="3D4975"/>
                </a:solidFill>
              </a:rPr>
              <a:t>altitude</a:t>
            </a:r>
            <a:r>
              <a:rPr lang="de-DE" sz="1600" dirty="0">
                <a:solidFill>
                  <a:srgbClr val="3D4975"/>
                </a:solidFill>
              </a:rPr>
              <a:t>:</a:t>
            </a:r>
          </a:p>
          <a:p>
            <a:r>
              <a:rPr lang="de-DE" sz="1600" dirty="0">
                <a:solidFill>
                  <a:srgbClr val="3D4975"/>
                </a:solidFill>
              </a:rPr>
              <a:t>T = -44.7 °C </a:t>
            </a:r>
            <a:br>
              <a:rPr lang="de-DE" sz="1600" dirty="0">
                <a:solidFill>
                  <a:srgbClr val="3D4975"/>
                </a:solidFill>
              </a:rPr>
            </a:br>
            <a:r>
              <a:rPr lang="de-DE" sz="1600" dirty="0">
                <a:solidFill>
                  <a:srgbClr val="3D4975"/>
                </a:solidFill>
              </a:rPr>
              <a:t>RHL </a:t>
            </a:r>
            <a:r>
              <a:rPr lang="de-DE" sz="1600">
                <a:solidFill>
                  <a:srgbClr val="3D4975"/>
                </a:solidFill>
              </a:rPr>
              <a:t>= 8 </a:t>
            </a:r>
            <a:r>
              <a:rPr lang="de-DE" sz="1600" dirty="0">
                <a:solidFill>
                  <a:srgbClr val="3D4975"/>
                </a:solidFill>
              </a:rPr>
              <a:t>%</a:t>
            </a:r>
          </a:p>
        </p:txBody>
      </p:sp>
    </p:spTree>
    <p:extLst>
      <p:ext uri="{BB962C8B-B14F-4D97-AF65-F5344CB8AC3E}">
        <p14:creationId xmlns:p14="http://schemas.microsoft.com/office/powerpoint/2010/main" val="9797876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ieren 3"/>
          <p:cNvGrpSpPr/>
          <p:nvPr/>
        </p:nvGrpSpPr>
        <p:grpSpPr>
          <a:xfrm>
            <a:off x="-41291" y="830610"/>
            <a:ext cx="8832866" cy="4541490"/>
            <a:chOff x="1335472" y="2060848"/>
            <a:chExt cx="8648960" cy="4220209"/>
          </a:xfrm>
        </p:grpSpPr>
        <p:pic>
          <p:nvPicPr>
            <p:cNvPr id="5" name="Picture 3" descr="C:\_D\Publikationen\IAGOS-ISSR\H2O_Paper\H2O-annual-cycle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5472" y="2060848"/>
              <a:ext cx="8640000" cy="24327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feld 5"/>
            <p:cNvSpPr txBox="1"/>
            <p:nvPr/>
          </p:nvSpPr>
          <p:spPr>
            <a:xfrm>
              <a:off x="1772784" y="2773955"/>
              <a:ext cx="137088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sz="1000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Eastern North </a:t>
              </a:r>
              <a:r>
                <a:rPr lang="de-DE" sz="1000" dirty="0" err="1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America</a:t>
              </a:r>
              <a:endParaRPr lang="de-DE" sz="10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" name="Textfeld 6"/>
            <p:cNvSpPr txBox="1"/>
            <p:nvPr/>
          </p:nvSpPr>
          <p:spPr>
            <a:xfrm>
              <a:off x="4511824" y="2773955"/>
              <a:ext cx="920445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sz="1000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North </a:t>
              </a:r>
              <a:r>
                <a:rPr lang="de-DE" sz="1000" dirty="0" err="1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Atlantic</a:t>
              </a:r>
              <a:endParaRPr lang="de-DE" sz="10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" name="Textfeld 7"/>
            <p:cNvSpPr txBox="1"/>
            <p:nvPr/>
          </p:nvSpPr>
          <p:spPr>
            <a:xfrm>
              <a:off x="7194018" y="2773955"/>
              <a:ext cx="55816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sz="1000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Europe</a:t>
              </a:r>
            </a:p>
          </p:txBody>
        </p:sp>
        <p:pic>
          <p:nvPicPr>
            <p:cNvPr id="9" name="Grafik 8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0296"/>
            <a:stretch/>
          </p:blipFill>
          <p:spPr bwMode="auto">
            <a:xfrm>
              <a:off x="1344432" y="4077072"/>
              <a:ext cx="8640000" cy="2203985"/>
            </a:xfrm>
            <a:prstGeom prst="rect">
              <a:avLst/>
            </a:prstGeom>
            <a:noFill/>
          </p:spPr>
        </p:pic>
      </p:grpSp>
      <p:sp>
        <p:nvSpPr>
          <p:cNvPr id="2" name="Textfeld 1"/>
          <p:cNvSpPr txBox="1"/>
          <p:nvPr/>
        </p:nvSpPr>
        <p:spPr>
          <a:xfrm>
            <a:off x="422202" y="5444062"/>
            <a:ext cx="7776863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US" sz="2000" dirty="0">
                <a:solidFill>
                  <a:srgbClr val="1D4F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15-year averaged annual cycles of RH</a:t>
            </a:r>
            <a:r>
              <a:rPr lang="en-US" sz="2000" baseline="-25000" dirty="0">
                <a:solidFill>
                  <a:srgbClr val="1D4F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ice</a:t>
            </a:r>
            <a:r>
              <a:rPr lang="en-US" sz="2000" dirty="0">
                <a:solidFill>
                  <a:srgbClr val="1D4F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for latitudes 40 °N to 60 °N and for the regions Eastern North America, North Atlantic and Europe.</a:t>
            </a:r>
            <a:endParaRPr lang="de-DE" sz="2000" dirty="0" err="1">
              <a:solidFill>
                <a:srgbClr val="1D4F8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extfeld 12"/>
          <p:cNvSpPr txBox="1">
            <a:spLocks noChangeArrowheads="1"/>
          </p:cNvSpPr>
          <p:nvPr/>
        </p:nvSpPr>
        <p:spPr bwMode="auto">
          <a:xfrm>
            <a:off x="1911334" y="68969"/>
            <a:ext cx="8724800" cy="122413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defTabSz="914400" fontAlgn="base">
              <a:spcBef>
                <a:spcPct val="0"/>
              </a:spcBef>
              <a:spcAft>
                <a:spcPts val="1200"/>
              </a:spcAft>
            </a:pPr>
            <a:r>
              <a:rPr lang="en-US" altLang="de-DE" sz="2200" b="1" dirty="0">
                <a:solidFill>
                  <a:srgbClr val="3E9EBF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Ice-supersaturated air masses in the northern mid-latitudes from </a:t>
            </a:r>
            <a:br>
              <a:rPr lang="en-US" altLang="de-DE" sz="2200" b="1" dirty="0">
                <a:solidFill>
                  <a:srgbClr val="3E9EBF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</a:br>
            <a:r>
              <a:rPr lang="en-US" altLang="de-DE" sz="2200" b="1" dirty="0">
                <a:solidFill>
                  <a:srgbClr val="3E9EBF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regular in-situ observations by passenger aircraft: vertical distribution</a:t>
            </a: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AD619737-88CB-4FED-B76D-C04A4BC99FD2}"/>
              </a:ext>
            </a:extLst>
          </p:cNvPr>
          <p:cNvSpPr/>
          <p:nvPr/>
        </p:nvSpPr>
        <p:spPr>
          <a:xfrm>
            <a:off x="248985" y="6018723"/>
            <a:ext cx="684713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533"/>
              </a:spcAft>
            </a:pPr>
            <a:r>
              <a:rPr lang="en-US" dirty="0">
                <a:solidFill>
                  <a:srgbClr val="1D4F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Distribution relative to the WMO thermal tropopause height </a:t>
            </a:r>
            <a:r>
              <a:rPr lang="en-US" dirty="0" err="1">
                <a:solidFill>
                  <a:srgbClr val="1D4F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</a:t>
            </a:r>
            <a:r>
              <a:rPr lang="en-US" baseline="-25000" dirty="0" err="1">
                <a:solidFill>
                  <a:srgbClr val="1D4F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TPH</a:t>
            </a:r>
            <a:endParaRPr lang="en-US" dirty="0">
              <a:solidFill>
                <a:srgbClr val="1D4F8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5" name="Picture 3" descr="C:\_D\Publikationen\IAGOS-ISSR\H2O_Paper\map_1995_2010_final.png">
            <a:extLst>
              <a:ext uri="{FF2B5EF4-FFF2-40B4-BE49-F238E27FC236}">
                <a16:creationId xmlns:a16="http://schemas.microsoft.com/office/drawing/2014/main" id="{C7DD1D11-7E77-482D-8984-55B2D998DC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0478" y="4752513"/>
            <a:ext cx="3481916" cy="2006600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hteck 11">
            <a:extLst>
              <a:ext uri="{FF2B5EF4-FFF2-40B4-BE49-F238E27FC236}">
                <a16:creationId xmlns:a16="http://schemas.microsoft.com/office/drawing/2014/main" id="{E3557ACD-C0E0-40D5-9176-4AF3B0FB588E}"/>
              </a:ext>
            </a:extLst>
          </p:cNvPr>
          <p:cNvSpPr/>
          <p:nvPr/>
        </p:nvSpPr>
        <p:spPr>
          <a:xfrm>
            <a:off x="8580490" y="1315315"/>
            <a:ext cx="363123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533"/>
              </a:spcAft>
              <a:buFont typeface="Symbol" panose="05050102010706020507" pitchFamily="18" charset="2"/>
              <a:buChar char="Þ"/>
            </a:pPr>
            <a:r>
              <a:rPr lang="en-US" b="1" dirty="0">
                <a:solidFill>
                  <a:srgbClr val="1D4F85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/>
              </a:rPr>
              <a:t>H2O VMR: Clearly visible moistening of the LMS in summer</a:t>
            </a:r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5594BF9C-A7FD-475B-AC11-6D67C0AB9B67}"/>
              </a:ext>
            </a:extLst>
          </p:cNvPr>
          <p:cNvSpPr/>
          <p:nvPr/>
        </p:nvSpPr>
        <p:spPr>
          <a:xfrm>
            <a:off x="8760634" y="3374631"/>
            <a:ext cx="283678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533"/>
              </a:spcAft>
              <a:buFont typeface="Symbol" panose="05050102010706020507" pitchFamily="18" charset="2"/>
              <a:buChar char="Þ"/>
            </a:pPr>
            <a:r>
              <a:rPr lang="en-US" b="1" dirty="0" err="1">
                <a:solidFill>
                  <a:srgbClr val="1D4F85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/>
              </a:rPr>
              <a:t>RH</a:t>
            </a:r>
            <a:r>
              <a:rPr lang="en-US" b="1" baseline="-25000" dirty="0" err="1">
                <a:solidFill>
                  <a:srgbClr val="1D4F85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/>
              </a:rPr>
              <a:t>ice</a:t>
            </a:r>
            <a:r>
              <a:rPr lang="en-US" b="1" dirty="0">
                <a:solidFill>
                  <a:srgbClr val="1D4F85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/>
              </a:rPr>
              <a:t>: distribution patterns are similar for all regions</a:t>
            </a:r>
            <a:endParaRPr lang="en-US" b="1" dirty="0">
              <a:solidFill>
                <a:srgbClr val="1D4F8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4CC45508-BB81-42EE-95B4-3D304D65424F}"/>
              </a:ext>
            </a:extLst>
          </p:cNvPr>
          <p:cNvSpPr/>
          <p:nvPr/>
        </p:nvSpPr>
        <p:spPr>
          <a:xfrm>
            <a:off x="5994812" y="6488668"/>
            <a:ext cx="24249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>
                <a:solidFill>
                  <a:srgbClr val="1D4F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Petzold et al., ACP, 2020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454176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753476" y="-14324"/>
            <a:ext cx="1022445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de-DE" sz="2400" b="1" dirty="0">
                <a:solidFill>
                  <a:srgbClr val="3E9EBF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Seasonal Variation of ISSR Fraction</a:t>
            </a:r>
          </a:p>
        </p:txBody>
      </p:sp>
      <p:pic>
        <p:nvPicPr>
          <p:cNvPr id="8194" name="Picture 2" descr="C:\_D\Publikationen\IAGOS-ISSR\H2O_Paper\Annual Cycl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60" y="633176"/>
            <a:ext cx="11520000" cy="3912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43CE29C1-2E92-4368-B41D-CD0E08F54C68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98281" y="4416239"/>
            <a:ext cx="11139854" cy="2117911"/>
          </a:xfrm>
        </p:spPr>
        <p:txBody>
          <a:bodyPr>
            <a:normAutofit lnSpcReduction="10000"/>
          </a:bodyPr>
          <a:lstStyle/>
          <a:p>
            <a:r>
              <a:rPr lang="en-GB" sz="2000" dirty="0">
                <a:solidFill>
                  <a:srgbClr val="1D4F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Annual cycles of ISSR occurrence (</a:t>
            </a:r>
            <a:r>
              <a:rPr lang="en-US" sz="2000" dirty="0">
                <a:solidFill>
                  <a:srgbClr val="1D4F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the top two UT layers</a:t>
            </a:r>
            <a:r>
              <a:rPr lang="en-GB" sz="2000" dirty="0">
                <a:solidFill>
                  <a:srgbClr val="1D4F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shown as occurrence probability for </a:t>
            </a:r>
            <a:br>
              <a:rPr lang="en-GB" sz="2000" dirty="0">
                <a:solidFill>
                  <a:srgbClr val="1D4F85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2000" dirty="0" err="1">
                <a:solidFill>
                  <a:srgbClr val="1D4F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RH</a:t>
            </a:r>
            <a:r>
              <a:rPr lang="en-GB" sz="2000" baseline="-25000" dirty="0" err="1">
                <a:solidFill>
                  <a:srgbClr val="1D4F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ice</a:t>
            </a:r>
            <a:r>
              <a:rPr lang="en-GB" sz="2000" dirty="0">
                <a:solidFill>
                  <a:srgbClr val="1D4F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&gt; 100% (1995 to 2010)</a:t>
            </a:r>
          </a:p>
          <a:p>
            <a:r>
              <a:rPr lang="en-GB" sz="2000" dirty="0">
                <a:solidFill>
                  <a:srgbClr val="1D4F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Shaded areas represent probabilities for the average value (thick lines) ±1</a:t>
            </a:r>
            <a:r>
              <a:rPr lang="en-GB" sz="2000" dirty="0">
                <a:solidFill>
                  <a:srgbClr val="1D4F85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/>
              </a:rPr>
              <a:t></a:t>
            </a:r>
          </a:p>
          <a:p>
            <a:r>
              <a:rPr lang="en-GB" sz="2000" dirty="0">
                <a:solidFill>
                  <a:srgbClr val="1D4F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Short-dashed lines represent average fractions for </a:t>
            </a:r>
            <a:r>
              <a:rPr lang="en-GB" sz="2000" dirty="0" err="1">
                <a:solidFill>
                  <a:srgbClr val="1D4F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RH</a:t>
            </a:r>
            <a:r>
              <a:rPr lang="en-GB" sz="2000" baseline="-25000" dirty="0" err="1">
                <a:solidFill>
                  <a:srgbClr val="1D4F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ice</a:t>
            </a:r>
            <a:r>
              <a:rPr lang="en-GB" sz="2000" dirty="0">
                <a:solidFill>
                  <a:srgbClr val="1D4F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95% and 105%</a:t>
            </a:r>
          </a:p>
          <a:p>
            <a:pPr marL="0" indent="0">
              <a:buNone/>
            </a:pPr>
            <a:endParaRPr lang="en-GB" sz="2000" dirty="0">
              <a:solidFill>
                <a:srgbClr val="1D4F8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000" b="1" dirty="0">
                <a:solidFill>
                  <a:srgbClr val="1D4F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n-US" sz="2000" b="1" dirty="0" err="1">
                <a:solidFill>
                  <a:srgbClr val="1D4F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etailed</a:t>
            </a:r>
            <a:r>
              <a:rPr lang="en-US" sz="2000" b="1" dirty="0">
                <a:solidFill>
                  <a:srgbClr val="1D4F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seasonality of ISSR occurrence over different regions. 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717B8FD1-D591-4099-9880-3D562D542F3D}"/>
              </a:ext>
            </a:extLst>
          </p:cNvPr>
          <p:cNvSpPr/>
          <p:nvPr/>
        </p:nvSpPr>
        <p:spPr>
          <a:xfrm>
            <a:off x="9767041" y="6488668"/>
            <a:ext cx="24249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>
                <a:solidFill>
                  <a:srgbClr val="1D4F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Petzold et al., ACP, 2020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51444759"/>
      </p:ext>
    </p:extLst>
  </p:cSld>
  <p:clrMapOvr>
    <a:masterClrMapping/>
  </p:clrMapOvr>
</p:sld>
</file>

<file path=ppt/theme/theme1.xml><?xml version="1.0" encoding="utf-8"?>
<a:theme xmlns:a="http://schemas.openxmlformats.org/drawingml/2006/main" name="Master slid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ABFF6C9C-C0FE-4C8D-9AB7-8EDF780FDCC1}" vid="{E30A6E4D-958E-4EC0-B183-A08414DA1609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IAGOS_PPT_Template_2020_3</Template>
  <TotalTime>0</TotalTime>
  <Words>1377</Words>
  <Application>Microsoft Office PowerPoint</Application>
  <PresentationFormat>Breitbild</PresentationFormat>
  <Paragraphs>159</Paragraphs>
  <Slides>12</Slides>
  <Notes>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18" baseType="lpstr">
      <vt:lpstr>Arial</vt:lpstr>
      <vt:lpstr>Calibri</vt:lpstr>
      <vt:lpstr>Cambria</vt:lpstr>
      <vt:lpstr>Lucida Sans</vt:lpstr>
      <vt:lpstr>Symbol</vt:lpstr>
      <vt:lpstr>Master slide</vt:lpstr>
      <vt:lpstr>IAGOS water vapour and RH_ice products for the Global troposphere and extratropical tropopause regions</vt:lpstr>
      <vt:lpstr>PowerPoint-Präsentation</vt:lpstr>
      <vt:lpstr>PowerPoint-Präsentation</vt:lpstr>
      <vt:lpstr>PowerPoint-Präsentation</vt:lpstr>
      <vt:lpstr>PowerPoint-Präsentation</vt:lpstr>
      <vt:lpstr>Automated QC for IAGOS H2O</vt:lpstr>
      <vt:lpstr>Validation of the chemical transport models of CAMS in NRT</vt:lpstr>
      <vt:lpstr>PowerPoint-Präsentation</vt:lpstr>
      <vt:lpstr>PowerPoint-Präsentation</vt:lpstr>
      <vt:lpstr>Seasonal Variation of ISSR Fraction </vt:lpstr>
      <vt:lpstr>Time Series of ISSR Fraction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Activity Report of the IAGOS Executive Board</dc:title>
  <dc:creator>thov</dc:creator>
  <cp:lastModifiedBy>Rohs, Susanne</cp:lastModifiedBy>
  <cp:revision>180</cp:revision>
  <dcterms:created xsi:type="dcterms:W3CDTF">2020-10-18T17:30:20Z</dcterms:created>
  <dcterms:modified xsi:type="dcterms:W3CDTF">2021-06-14T07:24:07Z</dcterms:modified>
</cp:coreProperties>
</file>