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23"/>
  </p:notesMasterIdLst>
  <p:handoutMasterIdLst>
    <p:handoutMasterId r:id="rId24"/>
  </p:handoutMasterIdLst>
  <p:sldIdLst>
    <p:sldId id="256" r:id="rId2"/>
    <p:sldId id="258" r:id="rId3"/>
    <p:sldId id="360" r:id="rId4"/>
    <p:sldId id="361" r:id="rId5"/>
    <p:sldId id="362" r:id="rId6"/>
    <p:sldId id="363" r:id="rId7"/>
    <p:sldId id="364" r:id="rId8"/>
    <p:sldId id="365" r:id="rId9"/>
    <p:sldId id="340" r:id="rId10"/>
    <p:sldId id="366" r:id="rId11"/>
    <p:sldId id="367" r:id="rId12"/>
    <p:sldId id="368" r:id="rId13"/>
    <p:sldId id="369" r:id="rId14"/>
    <p:sldId id="279" r:id="rId15"/>
    <p:sldId id="280" r:id="rId16"/>
    <p:sldId id="345" r:id="rId17"/>
    <p:sldId id="333" r:id="rId18"/>
    <p:sldId id="337" r:id="rId19"/>
    <p:sldId id="339" r:id="rId20"/>
    <p:sldId id="370" r:id="rId21"/>
    <p:sldId id="34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Kartodikromo" initials="VK" lastIdx="1" clrIdx="0">
    <p:extLst>
      <p:ext uri="{19B8F6BF-5375-455C-9EA6-DF929625EA0E}">
        <p15:presenceInfo xmlns:p15="http://schemas.microsoft.com/office/powerpoint/2012/main" userId="c45bc30229e096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57011" autoAdjust="0"/>
  </p:normalViewPr>
  <p:slideViewPr>
    <p:cSldViewPr snapToGrid="0" snapToObjects="1">
      <p:cViewPr varScale="1">
        <p:scale>
          <a:sx n="65" d="100"/>
          <a:sy n="65" d="100"/>
        </p:scale>
        <p:origin x="258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3EB4C9-05AE-D140-BEEB-C07C3BA7FB63}" type="datetimeFigureOut">
              <a:rPr lang="en-US" smtClean="0"/>
              <a:t>11/22/2022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6C72AE-B474-D14A-9465-BB67D4856516}" type="slidenum">
              <a:rPr lang="en-US" smtClean="0"/>
              <a:t>‹#›</a:t>
            </a:fld>
            <a:endParaRPr lang="en-US"/>
          </a:p>
        </p:txBody>
      </p:sp>
    </p:spTree>
    <p:extLst>
      <p:ext uri="{BB962C8B-B14F-4D97-AF65-F5344CB8AC3E}">
        <p14:creationId xmlns:p14="http://schemas.microsoft.com/office/powerpoint/2010/main" val="543520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8BCB6-DBE0-AF47-B401-65BDF37AE2E8}" type="datetimeFigureOut">
              <a:rPr lang="en-US" smtClean="0"/>
              <a:t>11/22/2022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E3DD7-86F9-7846-A372-F5F00722ED86}" type="slidenum">
              <a:rPr lang="en-US" smtClean="0"/>
              <a:t>‹#›</a:t>
            </a:fld>
            <a:endParaRPr lang="en-US"/>
          </a:p>
        </p:txBody>
      </p:sp>
    </p:spTree>
    <p:extLst>
      <p:ext uri="{BB962C8B-B14F-4D97-AF65-F5344CB8AC3E}">
        <p14:creationId xmlns:p14="http://schemas.microsoft.com/office/powerpoint/2010/main" val="10264305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On </a:t>
            </a:r>
            <a:r>
              <a:rPr lang="nl-NL" dirty="0" err="1"/>
              <a:t>the</a:t>
            </a:r>
            <a:r>
              <a:rPr lang="nl-NL" dirty="0"/>
              <a:t> 4th of November 2015 a Solar Radio </a:t>
            </a:r>
            <a:r>
              <a:rPr lang="nl-NL" dirty="0" err="1"/>
              <a:t>Burst</a:t>
            </a:r>
            <a:r>
              <a:rPr lang="nl-NL" dirty="0"/>
              <a:t> </a:t>
            </a:r>
            <a:r>
              <a:rPr lang="nl-NL" dirty="0" err="1"/>
              <a:t>caused</a:t>
            </a:r>
            <a:r>
              <a:rPr lang="nl-NL" dirty="0"/>
              <a:t> severe </a:t>
            </a:r>
            <a:r>
              <a:rPr lang="nl-NL" dirty="0" err="1"/>
              <a:t>malfunction</a:t>
            </a:r>
            <a:r>
              <a:rPr lang="nl-NL" dirty="0"/>
              <a:t> of ATC radars in Sweden.  At </a:t>
            </a:r>
            <a:r>
              <a:rPr lang="nl-NL" dirty="0" err="1"/>
              <a:t>the</a:t>
            </a:r>
            <a:r>
              <a:rPr lang="nl-NL" dirty="0"/>
              <a:t> </a:t>
            </a:r>
            <a:r>
              <a:rPr lang="nl-NL" dirty="0" err="1"/>
              <a:t>same</a:t>
            </a:r>
            <a:r>
              <a:rPr lang="nl-NL" dirty="0"/>
              <a:t> </a:t>
            </a:r>
            <a:r>
              <a:rPr lang="nl-NL" dirty="0" err="1"/>
              <a:t>day</a:t>
            </a:r>
            <a:r>
              <a:rPr lang="nl-NL" dirty="0"/>
              <a:t> </a:t>
            </a:r>
            <a:r>
              <a:rPr lang="nl-NL" dirty="0" err="1"/>
              <a:t>several</a:t>
            </a:r>
            <a:r>
              <a:rPr lang="nl-NL" dirty="0"/>
              <a:t> </a:t>
            </a:r>
            <a:r>
              <a:rPr lang="nl-NL" dirty="0" err="1"/>
              <a:t>solar</a:t>
            </a:r>
            <a:r>
              <a:rPr lang="nl-NL" dirty="0"/>
              <a:t> </a:t>
            </a:r>
            <a:r>
              <a:rPr lang="nl-NL" dirty="0" err="1"/>
              <a:t>flares</a:t>
            </a:r>
            <a:r>
              <a:rPr lang="nl-NL" dirty="0"/>
              <a:t> </a:t>
            </a:r>
            <a:r>
              <a:rPr lang="nl-NL" dirty="0" err="1"/>
              <a:t>and</a:t>
            </a:r>
            <a:r>
              <a:rPr lang="nl-NL" dirty="0"/>
              <a:t> a </a:t>
            </a:r>
            <a:r>
              <a:rPr lang="nl-NL" dirty="0" err="1"/>
              <a:t>geomagnetic</a:t>
            </a:r>
            <a:r>
              <a:rPr lang="nl-NL" dirty="0"/>
              <a:t> storm </a:t>
            </a:r>
            <a:r>
              <a:rPr lang="nl-NL" dirty="0" err="1"/>
              <a:t>were</a:t>
            </a:r>
            <a:r>
              <a:rPr lang="nl-NL" dirty="0"/>
              <a:t> </a:t>
            </a:r>
            <a:r>
              <a:rPr lang="nl-NL" dirty="0" err="1"/>
              <a:t>observed</a:t>
            </a:r>
            <a:r>
              <a:rPr lang="nl-NL" dirty="0"/>
              <a:t>. </a:t>
            </a:r>
            <a:r>
              <a:rPr lang="nl-NL" dirty="0" err="1"/>
              <a:t>Several</a:t>
            </a:r>
            <a:r>
              <a:rPr lang="nl-NL" dirty="0"/>
              <a:t> experts </a:t>
            </a:r>
            <a:r>
              <a:rPr lang="nl-NL" dirty="0" err="1"/>
              <a:t>discussed</a:t>
            </a:r>
            <a:r>
              <a:rPr lang="nl-NL" dirty="0"/>
              <a:t> a </a:t>
            </a:r>
            <a:r>
              <a:rPr lang="nl-NL" dirty="0" err="1"/>
              <a:t>supposed</a:t>
            </a:r>
            <a:r>
              <a:rPr lang="nl-NL" dirty="0"/>
              <a:t> impact </a:t>
            </a:r>
            <a:r>
              <a:rPr lang="nl-NL" dirty="0" err="1"/>
              <a:t>by</a:t>
            </a:r>
            <a:r>
              <a:rPr lang="nl-NL" dirty="0"/>
              <a:t> these </a:t>
            </a:r>
            <a:r>
              <a:rPr lang="nl-NL" dirty="0" err="1"/>
              <a:t>flares</a:t>
            </a:r>
            <a:r>
              <a:rPr lang="nl-NL" dirty="0"/>
              <a:t> </a:t>
            </a:r>
            <a:r>
              <a:rPr lang="nl-NL" dirty="0" err="1"/>
              <a:t>and</a:t>
            </a:r>
            <a:r>
              <a:rPr lang="nl-NL" dirty="0"/>
              <a:t> storm, </a:t>
            </a:r>
            <a:r>
              <a:rPr lang="nl-NL" dirty="0" err="1"/>
              <a:t>while</a:t>
            </a:r>
            <a:r>
              <a:rPr lang="nl-NL" dirty="0"/>
              <a:t> </a:t>
            </a:r>
            <a:r>
              <a:rPr lang="nl-NL" dirty="0" err="1"/>
              <a:t>ignoring</a:t>
            </a:r>
            <a:r>
              <a:rPr lang="nl-NL" dirty="0"/>
              <a:t> </a:t>
            </a:r>
            <a:r>
              <a:rPr lang="nl-NL" dirty="0" err="1"/>
              <a:t>the</a:t>
            </a:r>
            <a:r>
              <a:rPr lang="nl-NL" dirty="0"/>
              <a:t> SRB at first. A few weeks later, </a:t>
            </a:r>
            <a:r>
              <a:rPr lang="nl-NL" dirty="0" err="1"/>
              <a:t>during</a:t>
            </a:r>
            <a:r>
              <a:rPr lang="nl-NL" dirty="0"/>
              <a:t> </a:t>
            </a:r>
            <a:r>
              <a:rPr lang="nl-NL" dirty="0" err="1"/>
              <a:t>the</a:t>
            </a:r>
            <a:r>
              <a:rPr lang="nl-NL" dirty="0"/>
              <a:t> European Space </a:t>
            </a:r>
            <a:r>
              <a:rPr lang="nl-NL" dirty="0" err="1"/>
              <a:t>Weather</a:t>
            </a:r>
            <a:r>
              <a:rPr lang="nl-NL" dirty="0"/>
              <a:t> Week (ESWW), prof. </a:t>
            </a:r>
            <a:r>
              <a:rPr lang="nl-NL" dirty="0" err="1"/>
              <a:t>Opgenoorth</a:t>
            </a:r>
            <a:r>
              <a:rPr lang="nl-NL" dirty="0"/>
              <a:t> gave </a:t>
            </a:r>
            <a:r>
              <a:rPr lang="nl-NL" dirty="0" err="1"/>
              <a:t>an</a:t>
            </a:r>
            <a:r>
              <a:rPr lang="nl-NL" dirty="0"/>
              <a:t> </a:t>
            </a:r>
            <a:r>
              <a:rPr lang="nl-NL" dirty="0" err="1"/>
              <a:t>interesting</a:t>
            </a:r>
            <a:r>
              <a:rPr lang="nl-NL" dirty="0"/>
              <a:t> </a:t>
            </a:r>
            <a:r>
              <a:rPr lang="nl-NL" dirty="0" err="1"/>
              <a:t>presentation</a:t>
            </a:r>
            <a:r>
              <a:rPr lang="nl-NL" dirty="0"/>
              <a:t> </a:t>
            </a:r>
            <a:r>
              <a:rPr lang="nl-NL" dirty="0" err="1"/>
              <a:t>about</a:t>
            </a:r>
            <a:r>
              <a:rPr lang="nl-NL" dirty="0"/>
              <a:t> </a:t>
            </a:r>
            <a:r>
              <a:rPr lang="nl-NL" dirty="0" err="1"/>
              <a:t>the</a:t>
            </a:r>
            <a:r>
              <a:rPr lang="nl-NL" dirty="0"/>
              <a:t> incident, </a:t>
            </a:r>
            <a:r>
              <a:rPr lang="nl-NL" dirty="0" err="1"/>
              <a:t>focussing</a:t>
            </a:r>
            <a:r>
              <a:rPr lang="nl-NL" dirty="0"/>
              <a:t> on </a:t>
            </a:r>
            <a:r>
              <a:rPr lang="nl-NL" dirty="0" err="1"/>
              <a:t>the</a:t>
            </a:r>
            <a:r>
              <a:rPr lang="nl-NL" dirty="0"/>
              <a:t> SRB as well as </a:t>
            </a:r>
            <a:r>
              <a:rPr lang="nl-NL" dirty="0" err="1"/>
              <a:t>discussing</a:t>
            </a:r>
            <a:r>
              <a:rPr lang="nl-NL" dirty="0"/>
              <a:t> </a:t>
            </a:r>
            <a:r>
              <a:rPr lang="nl-NL" dirty="0" err="1"/>
              <a:t>the</a:t>
            </a:r>
            <a:r>
              <a:rPr lang="nl-NL" dirty="0"/>
              <a:t> </a:t>
            </a:r>
            <a:r>
              <a:rPr lang="nl-NL" dirty="0" err="1"/>
              <a:t>flares</a:t>
            </a:r>
            <a:r>
              <a:rPr lang="nl-NL" dirty="0"/>
              <a:t> </a:t>
            </a:r>
            <a:r>
              <a:rPr lang="nl-NL" dirty="0" err="1"/>
              <a:t>and</a:t>
            </a:r>
            <a:r>
              <a:rPr lang="nl-NL" dirty="0"/>
              <a:t> </a:t>
            </a:r>
            <a:r>
              <a:rPr lang="nl-NL" dirty="0" err="1"/>
              <a:t>geomagnetic</a:t>
            </a:r>
            <a:r>
              <a:rPr lang="nl-NL" dirty="0"/>
              <a:t> storm. The SRB was </a:t>
            </a:r>
            <a:r>
              <a:rPr lang="nl-NL" dirty="0" err="1"/>
              <a:t>an</a:t>
            </a:r>
            <a:r>
              <a:rPr lang="nl-NL" dirty="0"/>
              <a:t> </a:t>
            </a:r>
            <a:r>
              <a:rPr lang="nl-NL" dirty="0" err="1"/>
              <a:t>obvious</a:t>
            </a:r>
            <a:r>
              <a:rPr lang="nl-NL" dirty="0"/>
              <a:t> </a:t>
            </a:r>
            <a:r>
              <a:rPr lang="nl-NL" dirty="0" err="1"/>
              <a:t>cause</a:t>
            </a:r>
            <a:r>
              <a:rPr lang="nl-NL" dirty="0"/>
              <a:t> </a:t>
            </a:r>
            <a:r>
              <a:rPr lang="nl-NL" dirty="0" err="1"/>
              <a:t>for</a:t>
            </a:r>
            <a:r>
              <a:rPr lang="nl-NL" dirty="0"/>
              <a:t> </a:t>
            </a:r>
            <a:r>
              <a:rPr lang="nl-NL" dirty="0" err="1"/>
              <a:t>those</a:t>
            </a:r>
            <a:r>
              <a:rPr lang="nl-NL" dirty="0"/>
              <a:t> </a:t>
            </a:r>
            <a:r>
              <a:rPr lang="nl-NL" dirty="0" err="1"/>
              <a:t>who</a:t>
            </a:r>
            <a:r>
              <a:rPr lang="nl-NL" dirty="0"/>
              <a:t> </a:t>
            </a:r>
            <a:r>
              <a:rPr lang="nl-NL" dirty="0" err="1"/>
              <a:t>know</a:t>
            </a:r>
            <a:r>
              <a:rPr lang="nl-NL" dirty="0"/>
              <a:t> a bit </a:t>
            </a:r>
            <a:r>
              <a:rPr lang="nl-NL" dirty="0" err="1"/>
              <a:t>about</a:t>
            </a:r>
            <a:r>
              <a:rPr lang="nl-NL" dirty="0"/>
              <a:t> </a:t>
            </a:r>
            <a:r>
              <a:rPr lang="nl-NL" dirty="0" err="1"/>
              <a:t>the</a:t>
            </a:r>
            <a:r>
              <a:rPr lang="nl-NL" dirty="0"/>
              <a:t> </a:t>
            </a:r>
            <a:r>
              <a:rPr lang="nl-NL" dirty="0" err="1"/>
              <a:t>operation</a:t>
            </a:r>
            <a:r>
              <a:rPr lang="nl-NL" dirty="0"/>
              <a:t> of radars. </a:t>
            </a:r>
            <a:r>
              <a:rPr lang="nl-NL" dirty="0" err="1"/>
              <a:t>This</a:t>
            </a:r>
            <a:r>
              <a:rPr lang="nl-NL" dirty="0"/>
              <a:t> is </a:t>
            </a:r>
            <a:r>
              <a:rPr lang="nl-NL" dirty="0" err="1"/>
              <a:t>our</a:t>
            </a:r>
            <a:r>
              <a:rPr lang="nl-NL" dirty="0"/>
              <a:t> </a:t>
            </a:r>
            <a:r>
              <a:rPr lang="nl-NL" dirty="0" err="1"/>
              <a:t>motivation</a:t>
            </a:r>
            <a:r>
              <a:rPr lang="nl-NL" dirty="0"/>
              <a:t> </a:t>
            </a:r>
            <a:r>
              <a:rPr lang="nl-NL" dirty="0" err="1"/>
              <a:t>to</a:t>
            </a:r>
            <a:r>
              <a:rPr lang="nl-NL" dirty="0"/>
              <a:t> </a:t>
            </a:r>
            <a:r>
              <a:rPr lang="nl-NL" dirty="0" err="1"/>
              <a:t>elaborate</a:t>
            </a:r>
            <a:r>
              <a:rPr lang="nl-NL" dirty="0"/>
              <a:t> on </a:t>
            </a:r>
            <a:r>
              <a:rPr lang="nl-NL" dirty="0" err="1"/>
              <a:t>this</a:t>
            </a:r>
            <a:r>
              <a:rPr lang="nl-NL" dirty="0"/>
              <a:t> topic.</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2</a:t>
            </a:fld>
            <a:endParaRPr lang="en-US"/>
          </a:p>
        </p:txBody>
      </p:sp>
    </p:spTree>
    <p:extLst>
      <p:ext uri="{BB962C8B-B14F-4D97-AF65-F5344CB8AC3E}">
        <p14:creationId xmlns:p14="http://schemas.microsoft.com/office/powerpoint/2010/main" val="201530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Suffers </a:t>
            </a:r>
            <a:r>
              <a:rPr lang="nl-NL" dirty="0" err="1"/>
              <a:t>from</a:t>
            </a:r>
            <a:r>
              <a:rPr lang="nl-NL" dirty="0"/>
              <a:t> </a:t>
            </a:r>
            <a:r>
              <a:rPr lang="nl-NL" b="1" dirty="0" err="1"/>
              <a:t>refraction</a:t>
            </a:r>
            <a:r>
              <a:rPr lang="nl-NL" dirty="0"/>
              <a:t> (</a:t>
            </a:r>
            <a:r>
              <a:rPr lang="nl-NL" dirty="0" err="1"/>
              <a:t>Tropospheric</a:t>
            </a:r>
            <a:r>
              <a:rPr lang="nl-NL" dirty="0"/>
              <a:t> </a:t>
            </a:r>
            <a:r>
              <a:rPr lang="nl-NL" dirty="0" err="1"/>
              <a:t>and</a:t>
            </a:r>
            <a:r>
              <a:rPr lang="nl-NL" dirty="0"/>
              <a:t> </a:t>
            </a:r>
            <a:r>
              <a:rPr lang="nl-NL" dirty="0" err="1"/>
              <a:t>ionospheric</a:t>
            </a:r>
            <a:r>
              <a:rPr lang="nl-NL" dirty="0"/>
              <a:t>)</a:t>
            </a:r>
          </a:p>
          <a:p>
            <a:endParaRPr lang="nl-NL" dirty="0"/>
          </a:p>
          <a:p>
            <a:r>
              <a:rPr lang="nl-NL" b="1" dirty="0" err="1"/>
              <a:t>SRB’s</a:t>
            </a:r>
            <a:r>
              <a:rPr lang="nl-NL" dirty="0"/>
              <a:t> </a:t>
            </a:r>
            <a:r>
              <a:rPr lang="nl-NL" dirty="0" err="1"/>
              <a:t>can</a:t>
            </a:r>
            <a:r>
              <a:rPr lang="nl-NL" dirty="0"/>
              <a:t> </a:t>
            </a:r>
            <a:r>
              <a:rPr lang="nl-NL" dirty="0" err="1"/>
              <a:t>directly</a:t>
            </a:r>
            <a:r>
              <a:rPr lang="nl-NL" dirty="0"/>
              <a:t> impact </a:t>
            </a:r>
            <a:r>
              <a:rPr lang="nl-NL" dirty="0" err="1"/>
              <a:t>the</a:t>
            </a:r>
            <a:r>
              <a:rPr lang="nl-NL" dirty="0"/>
              <a:t> Radar.</a:t>
            </a:r>
          </a:p>
          <a:p>
            <a:endParaRPr lang="nl-NL" dirty="0"/>
          </a:p>
          <a:p>
            <a:r>
              <a:rPr lang="nl-NL" altLang="nl-NL" dirty="0"/>
              <a:t>Patriot Radar = </a:t>
            </a:r>
            <a:r>
              <a:rPr lang="nl-NL" altLang="nl-NL" b="1" dirty="0" err="1"/>
              <a:t>P</a:t>
            </a:r>
            <a:r>
              <a:rPr lang="nl-NL" altLang="nl-NL" dirty="0" err="1"/>
              <a:t>hased</a:t>
            </a:r>
            <a:r>
              <a:rPr lang="nl-NL" altLang="nl-NL" baseline="0" dirty="0"/>
              <a:t> </a:t>
            </a:r>
            <a:r>
              <a:rPr lang="nl-NL" altLang="nl-NL" b="1" baseline="0" dirty="0"/>
              <a:t>A</a:t>
            </a:r>
            <a:r>
              <a:rPr lang="nl-NL" altLang="nl-NL" baseline="0" dirty="0"/>
              <a:t>rray </a:t>
            </a:r>
            <a:r>
              <a:rPr lang="nl-NL" altLang="nl-NL" b="1" baseline="0" dirty="0" err="1"/>
              <a:t>TR</a:t>
            </a:r>
            <a:r>
              <a:rPr lang="nl-NL" altLang="nl-NL" baseline="0" dirty="0" err="1"/>
              <a:t>acking</a:t>
            </a:r>
            <a:r>
              <a:rPr lang="nl-NL" altLang="nl-NL" baseline="0" dirty="0"/>
              <a:t> </a:t>
            </a:r>
            <a:r>
              <a:rPr lang="nl-NL" altLang="nl-NL" baseline="0" dirty="0" err="1"/>
              <a:t>to</a:t>
            </a:r>
            <a:r>
              <a:rPr lang="nl-NL" altLang="nl-NL" baseline="0" dirty="0"/>
              <a:t> </a:t>
            </a:r>
            <a:r>
              <a:rPr lang="nl-NL" altLang="nl-NL" b="1" i="0" baseline="0" dirty="0" err="1"/>
              <a:t>I</a:t>
            </a:r>
            <a:r>
              <a:rPr lang="nl-NL" altLang="nl-NL" baseline="0" dirty="0" err="1"/>
              <a:t>ntercept</a:t>
            </a:r>
            <a:r>
              <a:rPr lang="nl-NL" altLang="nl-NL" baseline="0" dirty="0"/>
              <a:t> </a:t>
            </a:r>
            <a:r>
              <a:rPr lang="nl-NL" altLang="nl-NL" b="1" baseline="0" dirty="0"/>
              <a:t>O</a:t>
            </a:r>
            <a:r>
              <a:rPr lang="nl-NL" altLang="nl-NL" baseline="0" dirty="0"/>
              <a:t>f </a:t>
            </a:r>
            <a:r>
              <a:rPr lang="nl-NL" altLang="nl-NL" b="1" baseline="0" dirty="0"/>
              <a:t>T</a:t>
            </a:r>
            <a:r>
              <a:rPr lang="nl-NL" altLang="nl-NL" baseline="0" dirty="0"/>
              <a:t>arget</a:t>
            </a:r>
            <a:endParaRPr lang="en-US" altLang="nl-NL" dirty="0"/>
          </a:p>
          <a:p>
            <a:r>
              <a:rPr lang="en-US" altLang="nl-NL" dirty="0"/>
              <a:t>~C-band (~5GHz)</a:t>
            </a:r>
            <a:endParaRPr lang="nl-NL" altLang="nl-NL" dirty="0"/>
          </a:p>
          <a:p>
            <a:r>
              <a:rPr lang="nl-NL" altLang="nl-NL" sz="1200" dirty="0"/>
              <a:t>Radar Set (RS) en </a:t>
            </a:r>
            <a:r>
              <a:rPr lang="nl-NL" altLang="nl-NL" sz="1200" dirty="0" err="1"/>
              <a:t>Launcher</a:t>
            </a:r>
            <a:r>
              <a:rPr lang="nl-NL" altLang="nl-NL" sz="1200" dirty="0"/>
              <a:t> Station (LS)</a:t>
            </a: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Raytheon AN/MPQ53 + </a:t>
            </a:r>
            <a:r>
              <a:rPr lang="nl-NL" altLang="nl-NL" sz="1100" dirty="0"/>
              <a:t>TPX-46(V)1</a:t>
            </a:r>
            <a:endParaRPr lang="nl-NL" alt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Raytheon </a:t>
            </a:r>
            <a:r>
              <a:rPr lang="nl-NL" altLang="nl-NL" dirty="0" smtClean="0"/>
              <a:t>AN/TSM-165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dirty="0" smtClean="0">
              <a:solidFill>
                <a:srgbClr val="000000"/>
              </a:solidFill>
            </a:endParaRPr>
          </a:p>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13</a:t>
            </a:fld>
            <a:endParaRPr lang="en-US"/>
          </a:p>
        </p:txBody>
      </p:sp>
    </p:spTree>
    <p:extLst>
      <p:ext uri="{BB962C8B-B14F-4D97-AF65-F5344CB8AC3E}">
        <p14:creationId xmlns:p14="http://schemas.microsoft.com/office/powerpoint/2010/main" val="35713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US" baseline="0" dirty="0"/>
              <a:t>The information available from a radar receiver may contain as many as several million separate data bits per second. From these and other data, such as the orientation of the antenna, the indicator should present to the observer a continuous, easily understandable, graphic picture of the relative position of radar targets. It should provide size, shape, and insofar as possible, indications of the type of targets. A cathode-ray tube (</a:t>
            </a:r>
            <a:r>
              <a:rPr lang="en-US" baseline="0" dirty="0" err="1"/>
              <a:t>crt</a:t>
            </a:r>
            <a:r>
              <a:rPr lang="en-US" baseline="0" dirty="0"/>
              <a:t>) fulfills these requirements to an astonishing degree. The cathode-ray tube's principal shortcoming is that it cannot present a true three-dimensional picture. </a:t>
            </a:r>
          </a:p>
          <a:p>
            <a:pPr marL="0" indent="0">
              <a:buFont typeface="Arial" charset="0"/>
              <a:buNone/>
            </a:pPr>
            <a:r>
              <a:rPr lang="en-US" baseline="0" dirty="0"/>
              <a:t>The fundamental geometrical quantities involved in radar displays are the range, azimuth angle (or bearing), and elevation angle. These displays relate the position of a radar target to the origin at the antenna.</a:t>
            </a:r>
          </a:p>
          <a:p>
            <a:pPr marL="0" indent="0">
              <a:buFont typeface="Arial" charset="0"/>
              <a:buNone/>
            </a:pPr>
            <a:endParaRPr lang="en-US" baseline="0" dirty="0"/>
          </a:p>
          <a:p>
            <a:pPr marL="171450" indent="-171450">
              <a:buFont typeface="Arial" panose="020B0604020202020204" pitchFamily="34" charset="0"/>
              <a:buChar char="•"/>
            </a:pPr>
            <a:r>
              <a:rPr lang="en-US" baseline="0"/>
              <a:t>http://www.radartutorial.eu/12.scopes/sc04.en.html</a:t>
            </a:r>
          </a:p>
        </p:txBody>
      </p:sp>
      <p:sp>
        <p:nvSpPr>
          <p:cNvPr id="4" name="Slide Number Placeholder 3"/>
          <p:cNvSpPr>
            <a:spLocks noGrp="1"/>
          </p:cNvSpPr>
          <p:nvPr>
            <p:ph type="sldNum" sz="quarter" idx="10"/>
          </p:nvPr>
        </p:nvSpPr>
        <p:spPr/>
        <p:txBody>
          <a:bodyPr/>
          <a:lstStyle/>
          <a:p>
            <a:fld id="{425E3DD7-86F9-7846-A372-F5F00722ED86}" type="slidenum">
              <a:rPr lang="en-US" smtClean="0"/>
              <a:t>14</a:t>
            </a:fld>
            <a:endParaRPr lang="en-US"/>
          </a:p>
        </p:txBody>
      </p:sp>
    </p:spTree>
    <p:extLst>
      <p:ext uri="{BB962C8B-B14F-4D97-AF65-F5344CB8AC3E}">
        <p14:creationId xmlns:p14="http://schemas.microsoft.com/office/powerpoint/2010/main" val="258273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 typeface="Arial" charset="0"/>
              <a:buNone/>
            </a:pPr>
            <a:r>
              <a:rPr lang="nl-NL" dirty="0"/>
              <a:t>Bridge between ‘Block diagram’ &amp; ‘</a:t>
            </a:r>
            <a:r>
              <a:rPr lang="nl-NL" dirty="0" err="1"/>
              <a:t>Specifications</a:t>
            </a:r>
            <a:r>
              <a:rPr lang="nl-NL" dirty="0"/>
              <a:t>’. The radar </a:t>
            </a:r>
            <a:r>
              <a:rPr lang="nl-NL" dirty="0" err="1"/>
              <a:t>equation</a:t>
            </a:r>
            <a:r>
              <a:rPr lang="nl-NL" dirty="0"/>
              <a:t> </a:t>
            </a:r>
            <a:r>
              <a:rPr lang="nl-NL" dirty="0" err="1"/>
              <a:t>elegantly</a:t>
            </a:r>
            <a:r>
              <a:rPr lang="nl-NL" dirty="0"/>
              <a:t> shows </a:t>
            </a:r>
            <a:r>
              <a:rPr lang="nl-NL" dirty="0" err="1"/>
              <a:t>the</a:t>
            </a:r>
            <a:r>
              <a:rPr lang="nl-NL" dirty="0"/>
              <a:t> most important </a:t>
            </a:r>
            <a:r>
              <a:rPr lang="nl-NL" dirty="0" err="1"/>
              <a:t>aspects</a:t>
            </a:r>
            <a:r>
              <a:rPr lang="nl-NL" dirty="0"/>
              <a:t> of radar </a:t>
            </a:r>
            <a:r>
              <a:rPr lang="nl-NL" dirty="0" err="1"/>
              <a:t>technology</a:t>
            </a:r>
            <a:r>
              <a:rPr lang="nl-NL" dirty="0"/>
              <a:t>.</a:t>
            </a:r>
          </a:p>
          <a:p>
            <a:pPr marL="0" indent="0">
              <a:buFont typeface="Arial" charset="0"/>
              <a:buNone/>
            </a:pPr>
            <a:endParaRPr lang="en-US" dirty="0"/>
          </a:p>
          <a:p>
            <a:pPr marL="0" indent="0">
              <a:buFont typeface="Arial" charset="0"/>
              <a:buNone/>
            </a:pPr>
            <a:r>
              <a:rPr lang="en-US" dirty="0"/>
              <a:t>R</a:t>
            </a:r>
            <a:r>
              <a:rPr lang="en-US" baseline="-25000" dirty="0"/>
              <a:t>max</a:t>
            </a:r>
            <a:r>
              <a:rPr lang="en-US" baseline="0" dirty="0"/>
              <a:t> = maximum detectable range</a:t>
            </a:r>
            <a:endParaRPr lang="en-US" dirty="0"/>
          </a:p>
          <a:p>
            <a:pPr marL="0" indent="0">
              <a:buFont typeface="Arial" charset="0"/>
              <a:buNone/>
            </a:pPr>
            <a:r>
              <a:rPr lang="en-US" dirty="0"/>
              <a:t>P</a:t>
            </a:r>
            <a:r>
              <a:rPr lang="en-US" baseline="-25000" dirty="0"/>
              <a:t>t</a:t>
            </a:r>
            <a:r>
              <a:rPr lang="en-US" baseline="0" dirty="0"/>
              <a:t> = transmitted power</a:t>
            </a:r>
          </a:p>
          <a:p>
            <a:pPr marL="0" indent="0">
              <a:buFont typeface="Arial" charset="0"/>
              <a:buNone/>
            </a:pPr>
            <a:r>
              <a:rPr lang="en-US" baseline="0" dirty="0"/>
              <a:t>G = antenna gain [Remember: antenna gain is directly related to its directivity.]</a:t>
            </a:r>
          </a:p>
          <a:p>
            <a:pPr marL="0" indent="0">
              <a:buFont typeface="Arial" charset="0"/>
              <a:buNone/>
            </a:pPr>
            <a:r>
              <a:rPr lang="en-US" baseline="0" dirty="0">
                <a:latin typeface="Cambria Math"/>
                <a:ea typeface="Cambria Math"/>
              </a:rPr>
              <a:t>𝜆 = wavelength</a:t>
            </a:r>
          </a:p>
          <a:p>
            <a:pPr marL="0" indent="0">
              <a:buFont typeface="Arial" charset="0"/>
              <a:buNone/>
            </a:pPr>
            <a:r>
              <a:rPr lang="en-US" baseline="0" dirty="0">
                <a:latin typeface="Cambria Math"/>
                <a:ea typeface="Cambria Math"/>
              </a:rPr>
              <a:t>𝜎 = radar cross section</a:t>
            </a:r>
          </a:p>
          <a:p>
            <a:pPr marL="0" indent="0">
              <a:buFont typeface="Arial" charset="0"/>
              <a:buNone/>
            </a:pPr>
            <a:r>
              <a:rPr lang="en-US" dirty="0"/>
              <a:t>S</a:t>
            </a:r>
            <a:r>
              <a:rPr lang="en-US" baseline="-25000" dirty="0"/>
              <a:t>min</a:t>
            </a:r>
            <a:r>
              <a:rPr lang="en-US" baseline="0" dirty="0"/>
              <a:t> = minimum detectable signal</a:t>
            </a:r>
          </a:p>
          <a:p>
            <a:pPr marL="0" indent="0">
              <a:buFont typeface="Arial" charset="0"/>
              <a:buNone/>
            </a:pPr>
            <a:r>
              <a:rPr lang="en-US" baseline="0" dirty="0"/>
              <a:t>L = losses</a:t>
            </a:r>
          </a:p>
          <a:p>
            <a:pPr marL="0" indent="0">
              <a:buFont typeface="Arial" charset="0"/>
              <a:buNone/>
            </a:pPr>
            <a:endParaRPr lang="en-US" baseline="0" dirty="0"/>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a:t>L</a:t>
            </a:r>
            <a:r>
              <a:rPr lang="en-US" baseline="-25000" dirty="0"/>
              <a:t>int</a:t>
            </a:r>
            <a:r>
              <a:rPr lang="en-US" baseline="0" dirty="0"/>
              <a:t> = internal losses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a:t>L</a:t>
            </a:r>
            <a:r>
              <a:rPr lang="en-US" baseline="-25000" dirty="0"/>
              <a:t>refl</a:t>
            </a:r>
            <a:r>
              <a:rPr lang="en-US" baseline="0" dirty="0"/>
              <a:t> = reflection losses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a:t>L</a:t>
            </a:r>
            <a:r>
              <a:rPr lang="en-US" baseline="-25000" dirty="0"/>
              <a:t>atml</a:t>
            </a:r>
            <a:r>
              <a:rPr lang="en-US" baseline="0" dirty="0"/>
              <a:t> = atmospheric losses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baseline="0" dirty="0">
                <a:latin typeface="Cambria Math"/>
                <a:ea typeface="Cambria Math"/>
              </a:rPr>
              <a:t>[G^2 * 𝜆^2 = Gt * </a:t>
            </a:r>
            <a:r>
              <a:rPr lang="en-US" baseline="0" dirty="0" err="1">
                <a:latin typeface="Cambria Math"/>
                <a:ea typeface="Cambria Math"/>
              </a:rPr>
              <a:t>Ar</a:t>
            </a:r>
            <a:r>
              <a:rPr lang="en-US" baseline="0" dirty="0">
                <a:latin typeface="Cambria Math"/>
                <a:ea typeface="Cambria Math"/>
              </a:rPr>
              <a:t> = Gt * Gr * 𝜆^2 = G * G * 𝜆^2 (want Gr = Gt)]</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15</a:t>
            </a:fld>
            <a:endParaRPr lang="en-US"/>
          </a:p>
        </p:txBody>
      </p:sp>
    </p:spTree>
    <p:extLst>
      <p:ext uri="{BB962C8B-B14F-4D97-AF65-F5344CB8AC3E}">
        <p14:creationId xmlns:p14="http://schemas.microsoft.com/office/powerpoint/2010/main" val="382886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Calculate</a:t>
            </a:r>
            <a:r>
              <a:rPr lang="nl-NL" dirty="0"/>
              <a:t> </a:t>
            </a:r>
            <a:r>
              <a:rPr lang="nl-NL" dirty="0" err="1"/>
              <a:t>S</a:t>
            </a:r>
            <a:r>
              <a:rPr lang="nl-NL" baseline="-25000" dirty="0" err="1"/>
              <a:t>min</a:t>
            </a:r>
            <a:r>
              <a:rPr lang="nl-NL" dirty="0"/>
              <a:t> </a:t>
            </a:r>
            <a:r>
              <a:rPr lang="nl-NL" dirty="0" err="1"/>
              <a:t>and</a:t>
            </a:r>
            <a:r>
              <a:rPr lang="nl-NL" dirty="0"/>
              <a:t> </a:t>
            </a:r>
            <a:r>
              <a:rPr lang="nl-NL" dirty="0" err="1"/>
              <a:t>compare</a:t>
            </a:r>
            <a:r>
              <a:rPr lang="nl-NL" dirty="0"/>
              <a:t> </a:t>
            </a:r>
            <a:r>
              <a:rPr lang="nl-NL" dirty="0" err="1"/>
              <a:t>to</a:t>
            </a:r>
            <a:r>
              <a:rPr lang="nl-NL" dirty="0"/>
              <a:t> a strong SRB.</a:t>
            </a:r>
          </a:p>
          <a:p>
            <a:endParaRPr lang="nl-NL" dirty="0"/>
          </a:p>
          <a:p>
            <a:r>
              <a:rPr lang="nl-NL" dirty="0" err="1"/>
              <a:t>Assume</a:t>
            </a:r>
            <a:r>
              <a:rPr lang="nl-NL" dirty="0"/>
              <a:t>: G=1; </a:t>
            </a:r>
            <a:r>
              <a:rPr lang="el-GR" dirty="0"/>
              <a:t>λ</a:t>
            </a:r>
            <a:r>
              <a:rPr lang="nl-NL" dirty="0"/>
              <a:t>=1; </a:t>
            </a:r>
            <a:r>
              <a:rPr lang="el-GR" dirty="0"/>
              <a:t>σ</a:t>
            </a:r>
            <a:r>
              <a:rPr lang="nl-NL" dirty="0"/>
              <a:t>=1; L=1; </a:t>
            </a:r>
            <a:r>
              <a:rPr lang="nl-NL" dirty="0" err="1"/>
              <a:t>R</a:t>
            </a:r>
            <a:r>
              <a:rPr lang="nl-NL" baseline="-25000" dirty="0" err="1"/>
              <a:t>max</a:t>
            </a:r>
            <a:r>
              <a:rPr lang="nl-NL" dirty="0"/>
              <a:t>=500km.</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16</a:t>
            </a:fld>
            <a:endParaRPr lang="en-US"/>
          </a:p>
        </p:txBody>
      </p:sp>
    </p:spTree>
    <p:extLst>
      <p:ext uri="{BB962C8B-B14F-4D97-AF65-F5344CB8AC3E}">
        <p14:creationId xmlns:p14="http://schemas.microsoft.com/office/powerpoint/2010/main" val="132797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SRB are </a:t>
            </a:r>
            <a:r>
              <a:rPr lang="nl-NL" dirty="0" err="1"/>
              <a:t>associated</a:t>
            </a:r>
            <a:r>
              <a:rPr lang="nl-NL" dirty="0"/>
              <a:t> </a:t>
            </a:r>
            <a:r>
              <a:rPr lang="nl-NL" dirty="0" err="1"/>
              <a:t>with</a:t>
            </a:r>
            <a:r>
              <a:rPr lang="nl-NL" dirty="0"/>
              <a:t> </a:t>
            </a:r>
            <a:r>
              <a:rPr lang="nl-NL" dirty="0" err="1"/>
              <a:t>flares</a:t>
            </a:r>
            <a:r>
              <a:rPr lang="nl-NL" dirty="0"/>
              <a:t> &amp; </a:t>
            </a:r>
            <a:r>
              <a:rPr lang="nl-NL" dirty="0" err="1"/>
              <a:t>CMEs</a:t>
            </a:r>
            <a:r>
              <a:rPr lang="nl-NL" dirty="0"/>
              <a:t>. </a:t>
            </a:r>
            <a:r>
              <a:rPr lang="nl-NL" dirty="0" err="1"/>
              <a:t>If</a:t>
            </a:r>
            <a:r>
              <a:rPr lang="nl-NL" dirty="0"/>
              <a:t> </a:t>
            </a:r>
            <a:r>
              <a:rPr lang="nl-NL" dirty="0" err="1"/>
              <a:t>they</a:t>
            </a:r>
            <a:r>
              <a:rPr lang="nl-NL" dirty="0"/>
              <a:t> are strong </a:t>
            </a:r>
            <a:r>
              <a:rPr lang="nl-NL" dirty="0" err="1"/>
              <a:t>enough</a:t>
            </a:r>
            <a:r>
              <a:rPr lang="nl-NL" dirty="0"/>
              <a:t>, </a:t>
            </a:r>
            <a:r>
              <a:rPr lang="nl-NL" dirty="0" err="1"/>
              <a:t>they</a:t>
            </a:r>
            <a:r>
              <a:rPr lang="nl-NL" dirty="0"/>
              <a:t> are </a:t>
            </a:r>
            <a:r>
              <a:rPr lang="nl-NL" dirty="0" err="1"/>
              <a:t>able</a:t>
            </a:r>
            <a:r>
              <a:rPr lang="nl-NL" dirty="0"/>
              <a:t> </a:t>
            </a:r>
            <a:r>
              <a:rPr lang="nl-NL" dirty="0" err="1"/>
              <a:t>to</a:t>
            </a:r>
            <a:r>
              <a:rPr lang="nl-NL" dirty="0"/>
              <a:t> jam/</a:t>
            </a:r>
            <a:r>
              <a:rPr lang="nl-NL" dirty="0" err="1"/>
              <a:t>interfere</a:t>
            </a:r>
            <a:r>
              <a:rPr lang="nl-NL" dirty="0"/>
              <a:t> </a:t>
            </a:r>
            <a:r>
              <a:rPr lang="nl-NL" dirty="0" err="1"/>
              <a:t>with</a:t>
            </a:r>
            <a:r>
              <a:rPr lang="nl-NL" dirty="0"/>
              <a:t> a radar. </a:t>
            </a:r>
            <a:r>
              <a:rPr lang="nl-NL" dirty="0" err="1"/>
              <a:t>Especially</a:t>
            </a:r>
            <a:r>
              <a:rPr lang="nl-NL" dirty="0"/>
              <a:t> </a:t>
            </a:r>
            <a:r>
              <a:rPr lang="nl-NL" dirty="0" err="1"/>
              <a:t>the</a:t>
            </a:r>
            <a:r>
              <a:rPr lang="nl-NL" dirty="0"/>
              <a:t> far </a:t>
            </a:r>
            <a:r>
              <a:rPr lang="nl-NL" dirty="0" err="1"/>
              <a:t>looking</a:t>
            </a:r>
            <a:r>
              <a:rPr lang="nl-NL" dirty="0"/>
              <a:t> radars, as these are more </a:t>
            </a:r>
            <a:r>
              <a:rPr lang="nl-NL" dirty="0" err="1"/>
              <a:t>sensitive</a:t>
            </a:r>
            <a:r>
              <a:rPr lang="nl-NL" dirty="0"/>
              <a:t>. </a:t>
            </a:r>
            <a:r>
              <a:rPr lang="nl-NL" dirty="0" err="1"/>
              <a:t>After</a:t>
            </a:r>
            <a:r>
              <a:rPr lang="nl-NL" dirty="0"/>
              <a:t> </a:t>
            </a:r>
            <a:r>
              <a:rPr lang="nl-NL" dirty="0" err="1"/>
              <a:t>all</a:t>
            </a:r>
            <a:r>
              <a:rPr lang="nl-NL" dirty="0"/>
              <a:t>, </a:t>
            </a:r>
            <a:r>
              <a:rPr lang="nl-NL" dirty="0" err="1"/>
              <a:t>the</a:t>
            </a:r>
            <a:r>
              <a:rPr lang="nl-NL" dirty="0"/>
              <a:t> </a:t>
            </a:r>
            <a:r>
              <a:rPr lang="nl-NL" dirty="0" err="1"/>
              <a:t>detecting</a:t>
            </a:r>
            <a:r>
              <a:rPr lang="nl-NL" dirty="0"/>
              <a:t> </a:t>
            </a:r>
            <a:r>
              <a:rPr lang="nl-NL" dirty="0" err="1"/>
              <a:t>threshold</a:t>
            </a:r>
            <a:r>
              <a:rPr lang="nl-NL" dirty="0"/>
              <a:t> of </a:t>
            </a:r>
            <a:r>
              <a:rPr lang="nl-NL" dirty="0" err="1"/>
              <a:t>the</a:t>
            </a:r>
            <a:r>
              <a:rPr lang="nl-NL" dirty="0"/>
              <a:t> receiver ~ 1/R^4.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indent="0">
              <a:buFont typeface="Arial" charset="0"/>
              <a:buNone/>
            </a:pPr>
            <a:r>
              <a:rPr lang="en-US" dirty="0"/>
              <a:t>Don’t forget there are many other (artificial)</a:t>
            </a:r>
            <a:r>
              <a:rPr lang="en-US" baseline="0" dirty="0"/>
              <a:t> sources that might cause </a:t>
            </a:r>
            <a:r>
              <a:rPr lang="en-US" baseline="0" dirty="0" err="1"/>
              <a:t>inteference</a:t>
            </a:r>
            <a:r>
              <a:rPr lang="en-US" baseline="0" dirty="0"/>
              <a:t>, e.g. jamming.</a:t>
            </a:r>
          </a:p>
          <a:p>
            <a:endParaRPr lang="nl-NL" dirty="0"/>
          </a:p>
          <a:p>
            <a:r>
              <a:rPr lang="en-US" sz="1200" kern="1200" dirty="0">
                <a:solidFill>
                  <a:schemeClr val="tx1"/>
                </a:solidFill>
                <a:effectLst/>
                <a:latin typeface="+mn-lt"/>
                <a:ea typeface="+mn-ea"/>
                <a:cs typeface="+mn-cs"/>
              </a:rPr>
              <a:t>Receive systems are designed to include protective circuitry between the antenna and receiver to filter out off-frequency signals. This prevents or limits interference, desensitization, or burnout. Electromagnetic interference can be reduced or eliminated by using various suppression techniques. The amount of EMI that is produced by a radio transmitter can be controlled by limiting bandwidth, and using electronic filtering networks and metallic shielding. Depending upon the system, these protective devices may include filters, </a:t>
            </a:r>
            <a:r>
              <a:rPr lang="en-US" sz="1200" kern="1200" dirty="0" err="1">
                <a:solidFill>
                  <a:schemeClr val="tx1"/>
                </a:solidFill>
                <a:effectLst/>
                <a:latin typeface="+mn-lt"/>
                <a:ea typeface="+mn-ea"/>
                <a:cs typeface="+mn-cs"/>
              </a:rPr>
              <a:t>multicouplers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preselectors</a:t>
            </a:r>
            <a:r>
              <a:rPr lang="en-US" sz="1200" kern="1200" dirty="0">
                <a:solidFill>
                  <a:schemeClr val="tx1"/>
                </a:solidFill>
                <a:effectLst/>
                <a:latin typeface="+mn-lt"/>
                <a:ea typeface="+mn-ea"/>
                <a:cs typeface="+mn-cs"/>
              </a:rPr>
              <a:t>, and so forth. These devices can minimize interference caused by inadequate frequency separation or poor physical isolation between transmit and receive antennas.</a:t>
            </a:r>
          </a:p>
          <a:p>
            <a:endParaRPr lang="nl-NL" dirty="0"/>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17</a:t>
            </a:fld>
            <a:endParaRPr lang="en-US"/>
          </a:p>
        </p:txBody>
      </p:sp>
    </p:spTree>
    <p:extLst>
      <p:ext uri="{BB962C8B-B14F-4D97-AF65-F5344CB8AC3E}">
        <p14:creationId xmlns:p14="http://schemas.microsoft.com/office/powerpoint/2010/main" val="380770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1942: </a:t>
            </a:r>
            <a:r>
              <a:rPr lang="nl-NL" dirty="0" err="1"/>
              <a:t>discovery</a:t>
            </a:r>
            <a:r>
              <a:rPr lang="nl-NL" dirty="0"/>
              <a:t> of SRB</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1967: on </a:t>
            </a:r>
            <a:r>
              <a:rPr lang="nl-NL" dirty="0" err="1"/>
              <a:t>the</a:t>
            </a:r>
            <a:r>
              <a:rPr lang="nl-NL" dirty="0"/>
              <a:t> brink of a </a:t>
            </a:r>
            <a:r>
              <a:rPr lang="nl-NL" dirty="0" err="1"/>
              <a:t>nuclear</a:t>
            </a:r>
            <a:r>
              <a:rPr lang="nl-NL" dirty="0"/>
              <a:t> war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2015: ATC lost control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http://www.spaceacademy.net.au/library/notes/firstsolburst.htm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https://news.agu.org/press-release/1967-solar-storm-nearly-took-us-to-brink-of-war/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https://www.lfv.se/en/news/news-2016/full-capacity-after-90-minutes-radar-loss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18</a:t>
            </a:fld>
            <a:endParaRPr lang="en-US"/>
          </a:p>
        </p:txBody>
      </p:sp>
    </p:spTree>
    <p:extLst>
      <p:ext uri="{BB962C8B-B14F-4D97-AF65-F5344CB8AC3E}">
        <p14:creationId xmlns:p14="http://schemas.microsoft.com/office/powerpoint/2010/main" val="343087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baseline="0" dirty="0"/>
              <a:t>TEC gradients in the ionosphere cause refraction of radar beams looking to or from space. Think of Space Object Tracking (SOT), Ballistic Missile Defense (BMD) and satellite based radars for remote sensing or surveillance.</a:t>
            </a:r>
            <a:endParaRPr lang="nl-NL" dirty="0"/>
          </a:p>
          <a:p>
            <a:pPr marL="0" indent="0">
              <a:buFont typeface="Arial" charset="0"/>
              <a:buNone/>
            </a:pPr>
            <a:endParaRPr lang="en-US" b="0" baseline="0" dirty="0"/>
          </a:p>
          <a:p>
            <a:pPr marL="0" indent="0">
              <a:buFont typeface="Arial" charset="0"/>
              <a:buNone/>
            </a:pPr>
            <a:r>
              <a:rPr lang="en-US" b="0" baseline="0" dirty="0"/>
              <a:t>If radar is disturbed by the ionosphere, we can use it to assess the ionosphere too. EISCAT: radar observations of the ionosphere.</a:t>
            </a:r>
          </a:p>
          <a:p>
            <a:pPr marL="0" indent="0">
              <a:buFont typeface="Arial" charset="0"/>
              <a:buNone/>
            </a:pPr>
            <a:endParaRPr lang="nl-NL" dirty="0"/>
          </a:p>
          <a:p>
            <a:pPr marL="171450" indent="-171450">
              <a:buFont typeface="Arial" panose="020B0604020202020204" pitchFamily="34" charset="0"/>
              <a:buChar char="•"/>
            </a:pPr>
            <a:r>
              <a:rPr lang="nl-NL" dirty="0"/>
              <a:t>https://en.wikipedia.org/wiki/EISCAT</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19</a:t>
            </a:fld>
            <a:endParaRPr lang="en-US"/>
          </a:p>
        </p:txBody>
      </p:sp>
    </p:spTree>
    <p:extLst>
      <p:ext uri="{BB962C8B-B14F-4D97-AF65-F5344CB8AC3E}">
        <p14:creationId xmlns:p14="http://schemas.microsoft.com/office/powerpoint/2010/main" val="310450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25E3DD7-86F9-7846-A372-F5F00722ED86}" type="slidenum">
              <a:rPr lang="en-US" smtClean="0"/>
              <a:t>21</a:t>
            </a:fld>
            <a:endParaRPr lang="en-US"/>
          </a:p>
        </p:txBody>
      </p:sp>
    </p:spTree>
    <p:extLst>
      <p:ext uri="{BB962C8B-B14F-4D97-AF65-F5344CB8AC3E}">
        <p14:creationId xmlns:p14="http://schemas.microsoft.com/office/powerpoint/2010/main" val="256292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OTH: range up to 2000NM! (Ducting and multiple “hops”)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3</a:t>
            </a:fld>
            <a:endParaRPr lang="en-US"/>
          </a:p>
        </p:txBody>
      </p:sp>
    </p:spTree>
    <p:extLst>
      <p:ext uri="{BB962C8B-B14F-4D97-AF65-F5344CB8AC3E}">
        <p14:creationId xmlns:p14="http://schemas.microsoft.com/office/powerpoint/2010/main" val="217180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4</a:t>
            </a:fld>
            <a:endParaRPr lang="en-US"/>
          </a:p>
        </p:txBody>
      </p:sp>
    </p:spTree>
    <p:extLst>
      <p:ext uri="{BB962C8B-B14F-4D97-AF65-F5344CB8AC3E}">
        <p14:creationId xmlns:p14="http://schemas.microsoft.com/office/powerpoint/2010/main" val="195313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6</a:t>
            </a:fld>
            <a:endParaRPr lang="en-US"/>
          </a:p>
        </p:txBody>
      </p:sp>
    </p:spTree>
    <p:extLst>
      <p:ext uri="{BB962C8B-B14F-4D97-AF65-F5344CB8AC3E}">
        <p14:creationId xmlns:p14="http://schemas.microsoft.com/office/powerpoint/2010/main" val="384737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25E3DD7-86F9-7846-A372-F5F00722ED86}" type="slidenum">
              <a:rPr lang="en-US" smtClean="0"/>
              <a:t>7</a:t>
            </a:fld>
            <a:endParaRPr lang="en-US"/>
          </a:p>
        </p:txBody>
      </p:sp>
    </p:spTree>
    <p:extLst>
      <p:ext uri="{BB962C8B-B14F-4D97-AF65-F5344CB8AC3E}">
        <p14:creationId xmlns:p14="http://schemas.microsoft.com/office/powerpoint/2010/main" val="171613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Radio bursts can cause the amount of radio wave energy emitted by the sun to increase dramatically over certain Very High Frequencies (VHF) and Super High Frequencies (SHF).  This can produce direct radio frequency interference on missile detection or space tracking. In this example a radar receiver is tracking a missile with normal background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Middle picture: A small radio burst affects transmission of radar frequency causing some noise but no severe effects.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Right picture: Severe radio bursts can cause the radar receiver to lose track of the missile.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8</a:t>
            </a:fld>
            <a:endParaRPr lang="en-US"/>
          </a:p>
        </p:txBody>
      </p:sp>
    </p:spTree>
    <p:extLst>
      <p:ext uri="{BB962C8B-B14F-4D97-AF65-F5344CB8AC3E}">
        <p14:creationId xmlns:p14="http://schemas.microsoft.com/office/powerpoint/2010/main" val="325606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90000"/>
              </a:lnSpc>
            </a:pPr>
            <a:r>
              <a:rPr lang="en-US" altLang="en-US" b="1" dirty="0"/>
              <a:t>Refraction</a:t>
            </a:r>
          </a:p>
          <a:p>
            <a:pPr>
              <a:lnSpc>
                <a:spcPct val="90000"/>
              </a:lnSpc>
            </a:pPr>
            <a:endParaRPr lang="en-US" altLang="en-US" dirty="0"/>
          </a:p>
          <a:p>
            <a:pPr>
              <a:lnSpc>
                <a:spcPct val="90000"/>
              </a:lnSpc>
            </a:pPr>
            <a:r>
              <a:rPr lang="en-US" altLang="en-US" dirty="0"/>
              <a:t>The presence of free electrons in the ionosphere causes UHF and SHF radio waves from missile detection and space track radars to be bent (or refracted), as well as slowed (or retarded) somewhat from the speed of light.  These effects will produce unacceptable errors in target bearing and range.  The bearing (or direction) error is caused by signal bending, while the range (or distance) error is caused by both a longer path length for the refracted signal and a slower signal speed.  (NOTE:  For range errors, the effect of longer path length dominates for UHF signals, while slower signal speed dominates for SHF signals.)</a:t>
            </a:r>
          </a:p>
          <a:p>
            <a:pPr>
              <a:lnSpc>
                <a:spcPct val="90000"/>
              </a:lnSpc>
            </a:pPr>
            <a:endParaRPr lang="en-US" altLang="en-US" dirty="0"/>
          </a:p>
          <a:p>
            <a:pPr>
              <a:lnSpc>
                <a:spcPct val="90000"/>
              </a:lnSpc>
            </a:pPr>
            <a:r>
              <a:rPr lang="en-US" altLang="en-US" dirty="0"/>
              <a:t>Radar operators routinely try to compensate for these errors by applying correction factors derived from the predicted ionospheric Total Electron Content (TEC) along the radar beam’s path.  These TEC values are based on time of day, season, and the overall level of solar activity.  Unfortunately, individual solar and geophysical events will cause unanticipated, short-term variations from the predicted TEC values and correction factors.  These variations (which may be either higher or lower than anticipated values) will lead to inaccurate position determinations or difficulty in acquiring targets.  Real-time warnings when significant TEC variations are occurring help operators minimize the impacts of their radar’s degraded accuracy.</a:t>
            </a:r>
          </a:p>
          <a:p>
            <a:pPr>
              <a:lnSpc>
                <a:spcPct val="90000"/>
              </a:lnSpc>
            </a:pPr>
            <a:endParaRPr lang="en-US" altLang="en-US" dirty="0"/>
          </a:p>
          <a:p>
            <a:pPr>
              <a:lnSpc>
                <a:spcPct val="90000"/>
              </a:lnSpc>
            </a:pPr>
            <a:r>
              <a:rPr lang="en-US" altLang="en-US" dirty="0"/>
              <a:t>These bearing and range errors caused by refraction and signal retardation </a:t>
            </a:r>
            <a:r>
              <a:rPr lang="en-US" altLang="en-US" b="1" dirty="0"/>
              <a:t>also affect space-based surveillance systems</a:t>
            </a:r>
            <a:r>
              <a:rPr lang="en-US" altLang="en-US" dirty="0"/>
              <a:t>.  For example, a space sensor trying to lock on to a ground radio emitter may experience a geolocation error.</a:t>
            </a:r>
          </a:p>
          <a:p>
            <a:pPr>
              <a:lnSpc>
                <a:spcPct val="90000"/>
              </a:lnSpc>
            </a:pPr>
            <a:endParaRPr lang="en-US" altLang="en-US" dirty="0"/>
          </a:p>
          <a:p>
            <a:pPr>
              <a:lnSpc>
                <a:spcPct val="90000"/>
              </a:lnSpc>
            </a:pPr>
            <a:r>
              <a:rPr lang="en-US" altLang="en-US" b="1" dirty="0"/>
              <a:t>RAC (Auroral backscatter)</a:t>
            </a:r>
          </a:p>
          <a:p>
            <a:pPr>
              <a:lnSpc>
                <a:spcPct val="90000"/>
              </a:lnSpc>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Pulsed</a:t>
            </a:r>
            <a:r>
              <a:rPr lang="nl-NL" dirty="0"/>
              <a:t> radar </a:t>
            </a:r>
            <a:r>
              <a:rPr lang="nl-NL" dirty="0" err="1"/>
              <a:t>echoes</a:t>
            </a:r>
            <a:r>
              <a:rPr lang="nl-NL" dirty="0"/>
              <a:t> </a:t>
            </a:r>
            <a:r>
              <a:rPr lang="nl-NL" dirty="0" err="1"/>
              <a:t>backscatter</a:t>
            </a:r>
            <a:r>
              <a:rPr lang="nl-NL" dirty="0"/>
              <a:t> </a:t>
            </a:r>
            <a:r>
              <a:rPr lang="nl-NL" dirty="0" err="1"/>
              <a:t>from</a:t>
            </a:r>
            <a:r>
              <a:rPr lang="nl-NL" dirty="0"/>
              <a:t> </a:t>
            </a:r>
            <a:r>
              <a:rPr lang="nl-NL" dirty="0" err="1"/>
              <a:t>irregular</a:t>
            </a:r>
            <a:r>
              <a:rPr lang="nl-NL" dirty="0"/>
              <a:t> plasma </a:t>
            </a:r>
            <a:r>
              <a:rPr lang="nl-NL" dirty="0" err="1"/>
              <a:t>structures</a:t>
            </a:r>
            <a:r>
              <a:rPr lang="nl-NL" dirty="0"/>
              <a:t>. </a:t>
            </a:r>
            <a:r>
              <a:rPr lang="en-US" altLang="en-US" dirty="0"/>
              <a:t>This can cause  abnormal radar signal back-scatter on poleward looking radars.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This</a:t>
            </a:r>
            <a:r>
              <a:rPr lang="nl-NL" dirty="0"/>
              <a:t> </a:t>
            </a:r>
            <a:r>
              <a:rPr lang="nl-NL" dirty="0" err="1"/>
              <a:t>happens</a:t>
            </a:r>
            <a:r>
              <a:rPr lang="nl-NL" dirty="0"/>
              <a:t> at </a:t>
            </a:r>
            <a:r>
              <a:rPr lang="nl-NL" dirty="0" err="1"/>
              <a:t>the</a:t>
            </a:r>
            <a:r>
              <a:rPr lang="nl-NL" dirty="0"/>
              <a:t> aurora </a:t>
            </a:r>
            <a:r>
              <a:rPr lang="nl-NL" dirty="0" err="1"/>
              <a:t>and</a:t>
            </a:r>
            <a:r>
              <a:rPr lang="nl-NL" dirty="0"/>
              <a:t> is </a:t>
            </a:r>
            <a:r>
              <a:rPr lang="nl-NL" dirty="0" err="1"/>
              <a:t>called</a:t>
            </a:r>
            <a:r>
              <a:rPr lang="nl-NL" dirty="0"/>
              <a:t> Radar </a:t>
            </a:r>
            <a:r>
              <a:rPr lang="nl-NL" dirty="0" err="1"/>
              <a:t>Auroral</a:t>
            </a:r>
            <a:r>
              <a:rPr lang="nl-NL" dirty="0"/>
              <a:t> </a:t>
            </a:r>
            <a:r>
              <a:rPr lang="nl-NL" dirty="0" err="1"/>
              <a:t>Clutter</a:t>
            </a:r>
            <a:r>
              <a:rPr lang="nl-NL" dirty="0"/>
              <a:t> (RAC). Systems </a:t>
            </a:r>
            <a:r>
              <a:rPr lang="nl-NL" dirty="0" err="1"/>
              <a:t>experience</a:t>
            </a:r>
            <a:r>
              <a:rPr lang="nl-NL" dirty="0"/>
              <a:t> </a:t>
            </a:r>
            <a:r>
              <a:rPr lang="nl-NL" dirty="0" err="1"/>
              <a:t>clutter</a:t>
            </a:r>
            <a:r>
              <a:rPr lang="nl-NL" dirty="0"/>
              <a:t>, </a:t>
            </a:r>
            <a:r>
              <a:rPr lang="nl-NL" dirty="0" err="1"/>
              <a:t>noise</a:t>
            </a:r>
            <a:r>
              <a:rPr lang="nl-NL" dirty="0"/>
              <a:t> </a:t>
            </a:r>
            <a:r>
              <a:rPr lang="nl-NL" dirty="0" err="1"/>
              <a:t>and</a:t>
            </a:r>
            <a:r>
              <a:rPr lang="nl-NL" dirty="0"/>
              <a:t> </a:t>
            </a:r>
            <a:r>
              <a:rPr lang="nl-NL" dirty="0" err="1"/>
              <a:t>interference</a:t>
            </a:r>
            <a:r>
              <a:rPr lang="nl-NL" dirty="0"/>
              <a:t> in radar returns </a:t>
            </a:r>
            <a:r>
              <a:rPr lang="nl-NL" dirty="0" err="1"/>
              <a:t>when</a:t>
            </a:r>
            <a:r>
              <a:rPr lang="nl-NL" dirty="0"/>
              <a:t> </a:t>
            </a:r>
            <a:r>
              <a:rPr lang="nl-NL" dirty="0" err="1"/>
              <a:t>the</a:t>
            </a:r>
            <a:r>
              <a:rPr lang="nl-NL" dirty="0"/>
              <a:t> </a:t>
            </a:r>
            <a:r>
              <a:rPr lang="nl-NL" dirty="0" err="1"/>
              <a:t>signal</a:t>
            </a:r>
            <a:r>
              <a:rPr lang="nl-NL" dirty="0"/>
              <a:t> is incident on or passes </a:t>
            </a:r>
            <a:r>
              <a:rPr lang="nl-NL" dirty="0" err="1"/>
              <a:t>through</a:t>
            </a:r>
            <a:r>
              <a:rPr lang="nl-NL" dirty="0"/>
              <a:t> </a:t>
            </a:r>
            <a:r>
              <a:rPr lang="nl-NL" dirty="0" err="1"/>
              <a:t>the</a:t>
            </a:r>
            <a:r>
              <a:rPr lang="nl-NL" dirty="0"/>
              <a:t> aurora. RAC </a:t>
            </a:r>
            <a:r>
              <a:rPr lang="nl-NL" dirty="0" err="1"/>
              <a:t>can</a:t>
            </a:r>
            <a:r>
              <a:rPr lang="nl-NL" dirty="0"/>
              <a:t> produce </a:t>
            </a:r>
            <a:r>
              <a:rPr lang="nl-NL" dirty="0" err="1"/>
              <a:t>false</a:t>
            </a:r>
            <a:r>
              <a:rPr lang="nl-NL" dirty="0"/>
              <a:t> targets &amp; tracks. The effect is most </a:t>
            </a:r>
            <a:r>
              <a:rPr lang="nl-NL" dirty="0" err="1"/>
              <a:t>noticable</a:t>
            </a:r>
            <a:r>
              <a:rPr lang="nl-NL" dirty="0"/>
              <a:t> </a:t>
            </a:r>
            <a:r>
              <a:rPr lang="nl-NL" dirty="0" err="1"/>
              <a:t>when</a:t>
            </a:r>
            <a:r>
              <a:rPr lang="nl-NL" dirty="0"/>
              <a:t> radar </a:t>
            </a:r>
            <a:r>
              <a:rPr lang="nl-NL" dirty="0" err="1"/>
              <a:t>beam</a:t>
            </a:r>
            <a:r>
              <a:rPr lang="nl-NL" dirty="0"/>
              <a:t> </a:t>
            </a:r>
            <a:r>
              <a:rPr lang="nl-NL" dirty="0" err="1"/>
              <a:t>and</a:t>
            </a:r>
            <a:r>
              <a:rPr lang="nl-NL" dirty="0"/>
              <a:t> </a:t>
            </a:r>
            <a:r>
              <a:rPr lang="nl-NL" dirty="0" err="1"/>
              <a:t>geomagnetic</a:t>
            </a:r>
            <a:r>
              <a:rPr lang="nl-NL" dirty="0"/>
              <a:t> field </a:t>
            </a:r>
            <a:r>
              <a:rPr lang="nl-NL" dirty="0" err="1"/>
              <a:t>lines</a:t>
            </a:r>
            <a:r>
              <a:rPr lang="nl-NL" dirty="0"/>
              <a:t> are </a:t>
            </a:r>
            <a:r>
              <a:rPr lang="nl-NL" dirty="0" err="1"/>
              <a:t>perpendicular</a:t>
            </a:r>
            <a:r>
              <a:rPr lang="nl-NL"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err="1"/>
              <a:t>Eliminating</a:t>
            </a:r>
            <a:r>
              <a:rPr lang="nl-NL" dirty="0"/>
              <a:t> </a:t>
            </a:r>
            <a:r>
              <a:rPr lang="nl-NL" dirty="0" err="1"/>
              <a:t>the</a:t>
            </a:r>
            <a:r>
              <a:rPr lang="nl-NL" dirty="0"/>
              <a:t> </a:t>
            </a:r>
            <a:r>
              <a:rPr lang="nl-NL" dirty="0" err="1"/>
              <a:t>clutter</a:t>
            </a:r>
            <a:r>
              <a:rPr lang="nl-NL" dirty="0"/>
              <a:t> is </a:t>
            </a:r>
            <a:r>
              <a:rPr lang="nl-NL" dirty="0" err="1"/>
              <a:t>not</a:t>
            </a:r>
            <a:r>
              <a:rPr lang="nl-NL" dirty="0"/>
              <a:t> </a:t>
            </a:r>
            <a:r>
              <a:rPr lang="nl-NL" dirty="0" err="1"/>
              <a:t>feasible</a:t>
            </a:r>
            <a:r>
              <a:rPr lang="nl-NL" dirty="0"/>
              <a:t>: operators </a:t>
            </a:r>
            <a:r>
              <a:rPr lang="nl-NL" dirty="0" err="1"/>
              <a:t>identify</a:t>
            </a:r>
            <a:r>
              <a:rPr lang="nl-NL" dirty="0"/>
              <a:t> </a:t>
            </a:r>
            <a:r>
              <a:rPr lang="nl-NL" dirty="0" err="1"/>
              <a:t>and</a:t>
            </a:r>
            <a:r>
              <a:rPr lang="nl-NL" dirty="0"/>
              <a:t> map </a:t>
            </a:r>
            <a:r>
              <a:rPr lang="nl-NL" dirty="0" err="1"/>
              <a:t>the</a:t>
            </a:r>
            <a:r>
              <a:rPr lang="nl-NL" dirty="0"/>
              <a:t> RAC as part of </a:t>
            </a:r>
            <a:r>
              <a:rPr lang="nl-NL" dirty="0" err="1"/>
              <a:t>their</a:t>
            </a:r>
            <a:r>
              <a:rPr lang="nl-NL" dirty="0"/>
              <a:t> SSA.</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err="1"/>
              <a:t>Remember</a:t>
            </a:r>
            <a:r>
              <a:rPr lang="nl-NL" dirty="0"/>
              <a:t>: RAC is </a:t>
            </a:r>
            <a:r>
              <a:rPr lang="nl-NL" dirty="0" err="1"/>
              <a:t>also</a:t>
            </a:r>
            <a:r>
              <a:rPr lang="nl-NL" dirty="0"/>
              <a:t> </a:t>
            </a:r>
            <a:r>
              <a:rPr lang="nl-NL" dirty="0" err="1"/>
              <a:t>an</a:t>
            </a:r>
            <a:r>
              <a:rPr lang="nl-NL" dirty="0"/>
              <a:t> issue </a:t>
            </a:r>
            <a:r>
              <a:rPr lang="nl-NL" dirty="0" err="1"/>
              <a:t>for</a:t>
            </a:r>
            <a:r>
              <a:rPr lang="nl-NL" dirty="0"/>
              <a:t> </a:t>
            </a:r>
            <a:r>
              <a:rPr lang="nl-NL" dirty="0" err="1"/>
              <a:t>space</a:t>
            </a:r>
            <a:r>
              <a:rPr lang="nl-NL" dirty="0"/>
              <a:t> </a:t>
            </a:r>
            <a:r>
              <a:rPr lang="nl-NL" dirty="0" err="1"/>
              <a:t>based</a:t>
            </a:r>
            <a:r>
              <a:rPr lang="nl-NL" dirty="0"/>
              <a:t> radars </a:t>
            </a:r>
            <a:r>
              <a:rPr lang="nl-NL" dirty="0" err="1"/>
              <a:t>looking</a:t>
            </a:r>
            <a:r>
              <a:rPr lang="nl-NL" dirty="0"/>
              <a:t> </a:t>
            </a:r>
            <a:r>
              <a:rPr lang="nl-NL" dirty="0" err="1"/>
              <a:t>to</a:t>
            </a:r>
            <a:r>
              <a:rPr lang="nl-NL" dirty="0"/>
              <a:t> </a:t>
            </a:r>
            <a:r>
              <a:rPr lang="nl-NL" dirty="0" err="1"/>
              <a:t>earth</a:t>
            </a:r>
            <a:r>
              <a:rPr lang="nl-NL"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a:lnSpc>
                <a:spcPct val="90000"/>
              </a:lnSpc>
            </a:pPr>
            <a:endParaRPr lang="en-US" altLang="en-US" dirty="0"/>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9</a:t>
            </a:fld>
            <a:endParaRPr lang="en-US"/>
          </a:p>
        </p:txBody>
      </p:sp>
    </p:spTree>
    <p:extLst>
      <p:ext uri="{BB962C8B-B14F-4D97-AF65-F5344CB8AC3E}">
        <p14:creationId xmlns:p14="http://schemas.microsoft.com/office/powerpoint/2010/main" val="108974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Directional</a:t>
            </a:r>
            <a:r>
              <a:rPr lang="nl-NL" dirty="0"/>
              <a:t> </a:t>
            </a:r>
            <a:r>
              <a:rPr lang="nl-NL" dirty="0" err="1"/>
              <a:t>antennas</a:t>
            </a:r>
            <a:r>
              <a:rPr lang="nl-NL" dirty="0"/>
              <a:t> are </a:t>
            </a:r>
            <a:r>
              <a:rPr lang="nl-NL" dirty="0" err="1"/>
              <a:t>very</a:t>
            </a:r>
            <a:r>
              <a:rPr lang="nl-NL" dirty="0"/>
              <a:t> </a:t>
            </a:r>
            <a:r>
              <a:rPr lang="nl-NL" dirty="0" err="1"/>
              <a:t>sensible</a:t>
            </a:r>
            <a:r>
              <a:rPr lang="nl-NL" dirty="0"/>
              <a:t> in </a:t>
            </a:r>
            <a:r>
              <a:rPr lang="nl-NL" dirty="0" err="1"/>
              <a:t>one</a:t>
            </a:r>
            <a:r>
              <a:rPr lang="nl-NL" dirty="0"/>
              <a:t> </a:t>
            </a:r>
            <a:r>
              <a:rPr lang="nl-NL" dirty="0" err="1"/>
              <a:t>direction</a:t>
            </a:r>
            <a:r>
              <a:rPr lang="nl-NL" dirty="0"/>
              <a:t>, but have small chance </a:t>
            </a:r>
            <a:r>
              <a:rPr lang="nl-NL" dirty="0" err="1"/>
              <a:t>to</a:t>
            </a:r>
            <a:r>
              <a:rPr lang="nl-NL" dirty="0"/>
              <a:t> have </a:t>
            </a:r>
            <a:r>
              <a:rPr lang="nl-NL" dirty="0" err="1"/>
              <a:t>the</a:t>
            </a:r>
            <a:r>
              <a:rPr lang="nl-NL" dirty="0"/>
              <a:t> Sun in </a:t>
            </a:r>
            <a:r>
              <a:rPr lang="nl-NL" dirty="0" err="1"/>
              <a:t>it’s</a:t>
            </a:r>
            <a:r>
              <a:rPr lang="nl-NL" dirty="0"/>
              <a:t> opening </a:t>
            </a:r>
            <a:r>
              <a:rPr lang="nl-NL" dirty="0" err="1"/>
              <a:t>angle</a:t>
            </a:r>
            <a:r>
              <a:rPr lang="nl-NL" dirty="0"/>
              <a:t>.</a:t>
            </a:r>
          </a:p>
          <a:p>
            <a:endParaRPr lang="nl-NL" dirty="0"/>
          </a:p>
          <a:p>
            <a:r>
              <a:rPr lang="nl-NL" dirty="0" err="1"/>
              <a:t>Omni-directional</a:t>
            </a:r>
            <a:r>
              <a:rPr lang="nl-NL" dirty="0"/>
              <a:t> </a:t>
            </a:r>
            <a:r>
              <a:rPr lang="nl-NL" dirty="0" err="1"/>
              <a:t>antennas</a:t>
            </a:r>
            <a:r>
              <a:rPr lang="nl-NL" dirty="0"/>
              <a:t> have a high chance of “</a:t>
            </a:r>
            <a:r>
              <a:rPr lang="nl-NL" dirty="0" err="1"/>
              <a:t>seeing</a:t>
            </a:r>
            <a:r>
              <a:rPr lang="nl-NL" dirty="0"/>
              <a:t>” </a:t>
            </a:r>
            <a:r>
              <a:rPr lang="nl-NL" dirty="0" err="1"/>
              <a:t>the</a:t>
            </a:r>
            <a:r>
              <a:rPr lang="nl-NL" dirty="0"/>
              <a:t> Sun, but are </a:t>
            </a:r>
            <a:r>
              <a:rPr lang="nl-NL" dirty="0" err="1"/>
              <a:t>less</a:t>
            </a:r>
            <a:r>
              <a:rPr lang="nl-NL" dirty="0"/>
              <a:t> </a:t>
            </a:r>
            <a:r>
              <a:rPr lang="nl-NL" dirty="0" err="1"/>
              <a:t>sensitive</a:t>
            </a:r>
            <a:r>
              <a:rPr lang="nl-NL" dirty="0"/>
              <a:t>.</a:t>
            </a:r>
          </a:p>
          <a:p>
            <a:endParaRPr lang="nl-NL" dirty="0"/>
          </a:p>
          <a:p>
            <a:r>
              <a:rPr lang="nl-NL" dirty="0"/>
              <a:t>Both </a:t>
            </a:r>
            <a:r>
              <a:rPr lang="nl-NL" dirty="0" err="1"/>
              <a:t>can</a:t>
            </a:r>
            <a:r>
              <a:rPr lang="nl-NL" dirty="0"/>
              <a:t> </a:t>
            </a:r>
            <a:r>
              <a:rPr lang="nl-NL" dirty="0" err="1"/>
              <a:t>be</a:t>
            </a:r>
            <a:r>
              <a:rPr lang="nl-NL" dirty="0"/>
              <a:t> </a:t>
            </a:r>
            <a:r>
              <a:rPr lang="nl-NL" dirty="0" err="1"/>
              <a:t>disturbed</a:t>
            </a:r>
            <a:r>
              <a:rPr lang="nl-NL" dirty="0"/>
              <a:t> </a:t>
            </a:r>
            <a:r>
              <a:rPr lang="nl-NL" dirty="0" err="1"/>
              <a:t>by</a:t>
            </a:r>
            <a:r>
              <a:rPr lang="nl-NL" dirty="0"/>
              <a:t> </a:t>
            </a:r>
            <a:r>
              <a:rPr lang="nl-NL" dirty="0" err="1"/>
              <a:t>SRBs</a:t>
            </a:r>
            <a:r>
              <a:rPr lang="nl-NL" dirty="0"/>
              <a:t>. A light SRB </a:t>
            </a:r>
            <a:r>
              <a:rPr lang="nl-NL" dirty="0" err="1"/>
              <a:t>can</a:t>
            </a:r>
            <a:r>
              <a:rPr lang="nl-NL" dirty="0"/>
              <a:t> </a:t>
            </a:r>
            <a:r>
              <a:rPr lang="nl-NL" dirty="0" err="1"/>
              <a:t>easily</a:t>
            </a:r>
            <a:r>
              <a:rPr lang="nl-NL" dirty="0"/>
              <a:t> </a:t>
            </a:r>
            <a:r>
              <a:rPr lang="nl-NL" dirty="0" err="1"/>
              <a:t>disturb</a:t>
            </a:r>
            <a:r>
              <a:rPr lang="nl-NL" dirty="0"/>
              <a:t> a </a:t>
            </a:r>
            <a:r>
              <a:rPr lang="nl-NL" dirty="0" err="1"/>
              <a:t>directional</a:t>
            </a:r>
            <a:r>
              <a:rPr lang="nl-NL" dirty="0"/>
              <a:t> </a:t>
            </a:r>
            <a:r>
              <a:rPr lang="nl-NL" dirty="0" err="1"/>
              <a:t>antenna</a:t>
            </a:r>
            <a:r>
              <a:rPr lang="nl-NL" dirty="0"/>
              <a:t>, (</a:t>
            </a:r>
            <a:r>
              <a:rPr lang="nl-NL" b="1" dirty="0" err="1"/>
              <a:t>if</a:t>
            </a:r>
            <a:r>
              <a:rPr lang="nl-NL" b="1" dirty="0"/>
              <a:t> </a:t>
            </a:r>
            <a:r>
              <a:rPr lang="nl-NL" b="1" dirty="0" err="1"/>
              <a:t>it</a:t>
            </a:r>
            <a:r>
              <a:rPr lang="nl-NL" b="1" dirty="0"/>
              <a:t> is in </a:t>
            </a:r>
            <a:r>
              <a:rPr lang="nl-NL" b="1" dirty="0" err="1"/>
              <a:t>the</a:t>
            </a:r>
            <a:r>
              <a:rPr lang="nl-NL" b="1" dirty="0"/>
              <a:t> opening </a:t>
            </a:r>
            <a:r>
              <a:rPr lang="nl-NL" b="1" dirty="0" err="1"/>
              <a:t>angle</a:t>
            </a:r>
            <a:r>
              <a:rPr lang="nl-NL" b="1" dirty="0"/>
              <a:t>!!).</a:t>
            </a:r>
          </a:p>
          <a:p>
            <a:endParaRPr lang="nl-NL" b="0" dirty="0"/>
          </a:p>
          <a:p>
            <a:r>
              <a:rPr lang="nl-NL" b="0" dirty="0"/>
              <a:t>An SRB has </a:t>
            </a:r>
            <a:r>
              <a:rPr lang="nl-NL" b="0" dirty="0" err="1"/>
              <a:t>to</a:t>
            </a:r>
            <a:r>
              <a:rPr lang="nl-NL" b="0" dirty="0"/>
              <a:t> </a:t>
            </a:r>
            <a:r>
              <a:rPr lang="nl-NL" b="0" dirty="0" err="1"/>
              <a:t>be</a:t>
            </a:r>
            <a:r>
              <a:rPr lang="nl-NL" b="0" dirty="0"/>
              <a:t> more </a:t>
            </a:r>
            <a:r>
              <a:rPr lang="nl-NL" b="0" dirty="0" err="1"/>
              <a:t>powerful</a:t>
            </a:r>
            <a:r>
              <a:rPr lang="nl-NL" b="0" dirty="0"/>
              <a:t> </a:t>
            </a:r>
            <a:r>
              <a:rPr lang="nl-NL" b="0" dirty="0" err="1"/>
              <a:t>to</a:t>
            </a:r>
            <a:r>
              <a:rPr lang="nl-NL" b="0" dirty="0"/>
              <a:t> </a:t>
            </a:r>
            <a:r>
              <a:rPr lang="nl-NL" b="0" dirty="0" err="1"/>
              <a:t>disturb</a:t>
            </a:r>
            <a:r>
              <a:rPr lang="nl-NL" b="0" dirty="0"/>
              <a:t> </a:t>
            </a:r>
            <a:r>
              <a:rPr lang="nl-NL" b="0" dirty="0" err="1"/>
              <a:t>an</a:t>
            </a:r>
            <a:r>
              <a:rPr lang="nl-NL" b="0" dirty="0"/>
              <a:t>  </a:t>
            </a:r>
            <a:r>
              <a:rPr lang="nl-NL" b="0" dirty="0" err="1"/>
              <a:t>omin-direcional</a:t>
            </a:r>
            <a:r>
              <a:rPr lang="nl-NL" b="0" dirty="0"/>
              <a:t> </a:t>
            </a:r>
            <a:r>
              <a:rPr lang="nl-NL" b="0" dirty="0" err="1"/>
              <a:t>antenna</a:t>
            </a:r>
            <a:r>
              <a:rPr lang="nl-NL" b="0" dirty="0"/>
              <a:t>, but are far more </a:t>
            </a:r>
            <a:r>
              <a:rPr lang="nl-NL" b="0" dirty="0" err="1"/>
              <a:t>likely</a:t>
            </a:r>
            <a:r>
              <a:rPr lang="nl-NL" b="0" dirty="0"/>
              <a:t> </a:t>
            </a:r>
            <a:r>
              <a:rPr lang="nl-NL" b="0" dirty="0" err="1"/>
              <a:t>to</a:t>
            </a:r>
            <a:r>
              <a:rPr lang="nl-NL" b="0" dirty="0"/>
              <a:t> </a:t>
            </a:r>
            <a:r>
              <a:rPr lang="nl-NL" b="0" dirty="0" err="1"/>
              <a:t>bee</a:t>
            </a:r>
            <a:r>
              <a:rPr lang="nl-NL" b="0" dirty="0"/>
              <a:t> </a:t>
            </a:r>
            <a:r>
              <a:rPr lang="nl-NL" b="0" dirty="0" err="1"/>
              <a:t>seen</a:t>
            </a:r>
            <a:r>
              <a:rPr lang="nl-NL" b="0" dirty="0"/>
              <a:t> </a:t>
            </a:r>
            <a:r>
              <a:rPr lang="nl-NL" b="0" dirty="0" err="1"/>
              <a:t>by</a:t>
            </a:r>
            <a:r>
              <a:rPr lang="nl-NL" b="0" dirty="0"/>
              <a:t> </a:t>
            </a:r>
            <a:r>
              <a:rPr lang="nl-NL" b="0" dirty="0" err="1"/>
              <a:t>the</a:t>
            </a:r>
            <a:r>
              <a:rPr lang="nl-NL" b="0" dirty="0"/>
              <a:t> </a:t>
            </a:r>
            <a:r>
              <a:rPr lang="nl-NL" b="0" dirty="0" err="1"/>
              <a:t>antenna</a:t>
            </a:r>
            <a:r>
              <a:rPr lang="nl-NL" b="0" dirty="0"/>
              <a:t>.</a:t>
            </a:r>
          </a:p>
          <a:p>
            <a:endParaRPr lang="nl-NL" b="0" dirty="0"/>
          </a:p>
          <a:p>
            <a:r>
              <a:rPr lang="nl-NL" b="0" dirty="0"/>
              <a:t>7. The Sun </a:t>
            </a:r>
            <a:r>
              <a:rPr lang="nl-NL" b="0" dirty="0" err="1"/>
              <a:t>can</a:t>
            </a:r>
            <a:r>
              <a:rPr lang="nl-NL" b="0" dirty="0"/>
              <a:t> </a:t>
            </a:r>
            <a:r>
              <a:rPr lang="nl-NL" b="0" dirty="0" err="1"/>
              <a:t>also</a:t>
            </a:r>
            <a:r>
              <a:rPr lang="nl-NL" b="0" dirty="0"/>
              <a:t> </a:t>
            </a:r>
            <a:r>
              <a:rPr lang="nl-NL" b="0" dirty="0" err="1"/>
              <a:t>be</a:t>
            </a:r>
            <a:r>
              <a:rPr lang="nl-NL" b="0" dirty="0"/>
              <a:t> </a:t>
            </a:r>
            <a:r>
              <a:rPr lang="nl-NL" b="0" dirty="0" err="1"/>
              <a:t>seen</a:t>
            </a:r>
            <a:r>
              <a:rPr lang="nl-NL" b="0" dirty="0"/>
              <a:t> </a:t>
            </a:r>
            <a:r>
              <a:rPr lang="nl-NL" b="0" dirty="0" err="1"/>
              <a:t>through</a:t>
            </a:r>
            <a:r>
              <a:rPr lang="nl-NL" b="0" dirty="0"/>
              <a:t> a </a:t>
            </a:r>
            <a:r>
              <a:rPr lang="nl-NL" b="0" dirty="0" err="1"/>
              <a:t>sidelobe</a:t>
            </a:r>
            <a:r>
              <a:rPr lang="nl-NL" b="0" dirty="0"/>
              <a:t>!</a:t>
            </a:r>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11</a:t>
            </a:fld>
            <a:endParaRPr lang="en-US"/>
          </a:p>
        </p:txBody>
      </p:sp>
    </p:spTree>
    <p:extLst>
      <p:ext uri="{BB962C8B-B14F-4D97-AF65-F5344CB8AC3E}">
        <p14:creationId xmlns:p14="http://schemas.microsoft.com/office/powerpoint/2010/main" val="9948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25E3DD7-86F9-7846-A372-F5F00722ED86}" type="slidenum">
              <a:rPr lang="en-US" smtClean="0"/>
              <a:t>12</a:t>
            </a:fld>
            <a:endParaRPr lang="en-US"/>
          </a:p>
        </p:txBody>
      </p:sp>
    </p:spTree>
    <p:extLst>
      <p:ext uri="{BB962C8B-B14F-4D97-AF65-F5344CB8AC3E}">
        <p14:creationId xmlns:p14="http://schemas.microsoft.com/office/powerpoint/2010/main" val="4050336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AF' - Dark">
    <p:spTree>
      <p:nvGrpSpPr>
        <p:cNvPr id="1" name=""/>
        <p:cNvGrpSpPr/>
        <p:nvPr/>
      </p:nvGrpSpPr>
      <p:grpSpPr>
        <a:xfrm>
          <a:off x="0" y="0"/>
          <a:ext cx="0" cy="0"/>
          <a:chOff x="0" y="0"/>
          <a:chExt cx="0" cy="0"/>
        </a:xfrm>
      </p:grpSpPr>
      <p:pic>
        <p:nvPicPr>
          <p:cNvPr id="5"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15" name="Afbeelding 14">
            <a:extLst>
              <a:ext uri="{FF2B5EF4-FFF2-40B4-BE49-F238E27FC236}">
                <a16:creationId xmlns:a16="http://schemas.microsoft.com/office/drawing/2014/main" id="{FC19E9BB-FB15-0746-9627-ADB524B00A80}"/>
              </a:ext>
            </a:extLst>
          </p:cNvPr>
          <p:cNvPicPr>
            <a:picLocks noChangeAspect="1"/>
          </p:cNvPicPr>
          <p:nvPr userDrawn="1"/>
        </p:nvPicPr>
        <p:blipFill>
          <a:blip r:embed="rId3"/>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p:nvPr>
        </p:nvSpPr>
        <p:spPr>
          <a:xfrm>
            <a:off x="2190749" y="1744665"/>
            <a:ext cx="9696451" cy="1017586"/>
          </a:xfrm>
          <a:prstGeom prst="rect">
            <a:avLst/>
          </a:prstGeom>
        </p:spPr>
        <p:txBody>
          <a:bodyPr anchor="b"/>
          <a:lstStyle>
            <a:lvl1pPr>
              <a:defRPr sz="3600">
                <a:solidFill>
                  <a:schemeClr val="bg2"/>
                </a:solidFill>
              </a:defRPr>
            </a:lvl1pPr>
          </a:lstStyle>
          <a:p>
            <a:endParaRPr lang="en-GB" dirty="0"/>
          </a:p>
        </p:txBody>
      </p:sp>
      <p:sp>
        <p:nvSpPr>
          <p:cNvPr id="4" name="Content Placeholder 3"/>
          <p:cNvSpPr>
            <a:spLocks noGrp="1"/>
          </p:cNvSpPr>
          <p:nvPr>
            <p:ph sz="quarter" idx="10" hasCustomPrompt="1"/>
          </p:nvPr>
        </p:nvSpPr>
        <p:spPr>
          <a:xfrm>
            <a:off x="2190749" y="2809877"/>
            <a:ext cx="9696451" cy="507063"/>
          </a:xfrm>
          <a:prstGeom prst="rect">
            <a:avLst/>
          </a:prstGeom>
        </p:spPr>
        <p:txBody>
          <a:bodyPr anchor="b"/>
          <a:lstStyle>
            <a:lvl1pPr marL="0" indent="0">
              <a:buNone/>
              <a:defRPr baseline="0">
                <a:solidFill>
                  <a:schemeClr val="bg1"/>
                </a:solidFill>
              </a:defRPr>
            </a:lvl1pPr>
          </a:lstStyle>
          <a:p>
            <a:pPr lvl="0"/>
            <a:r>
              <a:rPr lang="en-US" dirty="0" smtClean="0"/>
              <a:t>Click to add subtitle</a:t>
            </a:r>
            <a:endParaRPr lang="en-GB" dirty="0"/>
          </a:p>
        </p:txBody>
      </p:sp>
      <p:sp>
        <p:nvSpPr>
          <p:cNvPr id="7" name="Text Placeholder 6"/>
          <p:cNvSpPr>
            <a:spLocks noGrp="1"/>
          </p:cNvSpPr>
          <p:nvPr>
            <p:ph type="body" sz="quarter" idx="11" hasCustomPrompt="1"/>
          </p:nvPr>
        </p:nvSpPr>
        <p:spPr>
          <a:xfrm>
            <a:off x="2190751" y="3593163"/>
            <a:ext cx="5875836" cy="350187"/>
          </a:xfrm>
          <a:prstGeom prst="rect">
            <a:avLst/>
          </a:prstGeom>
        </p:spPr>
        <p:txBody>
          <a:bodyPr anchor="ctr"/>
          <a:lstStyle>
            <a:lvl1pPr marL="0" indent="0">
              <a:buNone/>
              <a:defRPr sz="1500" baseline="0">
                <a:solidFill>
                  <a:schemeClr val="bg1"/>
                </a:solidFill>
              </a:defRPr>
            </a:lvl1pPr>
          </a:lstStyle>
          <a:p>
            <a:pPr lvl="0"/>
            <a:r>
              <a:rPr lang="en-US" dirty="0" smtClean="0"/>
              <a:t>First name </a:t>
            </a:r>
            <a:r>
              <a:rPr lang="en-US" dirty="0" err="1" smtClean="0"/>
              <a:t>NAME</a:t>
            </a:r>
            <a:r>
              <a:rPr lang="en-US" dirty="0" smtClean="0"/>
              <a:t>, Rank, Title (optional)</a:t>
            </a:r>
            <a:endParaRPr lang="en-GB" dirty="0"/>
          </a:p>
        </p:txBody>
      </p:sp>
      <p:sp>
        <p:nvSpPr>
          <p:cNvPr id="13" name="Text Placeholder 6"/>
          <p:cNvSpPr>
            <a:spLocks noGrp="1"/>
          </p:cNvSpPr>
          <p:nvPr>
            <p:ph type="body" sz="quarter" idx="12" hasCustomPrompt="1"/>
          </p:nvPr>
        </p:nvSpPr>
        <p:spPr>
          <a:xfrm>
            <a:off x="2190751" y="3966251"/>
            <a:ext cx="5875836" cy="350187"/>
          </a:xfrm>
          <a:prstGeom prst="rect">
            <a:avLst/>
          </a:prstGeom>
        </p:spPr>
        <p:txBody>
          <a:bodyPr anchor="ctr"/>
          <a:lstStyle>
            <a:lvl1pPr marL="0" indent="0">
              <a:buNone/>
              <a:defRPr sz="1500" baseline="0">
                <a:solidFill>
                  <a:schemeClr val="bg1"/>
                </a:solidFill>
              </a:defRPr>
            </a:lvl1pPr>
          </a:lstStyle>
          <a:p>
            <a:pPr lvl="0"/>
            <a:r>
              <a:rPr lang="en-US" dirty="0" smtClean="0"/>
              <a:t>Location (optional)</a:t>
            </a:r>
            <a:endParaRPr lang="en-GB" dirty="0"/>
          </a:p>
        </p:txBody>
      </p:sp>
      <p:sp>
        <p:nvSpPr>
          <p:cNvPr id="14" name="Text Placeholder 6"/>
          <p:cNvSpPr>
            <a:spLocks noGrp="1"/>
          </p:cNvSpPr>
          <p:nvPr>
            <p:ph type="body" sz="quarter" idx="13" hasCustomPrompt="1"/>
          </p:nvPr>
        </p:nvSpPr>
        <p:spPr>
          <a:xfrm>
            <a:off x="2190751" y="4354962"/>
            <a:ext cx="5875836" cy="350187"/>
          </a:xfrm>
          <a:prstGeom prst="rect">
            <a:avLst/>
          </a:prstGeom>
        </p:spPr>
        <p:txBody>
          <a:bodyPr anchor="ctr"/>
          <a:lstStyle>
            <a:lvl1pPr marL="0" indent="0">
              <a:buNone/>
              <a:defRPr sz="1500" baseline="0">
                <a:solidFill>
                  <a:schemeClr val="bg1"/>
                </a:solidFill>
              </a:defRPr>
            </a:lvl1pPr>
          </a:lstStyle>
          <a:p>
            <a:pPr lvl="0"/>
            <a:r>
              <a:rPr lang="en-US" dirty="0" smtClean="0"/>
              <a:t>Date (optional)</a:t>
            </a:r>
            <a:endParaRPr lang="en-GB" dirty="0"/>
          </a:p>
        </p:txBody>
      </p:sp>
      <p:sp>
        <p:nvSpPr>
          <p:cNvPr id="12" name="TextBox 11"/>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Footer Placeholder 6"/>
          <p:cNvSpPr>
            <a:spLocks noGrp="1"/>
          </p:cNvSpPr>
          <p:nvPr>
            <p:ph type="ftr" sz="quarter" idx="3"/>
          </p:nvPr>
        </p:nvSpPr>
        <p:spPr>
          <a:xfrm>
            <a:off x="3509549" y="6457950"/>
            <a:ext cx="5228052"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pPr defTabSz="685800">
              <a:defRPr/>
            </a:pPr>
            <a:r>
              <a:rPr lang="en-GB" smtClean="0">
                <a:solidFill>
                  <a:srgbClr val="000000">
                    <a:tint val="75000"/>
                  </a:srgbClr>
                </a:solidFill>
              </a:rPr>
              <a:t>UNCLASSIFIED</a:t>
            </a:r>
            <a:endParaRPr lang="en-GB" dirty="0">
              <a:solidFill>
                <a:srgbClr val="000000">
                  <a:tint val="75000"/>
                </a:srgbClr>
              </a:solidFill>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9531" y="2634281"/>
            <a:ext cx="873776" cy="1318714"/>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89531" y="4092470"/>
            <a:ext cx="944963" cy="1213209"/>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48785" y="1659452"/>
            <a:ext cx="1253407" cy="835356"/>
          </a:xfrm>
          <a:prstGeom prst="rect">
            <a:avLst/>
          </a:prstGeom>
        </p:spPr>
      </p:pic>
    </p:spTree>
    <p:extLst>
      <p:ext uri="{BB962C8B-B14F-4D97-AF65-F5344CB8AC3E}">
        <p14:creationId xmlns:p14="http://schemas.microsoft.com/office/powerpoint/2010/main" val="3577953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F' - Ligh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F22DA49-6479-924F-B725-01365BC3D277}"/>
              </a:ext>
            </a:extLst>
          </p:cNvPr>
          <p:cNvPicPr>
            <a:picLocks noChangeAspect="1"/>
          </p:cNvPicPr>
          <p:nvPr userDrawn="1"/>
        </p:nvPicPr>
        <p:blipFill>
          <a:blip r:embed="rId2"/>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p:nvPr>
        </p:nvSpPr>
        <p:spPr>
          <a:xfrm>
            <a:off x="2190749" y="1744665"/>
            <a:ext cx="9696451" cy="1017586"/>
          </a:xfrm>
          <a:prstGeom prst="rect">
            <a:avLst/>
          </a:prstGeom>
        </p:spPr>
        <p:txBody>
          <a:bodyPr anchor="b"/>
          <a:lstStyle>
            <a:lvl1pPr>
              <a:defRPr sz="3600">
                <a:solidFill>
                  <a:schemeClr val="bg2"/>
                </a:solidFill>
              </a:defRPr>
            </a:lvl1pPr>
          </a:lstStyle>
          <a:p>
            <a:endParaRPr lang="en-GB" dirty="0"/>
          </a:p>
        </p:txBody>
      </p:sp>
      <p:sp>
        <p:nvSpPr>
          <p:cNvPr id="9" name="Content Placeholder 3"/>
          <p:cNvSpPr>
            <a:spLocks noGrp="1"/>
          </p:cNvSpPr>
          <p:nvPr>
            <p:ph sz="quarter" idx="10" hasCustomPrompt="1"/>
          </p:nvPr>
        </p:nvSpPr>
        <p:spPr>
          <a:xfrm>
            <a:off x="2190749" y="2809877"/>
            <a:ext cx="9696451" cy="507063"/>
          </a:xfrm>
          <a:prstGeom prst="rect">
            <a:avLst/>
          </a:prstGeom>
        </p:spPr>
        <p:txBody>
          <a:bodyPr anchor="b"/>
          <a:lstStyle>
            <a:lvl1pPr marL="0" indent="0">
              <a:buNone/>
              <a:defRPr baseline="0">
                <a:solidFill>
                  <a:schemeClr val="tx2"/>
                </a:solidFill>
              </a:defRPr>
            </a:lvl1pPr>
          </a:lstStyle>
          <a:p>
            <a:pPr lvl="0"/>
            <a:r>
              <a:rPr lang="en-US" dirty="0" smtClean="0"/>
              <a:t>Click to add subtitle</a:t>
            </a:r>
            <a:endParaRPr lang="en-GB" dirty="0"/>
          </a:p>
        </p:txBody>
      </p:sp>
      <p:sp>
        <p:nvSpPr>
          <p:cNvPr id="11" name="Text Placeholder 6"/>
          <p:cNvSpPr>
            <a:spLocks noGrp="1"/>
          </p:cNvSpPr>
          <p:nvPr>
            <p:ph type="body" sz="quarter" idx="11" hasCustomPrompt="1"/>
          </p:nvPr>
        </p:nvSpPr>
        <p:spPr>
          <a:xfrm>
            <a:off x="2190751" y="3593163"/>
            <a:ext cx="5875836" cy="350187"/>
          </a:xfrm>
          <a:prstGeom prst="rect">
            <a:avLst/>
          </a:prstGeom>
        </p:spPr>
        <p:txBody>
          <a:bodyPr anchor="ctr"/>
          <a:lstStyle>
            <a:lvl1pPr marL="0" indent="0">
              <a:buNone/>
              <a:defRPr sz="1500" baseline="0">
                <a:solidFill>
                  <a:schemeClr val="tx2"/>
                </a:solidFill>
              </a:defRPr>
            </a:lvl1pPr>
          </a:lstStyle>
          <a:p>
            <a:pPr lvl="0"/>
            <a:r>
              <a:rPr lang="en-US" dirty="0" smtClean="0"/>
              <a:t>First name </a:t>
            </a:r>
            <a:r>
              <a:rPr lang="en-US" dirty="0" err="1" smtClean="0"/>
              <a:t>NAME</a:t>
            </a:r>
            <a:r>
              <a:rPr lang="en-US" dirty="0" smtClean="0"/>
              <a:t>, Rank, Title (optional)</a:t>
            </a:r>
            <a:endParaRPr lang="en-GB" dirty="0"/>
          </a:p>
        </p:txBody>
      </p:sp>
      <p:sp>
        <p:nvSpPr>
          <p:cNvPr id="12" name="Text Placeholder 6"/>
          <p:cNvSpPr>
            <a:spLocks noGrp="1"/>
          </p:cNvSpPr>
          <p:nvPr>
            <p:ph type="body" sz="quarter" idx="12" hasCustomPrompt="1"/>
          </p:nvPr>
        </p:nvSpPr>
        <p:spPr>
          <a:xfrm>
            <a:off x="2190751" y="3966251"/>
            <a:ext cx="5875836" cy="350187"/>
          </a:xfrm>
          <a:prstGeom prst="rect">
            <a:avLst/>
          </a:prstGeom>
        </p:spPr>
        <p:txBody>
          <a:bodyPr anchor="ctr"/>
          <a:lstStyle>
            <a:lvl1pPr marL="0" indent="0">
              <a:buNone/>
              <a:defRPr sz="1500" baseline="0">
                <a:solidFill>
                  <a:schemeClr val="tx2"/>
                </a:solidFill>
              </a:defRPr>
            </a:lvl1pPr>
          </a:lstStyle>
          <a:p>
            <a:pPr lvl="0"/>
            <a:r>
              <a:rPr lang="en-US" dirty="0" smtClean="0"/>
              <a:t>Location (optional)</a:t>
            </a:r>
            <a:endParaRPr lang="en-GB" dirty="0"/>
          </a:p>
        </p:txBody>
      </p:sp>
      <p:sp>
        <p:nvSpPr>
          <p:cNvPr id="13" name="Text Placeholder 6"/>
          <p:cNvSpPr>
            <a:spLocks noGrp="1"/>
          </p:cNvSpPr>
          <p:nvPr>
            <p:ph type="body" sz="quarter" idx="13" hasCustomPrompt="1"/>
          </p:nvPr>
        </p:nvSpPr>
        <p:spPr>
          <a:xfrm>
            <a:off x="2190751" y="4354962"/>
            <a:ext cx="5875836" cy="350187"/>
          </a:xfrm>
          <a:prstGeom prst="rect">
            <a:avLst/>
          </a:prstGeom>
        </p:spPr>
        <p:txBody>
          <a:bodyPr anchor="ctr"/>
          <a:lstStyle>
            <a:lvl1pPr marL="0" indent="0">
              <a:buNone/>
              <a:defRPr sz="1500" baseline="0">
                <a:solidFill>
                  <a:schemeClr val="tx2"/>
                </a:solidFill>
              </a:defRPr>
            </a:lvl1pPr>
          </a:lstStyle>
          <a:p>
            <a:pPr lvl="0"/>
            <a:r>
              <a:rPr lang="en-US" dirty="0" smtClean="0"/>
              <a:t>Date (optional)</a:t>
            </a:r>
            <a:endParaRPr lang="en-GB" dirty="0"/>
          </a:p>
        </p:txBody>
      </p:sp>
      <p:sp>
        <p:nvSpPr>
          <p:cNvPr id="18" name="TextBox 17"/>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Footer Placeholder 6"/>
          <p:cNvSpPr>
            <a:spLocks noGrp="1"/>
          </p:cNvSpPr>
          <p:nvPr>
            <p:ph type="ftr" sz="quarter" idx="3"/>
          </p:nvPr>
        </p:nvSpPr>
        <p:spPr>
          <a:xfrm>
            <a:off x="3509549" y="6457950"/>
            <a:ext cx="5228052"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pPr defTabSz="685800">
              <a:defRPr/>
            </a:pPr>
            <a:r>
              <a:rPr lang="en-GB" smtClean="0">
                <a:solidFill>
                  <a:srgbClr val="000000">
                    <a:tint val="75000"/>
                  </a:srgbClr>
                </a:solidFill>
              </a:rPr>
              <a:t>UNCLASSIFIED</a:t>
            </a:r>
            <a:endParaRPr lang="en-GB" dirty="0">
              <a:solidFill>
                <a:srgbClr val="000000">
                  <a:tint val="75000"/>
                </a:srgbClr>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6262082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itle 15"/>
          <p:cNvSpPr>
            <a:spLocks noGrp="1"/>
          </p:cNvSpPr>
          <p:nvPr>
            <p:ph type="title"/>
          </p:nvPr>
        </p:nvSpPr>
        <p:spPr>
          <a:xfrm>
            <a:off x="2772229" y="88066"/>
            <a:ext cx="9046027" cy="961539"/>
          </a:xfrm>
        </p:spPr>
        <p:txBody>
          <a:bodyPr anchor="b"/>
          <a:lstStyle>
            <a:lvl1pPr>
              <a:defRPr/>
            </a:lvl1pPr>
          </a:lstStyle>
          <a:p>
            <a:endParaRPr lang="en-GB" dirty="0"/>
          </a:p>
        </p:txBody>
      </p:sp>
      <p:sp>
        <p:nvSpPr>
          <p:cNvPr id="19" name="Content Placeholder 3"/>
          <p:cNvSpPr>
            <a:spLocks noGrp="1"/>
          </p:cNvSpPr>
          <p:nvPr>
            <p:ph sz="quarter" idx="14" hasCustomPrompt="1"/>
          </p:nvPr>
        </p:nvSpPr>
        <p:spPr>
          <a:xfrm>
            <a:off x="2772230" y="1096042"/>
            <a:ext cx="9046028" cy="499366"/>
          </a:xfrm>
          <a:prstGeom prst="rect">
            <a:avLst/>
          </a:prstGeom>
        </p:spPr>
        <p:txBody>
          <a:bodyPr anchor="t"/>
          <a:lstStyle>
            <a:lvl1pPr marL="0" indent="0">
              <a:buNone/>
              <a:defRPr baseline="0">
                <a:solidFill>
                  <a:schemeClr val="bg2"/>
                </a:solidFill>
              </a:defRPr>
            </a:lvl1pPr>
          </a:lstStyle>
          <a:p>
            <a:pPr lvl="0"/>
            <a:r>
              <a:rPr lang="en-US" dirty="0" smtClean="0"/>
              <a:t>Click to add slide subtitle</a:t>
            </a:r>
            <a:endParaRPr lang="en-GB" dirty="0"/>
          </a:p>
        </p:txBody>
      </p:sp>
      <p:sp>
        <p:nvSpPr>
          <p:cNvPr id="21" name="Content Placeholder 20"/>
          <p:cNvSpPr>
            <a:spLocks noGrp="1"/>
          </p:cNvSpPr>
          <p:nvPr>
            <p:ph sz="quarter" idx="15"/>
          </p:nvPr>
        </p:nvSpPr>
        <p:spPr>
          <a:xfrm>
            <a:off x="533400" y="1814287"/>
            <a:ext cx="11183939" cy="4383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8"/>
          <p:cNvSpPr>
            <a:spLocks noGrp="1"/>
          </p:cNvSpPr>
          <p:nvPr>
            <p:ph type="dt" sz="half" idx="10"/>
          </p:nvPr>
        </p:nvSpPr>
        <p:spPr/>
        <p:txBody>
          <a:bodyPr/>
          <a:lstStyle/>
          <a:p>
            <a:pPr defTabSz="685800">
              <a:defRPr/>
            </a:pPr>
            <a:fld id="{3862B59E-C2AB-4916-AFCF-6C79E17C023B}"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10" name="Footer Placeholder 9"/>
          <p:cNvSpPr>
            <a:spLocks noGrp="1"/>
          </p:cNvSpPr>
          <p:nvPr>
            <p:ph type="ftr" sz="quarter" idx="11"/>
          </p:nvPr>
        </p:nvSpPr>
        <p:spPr/>
        <p:txBody>
          <a:bodyPr/>
          <a:lstStyle/>
          <a:p>
            <a:pPr defTabSz="685800">
              <a:defRPr/>
            </a:pPr>
            <a:r>
              <a:rPr lang="en-GB" smtClean="0">
                <a:solidFill>
                  <a:srgbClr val="000000">
                    <a:tint val="75000"/>
                  </a:srgbClr>
                </a:solidFill>
              </a:rPr>
              <a:t>UNCLASSIFIED</a:t>
            </a:r>
            <a:endParaRPr lang="en-GB" dirty="0">
              <a:solidFill>
                <a:srgbClr val="000000">
                  <a:tint val="75000"/>
                </a:srgbClr>
              </a:solidFill>
            </a:endParaRPr>
          </a:p>
        </p:txBody>
      </p:sp>
      <p:sp>
        <p:nvSpPr>
          <p:cNvPr id="11" name="Slide Number Placeholder 10"/>
          <p:cNvSpPr>
            <a:spLocks noGrp="1"/>
          </p:cNvSpPr>
          <p:nvPr>
            <p:ph type="sldNum" sz="quarter" idx="12"/>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2" name="TextBox 11"/>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267199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Date Placeholder 8"/>
          <p:cNvSpPr>
            <a:spLocks noGrp="1"/>
          </p:cNvSpPr>
          <p:nvPr>
            <p:ph type="dt" sz="half" idx="10"/>
          </p:nvPr>
        </p:nvSpPr>
        <p:spPr/>
        <p:txBody>
          <a:bodyPr/>
          <a:lstStyle/>
          <a:p>
            <a:pPr defTabSz="685800">
              <a:defRPr/>
            </a:pPr>
            <a:fld id="{B6265426-7664-4E6F-A81A-CA33B8F3C93B}"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10" name="Footer Placeholder 9"/>
          <p:cNvSpPr>
            <a:spLocks noGrp="1"/>
          </p:cNvSpPr>
          <p:nvPr>
            <p:ph type="ftr" sz="quarter" idx="11"/>
          </p:nvPr>
        </p:nvSpPr>
        <p:spPr/>
        <p:txBody>
          <a:bodyPr/>
          <a:lstStyle>
            <a:lvl1pPr>
              <a:defRPr b="1"/>
            </a:lvl1pPr>
          </a:lstStyle>
          <a:p>
            <a:pPr defTabSz="685800">
              <a:defRPr/>
            </a:pPr>
            <a:r>
              <a:rPr lang="en-GB" smtClean="0">
                <a:solidFill>
                  <a:srgbClr val="000000">
                    <a:tint val="75000"/>
                  </a:srgbClr>
                </a:solidFill>
              </a:rPr>
              <a:t>UNCLASSIFIED</a:t>
            </a:r>
            <a:endParaRPr lang="en-GB" dirty="0">
              <a:solidFill>
                <a:srgbClr val="000000">
                  <a:tint val="75000"/>
                </a:srgbClr>
              </a:solidFill>
            </a:endParaRPr>
          </a:p>
        </p:txBody>
      </p:sp>
      <p:sp>
        <p:nvSpPr>
          <p:cNvPr id="11" name="Slide Number Placeholder 10"/>
          <p:cNvSpPr>
            <a:spLocks noGrp="1"/>
          </p:cNvSpPr>
          <p:nvPr>
            <p:ph type="sldNum" sz="quarter" idx="12"/>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6" name="Title 15"/>
          <p:cNvSpPr>
            <a:spLocks noGrp="1"/>
          </p:cNvSpPr>
          <p:nvPr>
            <p:ph type="title"/>
          </p:nvPr>
        </p:nvSpPr>
        <p:spPr>
          <a:xfrm>
            <a:off x="2772229" y="88064"/>
            <a:ext cx="9046027" cy="1421422"/>
          </a:xfrm>
        </p:spPr>
        <p:txBody>
          <a:bodyPr anchor="ctr"/>
          <a:lstStyle>
            <a:lvl1pPr>
              <a:defRPr/>
            </a:lvl1pPr>
          </a:lstStyle>
          <a:p>
            <a:endParaRPr lang="en-GB" dirty="0"/>
          </a:p>
        </p:txBody>
      </p:sp>
      <p:sp>
        <p:nvSpPr>
          <p:cNvPr id="12" name="Content Placeholder 20"/>
          <p:cNvSpPr>
            <a:spLocks noGrp="1"/>
          </p:cNvSpPr>
          <p:nvPr>
            <p:ph sz="quarter" idx="15"/>
          </p:nvPr>
        </p:nvSpPr>
        <p:spPr>
          <a:xfrm>
            <a:off x="533400" y="1814287"/>
            <a:ext cx="11183939" cy="4383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Box 12"/>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26133100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Object - WHITE">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defTabSz="685800">
              <a:defRPr/>
            </a:pPr>
            <a:fld id="{E3CB6BC7-1CC0-4D73-B73B-156EA0410F19}"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6" name="Footer Placeholder 5"/>
          <p:cNvSpPr>
            <a:spLocks noGrp="1"/>
          </p:cNvSpPr>
          <p:nvPr>
            <p:ph type="ftr" sz="quarter" idx="12"/>
          </p:nvPr>
        </p:nvSpPr>
        <p:spPr/>
        <p:txBody>
          <a:bodyPr/>
          <a:lstStyle/>
          <a:p>
            <a:pPr defTabSz="685800">
              <a:defRPr/>
            </a:pPr>
            <a:r>
              <a:rPr lang="en-GB" smtClean="0">
                <a:solidFill>
                  <a:srgbClr val="000000">
                    <a:tint val="75000"/>
                  </a:srgbClr>
                </a:solidFill>
              </a:rPr>
              <a:t>UNCLASSIFIED</a:t>
            </a:r>
            <a:endParaRPr lang="en-GB" dirty="0">
              <a:solidFill>
                <a:srgbClr val="000000">
                  <a:tint val="75000"/>
                </a:srgbClr>
              </a:solidFill>
            </a:endParaRPr>
          </a:p>
        </p:txBody>
      </p:sp>
      <p:sp>
        <p:nvSpPr>
          <p:cNvPr id="7" name="Slide Number Placeholder 6"/>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8" name="Content Placeholder 20"/>
          <p:cNvSpPr>
            <a:spLocks noGrp="1"/>
          </p:cNvSpPr>
          <p:nvPr>
            <p:ph sz="quarter" idx="15"/>
          </p:nvPr>
        </p:nvSpPr>
        <p:spPr>
          <a:xfrm>
            <a:off x="533400" y="1814287"/>
            <a:ext cx="11183939" cy="4383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5"/>
          <p:cNvSpPr>
            <a:spLocks noGrp="1"/>
          </p:cNvSpPr>
          <p:nvPr>
            <p:ph type="title"/>
          </p:nvPr>
        </p:nvSpPr>
        <p:spPr>
          <a:xfrm>
            <a:off x="2772229" y="88064"/>
            <a:ext cx="9046027" cy="1421422"/>
          </a:xfrm>
        </p:spPr>
        <p:txBody>
          <a:bodyPr anchor="ctr"/>
          <a:lstStyle>
            <a:lvl1pPr>
              <a:defRPr>
                <a:solidFill>
                  <a:schemeClr val="tx1"/>
                </a:solidFill>
              </a:defRPr>
            </a:lvl1pPr>
          </a:lstStyle>
          <a:p>
            <a:endParaRPr lang="en-GB" dirty="0"/>
          </a:p>
        </p:txBody>
      </p:sp>
      <p:sp>
        <p:nvSpPr>
          <p:cNvPr id="9" name="TextBox 8"/>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5783057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 Dark">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4" name="Afbeelding 3">
            <a:extLst>
              <a:ext uri="{FF2B5EF4-FFF2-40B4-BE49-F238E27FC236}">
                <a16:creationId xmlns:a16="http://schemas.microsoft.com/office/drawing/2014/main" id="{BCB03A06-8A2F-5B49-843F-EDB100C249AB}"/>
              </a:ext>
            </a:extLst>
          </p:cNvPr>
          <p:cNvPicPr>
            <a:picLocks noChangeAspect="1"/>
          </p:cNvPicPr>
          <p:nvPr userDrawn="1"/>
        </p:nvPicPr>
        <p:blipFill>
          <a:blip r:embed="rId3">
            <a:alphaModFix amt="20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hasCustomPrompt="1"/>
          </p:nvPr>
        </p:nvSpPr>
        <p:spPr>
          <a:xfrm>
            <a:off x="3814158" y="609600"/>
            <a:ext cx="7958743" cy="1219200"/>
          </a:xfrm>
          <a:prstGeom prst="rect">
            <a:avLst/>
          </a:prstGeom>
        </p:spPr>
        <p:txBody>
          <a:bodyPr/>
          <a:lstStyle>
            <a:lvl1pPr algn="r">
              <a:defRPr>
                <a:solidFill>
                  <a:schemeClr val="bg1"/>
                </a:solidFill>
              </a:defRPr>
            </a:lvl1pPr>
          </a:lstStyle>
          <a:p>
            <a:r>
              <a:rPr lang="en-US" dirty="0" smtClean="0"/>
              <a:t>Click to edit Title</a:t>
            </a:r>
            <a:endParaRPr lang="en-GB" dirty="0"/>
          </a:p>
        </p:txBody>
      </p:sp>
      <p:sp>
        <p:nvSpPr>
          <p:cNvPr id="9" name="Content Placeholder 8"/>
          <p:cNvSpPr>
            <a:spLocks noGrp="1"/>
          </p:cNvSpPr>
          <p:nvPr>
            <p:ph sz="quarter" idx="10"/>
          </p:nvPr>
        </p:nvSpPr>
        <p:spPr>
          <a:xfrm>
            <a:off x="533405" y="2235201"/>
            <a:ext cx="11239497" cy="4151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1"/>
          </p:nvPr>
        </p:nvSpPr>
        <p:spPr/>
        <p:txBody>
          <a:bodyPr/>
          <a:lstStyle/>
          <a:p>
            <a:pPr defTabSz="685800">
              <a:defRPr/>
            </a:pPr>
            <a:fld id="{BA4DB3B3-33D3-42CD-AD7C-74E5D84FD916}"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11" name="Footer Placeholder 10"/>
          <p:cNvSpPr>
            <a:spLocks noGrp="1"/>
          </p:cNvSpPr>
          <p:nvPr>
            <p:ph type="ftr" sz="quarter" idx="12"/>
          </p:nvPr>
        </p:nvSpPr>
        <p:spPr/>
        <p:txBody>
          <a:bodyPr/>
          <a:lstStyle/>
          <a:p>
            <a:pPr defTabSz="685800">
              <a:defRPr/>
            </a:pPr>
            <a:r>
              <a:rPr lang="en-GB" smtClean="0">
                <a:solidFill>
                  <a:srgbClr val="000000">
                    <a:tint val="75000"/>
                  </a:srgbClr>
                </a:solidFill>
              </a:rPr>
              <a:t>UNCLASSIFIED</a:t>
            </a:r>
            <a:endParaRPr lang="en-GB" dirty="0" smtClean="0">
              <a:solidFill>
                <a:srgbClr val="000000">
                  <a:tint val="75000"/>
                </a:srgbClr>
              </a:solidFill>
            </a:endParaRPr>
          </a:p>
        </p:txBody>
      </p:sp>
      <p:sp>
        <p:nvSpPr>
          <p:cNvPr id="12" name="Slide Number Placeholder 11"/>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3" name="TextBox 12"/>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9020906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 L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4158" y="609600"/>
            <a:ext cx="7958743" cy="1219200"/>
          </a:xfrm>
          <a:prstGeom prst="rect">
            <a:avLst/>
          </a:prstGeom>
        </p:spPr>
        <p:txBody>
          <a:bodyPr/>
          <a:lstStyle>
            <a:lvl1pPr algn="r">
              <a:defRPr>
                <a:solidFill>
                  <a:schemeClr val="tx2"/>
                </a:solidFill>
              </a:defRPr>
            </a:lvl1pPr>
          </a:lstStyle>
          <a:p>
            <a:r>
              <a:rPr lang="en-US" dirty="0" smtClean="0"/>
              <a:t>Click to edit Title</a:t>
            </a:r>
            <a:endParaRPr lang="en-GB" dirty="0"/>
          </a:p>
        </p:txBody>
      </p:sp>
      <p:sp>
        <p:nvSpPr>
          <p:cNvPr id="8" name="Content Placeholder 8"/>
          <p:cNvSpPr>
            <a:spLocks noGrp="1"/>
          </p:cNvSpPr>
          <p:nvPr>
            <p:ph sz="quarter" idx="10"/>
          </p:nvPr>
        </p:nvSpPr>
        <p:spPr>
          <a:xfrm>
            <a:off x="533405" y="2235201"/>
            <a:ext cx="11239497" cy="4151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1"/>
          </p:nvPr>
        </p:nvSpPr>
        <p:spPr/>
        <p:txBody>
          <a:bodyPr/>
          <a:lstStyle/>
          <a:p>
            <a:pPr defTabSz="685800">
              <a:defRPr/>
            </a:pPr>
            <a:fld id="{72361E80-7BC0-46AC-B0E9-6B7D7FE16B94}"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3" name="Footer Placeholder 2"/>
          <p:cNvSpPr>
            <a:spLocks noGrp="1"/>
          </p:cNvSpPr>
          <p:nvPr>
            <p:ph type="ftr" sz="quarter" idx="12"/>
          </p:nvPr>
        </p:nvSpPr>
        <p:spPr/>
        <p:txBody>
          <a:bodyPr/>
          <a:lstStyle/>
          <a:p>
            <a:pPr defTabSz="685800">
              <a:defRPr/>
            </a:pPr>
            <a:r>
              <a:rPr lang="en-GB" smtClean="0">
                <a:solidFill>
                  <a:srgbClr val="000000">
                    <a:tint val="75000"/>
                  </a:srgbClr>
                </a:solidFill>
              </a:rPr>
              <a:t>UNCLASSIFIED</a:t>
            </a:r>
            <a:endParaRPr lang="en-GB" dirty="0" smtClean="0">
              <a:solidFill>
                <a:srgbClr val="000000">
                  <a:tint val="75000"/>
                </a:srgbClr>
              </a:solidFill>
            </a:endParaRPr>
          </a:p>
        </p:txBody>
      </p:sp>
      <p:sp>
        <p:nvSpPr>
          <p:cNvPr id="9" name="Slide Number Placeholder 8"/>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0" name="TextBox 9"/>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908242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ENT SLIDE 'Wing'">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3" name="Afbeelding 2">
            <a:extLst>
              <a:ext uri="{FF2B5EF4-FFF2-40B4-BE49-F238E27FC236}">
                <a16:creationId xmlns:a16="http://schemas.microsoft.com/office/drawing/2014/main" id="{6AAF39AF-0CF7-C746-BA9F-44EFA7932E12}"/>
              </a:ext>
            </a:extLst>
          </p:cNvPr>
          <p:cNvPicPr>
            <a:picLocks noChangeAspect="1"/>
          </p:cNvPicPr>
          <p:nvPr userDrawn="1"/>
        </p:nvPicPr>
        <p:blipFill>
          <a:blip r:embed="rId3">
            <a:alphaModFix amt="20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hasCustomPrompt="1"/>
          </p:nvPr>
        </p:nvSpPr>
        <p:spPr>
          <a:xfrm>
            <a:off x="3018973" y="422744"/>
            <a:ext cx="8753929" cy="1219200"/>
          </a:xfrm>
          <a:prstGeom prst="rect">
            <a:avLst/>
          </a:prstGeom>
        </p:spPr>
        <p:txBody>
          <a:bodyPr/>
          <a:lstStyle>
            <a:lvl1pPr algn="l">
              <a:defRPr>
                <a:solidFill>
                  <a:schemeClr val="bg2"/>
                </a:solidFill>
              </a:defRPr>
            </a:lvl1pPr>
          </a:lstStyle>
          <a:p>
            <a:r>
              <a:rPr lang="en-US" dirty="0" smtClean="0"/>
              <a:t>Click to edit Title</a:t>
            </a:r>
            <a:endParaRPr lang="en-GB" dirty="0"/>
          </a:p>
        </p:txBody>
      </p:sp>
      <p:sp>
        <p:nvSpPr>
          <p:cNvPr id="10" name="Content Placeholder 8"/>
          <p:cNvSpPr>
            <a:spLocks noGrp="1"/>
          </p:cNvSpPr>
          <p:nvPr>
            <p:ph sz="quarter" idx="10"/>
          </p:nvPr>
        </p:nvSpPr>
        <p:spPr>
          <a:xfrm>
            <a:off x="533405" y="2064689"/>
            <a:ext cx="11239497" cy="4321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1"/>
          </p:nvPr>
        </p:nvSpPr>
        <p:spPr/>
        <p:txBody>
          <a:bodyPr/>
          <a:lstStyle/>
          <a:p>
            <a:pPr defTabSz="685800">
              <a:defRPr/>
            </a:pPr>
            <a:fld id="{BBC7DEFF-0B87-4C3F-B2E7-E17004DA7B26}"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4" name="Footer Placeholder 3"/>
          <p:cNvSpPr>
            <a:spLocks noGrp="1"/>
          </p:cNvSpPr>
          <p:nvPr>
            <p:ph type="ftr" sz="quarter" idx="12"/>
          </p:nvPr>
        </p:nvSpPr>
        <p:spPr/>
        <p:txBody>
          <a:bodyPr/>
          <a:lstStyle/>
          <a:p>
            <a:pPr defTabSz="685800">
              <a:defRPr/>
            </a:pPr>
            <a:r>
              <a:rPr lang="en-GB" smtClean="0">
                <a:solidFill>
                  <a:srgbClr val="000000">
                    <a:tint val="75000"/>
                  </a:srgbClr>
                </a:solidFill>
              </a:rPr>
              <a:t>UNCLASSIFIED</a:t>
            </a:r>
            <a:endParaRPr lang="en-GB" dirty="0" smtClean="0">
              <a:solidFill>
                <a:srgbClr val="000000">
                  <a:tint val="75000"/>
                </a:srgbClr>
              </a:solidFill>
            </a:endParaRPr>
          </a:p>
        </p:txBody>
      </p:sp>
      <p:sp>
        <p:nvSpPr>
          <p:cNvPr id="11" name="Slide Number Placeholder 10"/>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2" name="TextBox 11"/>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8250072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1E1F591B-74E5-B443-A8A1-B17AF2D7A63B}"/>
              </a:ext>
            </a:extLst>
          </p:cNvPr>
          <p:cNvPicPr>
            <a:picLocks noChangeAspect="1"/>
          </p:cNvPicPr>
          <p:nvPr userDrawn="1"/>
        </p:nvPicPr>
        <p:blipFill>
          <a:blip r:embed="rId10">
            <a:alphaModFix amt="5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Placeholder 1"/>
          <p:cNvSpPr>
            <a:spLocks noGrp="1"/>
          </p:cNvSpPr>
          <p:nvPr>
            <p:ph type="title"/>
          </p:nvPr>
        </p:nvSpPr>
        <p:spPr>
          <a:xfrm>
            <a:off x="2772229" y="131607"/>
            <a:ext cx="9046027"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6" name="Date Placeholder 5"/>
          <p:cNvSpPr>
            <a:spLocks noGrp="1"/>
          </p:cNvSpPr>
          <p:nvPr>
            <p:ph type="dt" sz="half" idx="2"/>
          </p:nvPr>
        </p:nvSpPr>
        <p:spPr>
          <a:xfrm>
            <a:off x="533403" y="64579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4FA9D7F4-91C7-439E-A517-736924511D81}" type="datetime1">
              <a:rPr lang="en-GB" smtClean="0">
                <a:solidFill>
                  <a:srgbClr val="000000">
                    <a:tint val="75000"/>
                  </a:srgbClr>
                </a:solidFill>
              </a:rPr>
              <a:pPr defTabSz="685800">
                <a:defRPr/>
              </a:pPr>
              <a:t>22/11/2022</a:t>
            </a:fld>
            <a:endParaRPr lang="en-GB">
              <a:solidFill>
                <a:srgbClr val="000000">
                  <a:tint val="75000"/>
                </a:srgbClr>
              </a:solidFill>
            </a:endParaRPr>
          </a:p>
        </p:txBody>
      </p:sp>
      <p:sp>
        <p:nvSpPr>
          <p:cNvPr id="7" name="Footer Placeholder 6"/>
          <p:cNvSpPr>
            <a:spLocks noGrp="1"/>
          </p:cNvSpPr>
          <p:nvPr>
            <p:ph type="ftr" sz="quarter" idx="3"/>
          </p:nvPr>
        </p:nvSpPr>
        <p:spPr>
          <a:xfrm>
            <a:off x="3509549" y="6457950"/>
            <a:ext cx="5228052"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pPr defTabSz="685800">
              <a:defRPr/>
            </a:pPr>
            <a:r>
              <a:rPr lang="en-GB" smtClean="0">
                <a:solidFill>
                  <a:srgbClr val="000000">
                    <a:tint val="75000"/>
                  </a:srgbClr>
                </a:solidFill>
              </a:rPr>
              <a:t>UNCLASSIFIED</a:t>
            </a:r>
            <a:endParaRPr lang="en-GB" dirty="0">
              <a:solidFill>
                <a:srgbClr val="000000">
                  <a:tint val="75000"/>
                </a:srgbClr>
              </a:solidFill>
            </a:endParaRPr>
          </a:p>
        </p:txBody>
      </p:sp>
      <p:sp>
        <p:nvSpPr>
          <p:cNvPr id="8" name="Slide Number Placeholder 7"/>
          <p:cNvSpPr>
            <a:spLocks noGrp="1"/>
          </p:cNvSpPr>
          <p:nvPr>
            <p:ph type="sldNum" sz="quarter" idx="4"/>
          </p:nvPr>
        </p:nvSpPr>
        <p:spPr>
          <a:xfrm>
            <a:off x="8973456" y="64579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311C1E7B-88F9-40D7-AF73-717FD41FAA7B}" type="slidenum">
              <a:rPr lang="en-GB" smtClean="0">
                <a:solidFill>
                  <a:srgbClr val="000000">
                    <a:tint val="75000"/>
                  </a:srgbClr>
                </a:solidFill>
              </a:rPr>
              <a:pPr defTabSz="685800">
                <a:defRPr/>
              </a:pPr>
              <a:t>‹#›</a:t>
            </a:fld>
            <a:endParaRPr lang="en-GB" dirty="0">
              <a:solidFill>
                <a:srgbClr val="000000">
                  <a:tint val="75000"/>
                </a:srgbClr>
              </a:solidFill>
            </a:endParaRPr>
          </a:p>
        </p:txBody>
      </p:sp>
      <p:sp>
        <p:nvSpPr>
          <p:cNvPr id="10" name="Text Placeholder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177131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336947" indent="-336947" algn="l" defTabSz="685800" rtl="0" eaLnBrk="1" latinLnBrk="0" hangingPunct="1">
        <a:lnSpc>
          <a:spcPct val="90000"/>
        </a:lnSpc>
        <a:spcBef>
          <a:spcPts val="750"/>
        </a:spcBef>
        <a:buFont typeface="Wingdings" panose="05000000000000000000" pitchFamily="2" charset="2"/>
        <a:buChar char="§"/>
        <a:defRPr sz="2100" kern="1200">
          <a:solidFill>
            <a:schemeClr val="tx2"/>
          </a:solidFill>
          <a:latin typeface="+mn-lt"/>
          <a:ea typeface="+mn-ea"/>
          <a:cs typeface="+mn-cs"/>
        </a:defRPr>
      </a:lvl1pPr>
      <a:lvl2pPr marL="675085" indent="-338138" algn="l" defTabSz="685800" rtl="0" eaLnBrk="1" latinLnBrk="0" hangingPunct="1">
        <a:lnSpc>
          <a:spcPct val="90000"/>
        </a:lnSpc>
        <a:spcBef>
          <a:spcPts val="375"/>
        </a:spcBef>
        <a:buFont typeface="Century Gothic" panose="020B0502020202020204" pitchFamily="34" charset="0"/>
        <a:buChar char="□"/>
        <a:defRPr sz="1800" kern="1200">
          <a:solidFill>
            <a:schemeClr val="tx2"/>
          </a:solidFill>
          <a:latin typeface="+mn-lt"/>
          <a:ea typeface="+mn-ea"/>
          <a:cs typeface="+mn-cs"/>
        </a:defRPr>
      </a:lvl2pPr>
      <a:lvl3pPr marL="946547" indent="-271463" algn="l" defTabSz="685800" rtl="0" eaLnBrk="1" latinLnBrk="0" hangingPunct="1">
        <a:lnSpc>
          <a:spcPct val="90000"/>
        </a:lnSpc>
        <a:spcBef>
          <a:spcPts val="375"/>
        </a:spcBef>
        <a:buFont typeface="Century Gothic" panose="020B0502020202020204" pitchFamily="34" charset="0"/>
        <a:buChar char="●"/>
        <a:defRPr sz="1500" kern="1200">
          <a:solidFill>
            <a:schemeClr val="tx2"/>
          </a:solidFill>
          <a:latin typeface="+mn-lt"/>
          <a:ea typeface="+mn-ea"/>
          <a:cs typeface="+mn-cs"/>
        </a:defRPr>
      </a:lvl3pPr>
      <a:lvl4pPr marL="1200150" indent="-253604" algn="l" defTabSz="685800" rtl="0" eaLnBrk="1" latinLnBrk="0" hangingPunct="1">
        <a:lnSpc>
          <a:spcPct val="90000"/>
        </a:lnSpc>
        <a:spcBef>
          <a:spcPts val="375"/>
        </a:spcBef>
        <a:buFont typeface="Courier New" panose="02070309020205020404" pitchFamily="49" charset="0"/>
        <a:buChar char="o"/>
        <a:defRPr sz="1350" kern="1200">
          <a:solidFill>
            <a:schemeClr val="tx2"/>
          </a:solidFill>
          <a:latin typeface="+mn-lt"/>
          <a:ea typeface="+mn-ea"/>
          <a:cs typeface="+mn-cs"/>
        </a:defRPr>
      </a:lvl4pPr>
      <a:lvl5pPr marL="1479947" indent="-205979"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swpc.noaa.gov/products/d-region-absorption-predictions-d-ra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swpc.noaa.gov/products/d-region-absorption-predictions-d-ra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1.jpe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r-BE" sz="4800" b="1" dirty="0" smtClean="0"/>
              <a:t>IMPACT ON RADAR</a:t>
            </a:r>
            <a:endParaRPr lang="fr-BE" sz="4800" b="1" dirty="0"/>
          </a:p>
        </p:txBody>
      </p:sp>
      <p:sp>
        <p:nvSpPr>
          <p:cNvPr id="8" name="Content Placeholder 7"/>
          <p:cNvSpPr>
            <a:spLocks noGrp="1"/>
          </p:cNvSpPr>
          <p:nvPr>
            <p:ph sz="quarter" idx="10"/>
          </p:nvPr>
        </p:nvSpPr>
        <p:spPr/>
        <p:txBody>
          <a:bodyPr/>
          <a:lstStyle/>
          <a:p>
            <a:endParaRPr lang="fr-BE"/>
          </a:p>
        </p:txBody>
      </p:sp>
      <p:sp>
        <p:nvSpPr>
          <p:cNvPr id="9" name="Text Placeholder 8"/>
          <p:cNvSpPr>
            <a:spLocks noGrp="1"/>
          </p:cNvSpPr>
          <p:nvPr>
            <p:ph type="body" sz="quarter" idx="11"/>
          </p:nvPr>
        </p:nvSpPr>
        <p:spPr/>
        <p:txBody>
          <a:bodyPr/>
          <a:lstStyle/>
          <a:p>
            <a:r>
              <a:rPr lang="fr-BE" dirty="0" err="1" smtClean="0"/>
              <a:t>Kapt</a:t>
            </a:r>
            <a:r>
              <a:rPr lang="fr-BE" dirty="0" smtClean="0"/>
              <a:t> Vincent </a:t>
            </a:r>
            <a:r>
              <a:rPr lang="fr-BE" dirty="0" err="1" smtClean="0"/>
              <a:t>Kartodikromo</a:t>
            </a:r>
            <a:endParaRPr lang="fr-BE" dirty="0"/>
          </a:p>
        </p:txBody>
      </p:sp>
      <p:sp>
        <p:nvSpPr>
          <p:cNvPr id="10" name="Text Placeholder 9"/>
          <p:cNvSpPr>
            <a:spLocks noGrp="1"/>
          </p:cNvSpPr>
          <p:nvPr>
            <p:ph type="body" sz="quarter" idx="12"/>
          </p:nvPr>
        </p:nvSpPr>
        <p:spPr/>
        <p:txBody>
          <a:bodyPr/>
          <a:lstStyle/>
          <a:p>
            <a:r>
              <a:rPr lang="fr-BE" dirty="0" smtClean="0"/>
              <a:t>Brussels</a:t>
            </a:r>
            <a:endParaRPr lang="fr-BE" dirty="0"/>
          </a:p>
        </p:txBody>
      </p:sp>
      <p:sp>
        <p:nvSpPr>
          <p:cNvPr id="11" name="Text Placeholder 10"/>
          <p:cNvSpPr>
            <a:spLocks noGrp="1"/>
          </p:cNvSpPr>
          <p:nvPr>
            <p:ph type="body" sz="quarter" idx="13"/>
          </p:nvPr>
        </p:nvSpPr>
        <p:spPr/>
        <p:txBody>
          <a:bodyPr/>
          <a:lstStyle/>
          <a:p>
            <a:r>
              <a:rPr lang="fr-BE" dirty="0" smtClean="0"/>
              <a:t>24 </a:t>
            </a:r>
            <a:r>
              <a:rPr lang="fr-BE" dirty="0" err="1" smtClean="0"/>
              <a:t>Nov</a:t>
            </a:r>
            <a:r>
              <a:rPr lang="fr-BE" dirty="0" smtClean="0"/>
              <a:t> 2022</a:t>
            </a:r>
            <a:endParaRPr lang="fr-BE" dirty="0"/>
          </a:p>
        </p:txBody>
      </p:sp>
    </p:spTree>
    <p:extLst>
      <p:ext uri="{BB962C8B-B14F-4D97-AF65-F5344CB8AC3E}">
        <p14:creationId xmlns:p14="http://schemas.microsoft.com/office/powerpoint/2010/main" val="10574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94E69B8-A0FC-76B1-6448-7D6CE3A7F99D}"/>
              </a:ext>
            </a:extLst>
          </p:cNvPr>
          <p:cNvSpPr>
            <a:spLocks noGrp="1"/>
          </p:cNvSpPr>
          <p:nvPr>
            <p:ph type="sldNum" sz="quarter" idx="12"/>
          </p:nvPr>
        </p:nvSpPr>
        <p:spPr/>
        <p:txBody>
          <a:bodyPr/>
          <a:lstStyle/>
          <a:p>
            <a:fld id="{075109AD-F64C-3441-8EE5-F5578A599F57}" type="slidenum">
              <a:rPr lang="en-US" smtClean="0"/>
              <a:t>10</a:t>
            </a:fld>
            <a:endParaRPr lang="en-US"/>
          </a:p>
        </p:txBody>
      </p:sp>
      <p:sp>
        <p:nvSpPr>
          <p:cNvPr id="8" name="Title 7"/>
          <p:cNvSpPr>
            <a:spLocks noGrp="1"/>
          </p:cNvSpPr>
          <p:nvPr>
            <p:ph type="title"/>
          </p:nvPr>
        </p:nvSpPr>
        <p:spPr/>
        <p:txBody>
          <a:bodyPr/>
          <a:lstStyle/>
          <a:p>
            <a:r>
              <a:rPr lang="fr-BE" dirty="0" smtClean="0"/>
              <a:t>Question 5</a:t>
            </a:r>
            <a:endParaRPr lang="fr-BE" dirty="0"/>
          </a:p>
        </p:txBody>
      </p:sp>
      <p:sp>
        <p:nvSpPr>
          <p:cNvPr id="9" name="Content Placeholder 8"/>
          <p:cNvSpPr>
            <a:spLocks noGrp="1"/>
          </p:cNvSpPr>
          <p:nvPr>
            <p:ph sz="quarter" idx="15"/>
          </p:nvPr>
        </p:nvSpPr>
        <p:spPr/>
        <p:txBody>
          <a:bodyPr>
            <a:normAutofit/>
          </a:bodyPr>
          <a:lstStyle/>
          <a:p>
            <a:pPr marL="0" indent="0">
              <a:buFont typeface="Wingdings" panose="05000000000000000000" pitchFamily="2" charset="2"/>
              <a:buNone/>
            </a:pPr>
            <a:r>
              <a:rPr lang="en-US" sz="2400" dirty="0"/>
              <a:t>What does the frequency or wavelength of a Radar system tell you about its accuracy and range?</a:t>
            </a:r>
            <a:endParaRPr lang="nl-NL" sz="2400" dirty="0"/>
          </a:p>
          <a:p>
            <a:pPr marL="0"/>
            <a:endParaRPr lang="nl-NL" sz="2400" dirty="0"/>
          </a:p>
          <a:p>
            <a:pPr marL="0" indent="0">
              <a:buFont typeface="Wingdings" panose="05000000000000000000" pitchFamily="2" charset="2"/>
              <a:buNone/>
            </a:pPr>
            <a:endParaRPr lang="fr-BE" sz="2400" dirty="0"/>
          </a:p>
        </p:txBody>
      </p:sp>
      <p:sp>
        <p:nvSpPr>
          <p:cNvPr id="6" name="Tekstvak 5">
            <a:extLst>
              <a:ext uri="{FF2B5EF4-FFF2-40B4-BE49-F238E27FC236}">
                <a16:creationId xmlns:a16="http://schemas.microsoft.com/office/drawing/2014/main" id="{B42808CB-017B-4D93-103B-319524F6C355}"/>
              </a:ext>
            </a:extLst>
          </p:cNvPr>
          <p:cNvSpPr txBox="1"/>
          <p:nvPr/>
        </p:nvSpPr>
        <p:spPr>
          <a:xfrm>
            <a:off x="975852" y="2619100"/>
            <a:ext cx="7765143" cy="3046988"/>
          </a:xfrm>
          <a:prstGeom prst="rect">
            <a:avLst/>
          </a:prstGeom>
          <a:noFill/>
        </p:spPr>
        <p:txBody>
          <a:bodyPr wrap="square" rtlCol="0">
            <a:spAutoFit/>
          </a:bodyPr>
          <a:lstStyle/>
          <a:p>
            <a:r>
              <a:rPr lang="nl-NL" sz="2400" dirty="0">
                <a:solidFill>
                  <a:prstClr val="black"/>
                </a:solidFill>
                <a:latin typeface="Gill Sans Light"/>
              </a:rPr>
              <a:t>In </a:t>
            </a:r>
            <a:r>
              <a:rPr lang="nl-NL" sz="2400" dirty="0" err="1">
                <a:solidFill>
                  <a:prstClr val="black"/>
                </a:solidFill>
                <a:latin typeface="Gill Sans Light"/>
              </a:rPr>
              <a:t>general</a:t>
            </a:r>
            <a:r>
              <a:rPr lang="nl-NL" sz="2400" dirty="0">
                <a:solidFill>
                  <a:prstClr val="black"/>
                </a:solidFill>
                <a:latin typeface="Gill Sans Light"/>
              </a:rPr>
              <a:t>: </a:t>
            </a:r>
          </a:p>
          <a:p>
            <a:endParaRPr lang="nl-NL" sz="2400" dirty="0">
              <a:solidFill>
                <a:prstClr val="black"/>
              </a:solidFill>
              <a:latin typeface="Gill Sans Light"/>
            </a:endParaRPr>
          </a:p>
          <a:p>
            <a:r>
              <a:rPr lang="nl-NL" sz="2400" dirty="0">
                <a:solidFill>
                  <a:prstClr val="black"/>
                </a:solidFill>
                <a:latin typeface="Gill Sans Light"/>
              </a:rPr>
              <a:t>The </a:t>
            </a:r>
            <a:r>
              <a:rPr lang="nl-NL" sz="2400" dirty="0" err="1">
                <a:solidFill>
                  <a:prstClr val="black"/>
                </a:solidFill>
                <a:latin typeface="Gill Sans Light"/>
              </a:rPr>
              <a:t>higher</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frequency</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more accurate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position</a:t>
            </a:r>
            <a:r>
              <a:rPr lang="nl-NL" sz="2400" dirty="0">
                <a:solidFill>
                  <a:prstClr val="black"/>
                </a:solidFill>
                <a:latin typeface="Gill Sans Light"/>
              </a:rPr>
              <a:t> </a:t>
            </a:r>
            <a:r>
              <a:rPr lang="nl-NL" sz="2400" dirty="0" err="1">
                <a:solidFill>
                  <a:prstClr val="black"/>
                </a:solidFill>
                <a:latin typeface="Gill Sans Light"/>
              </a:rPr>
              <a:t>and</a:t>
            </a:r>
            <a:r>
              <a:rPr lang="nl-NL" sz="2400" dirty="0">
                <a:solidFill>
                  <a:prstClr val="black"/>
                </a:solidFill>
                <a:latin typeface="Gill Sans Light"/>
              </a:rPr>
              <a:t> speed of a target.</a:t>
            </a:r>
          </a:p>
          <a:p>
            <a:endParaRPr lang="nl-NL" sz="2400" dirty="0">
              <a:solidFill>
                <a:prstClr val="black"/>
              </a:solidFill>
              <a:latin typeface="Gill Sans Light"/>
            </a:endParaRPr>
          </a:p>
          <a:p>
            <a:r>
              <a:rPr lang="nl-NL" sz="2400" dirty="0">
                <a:solidFill>
                  <a:prstClr val="black"/>
                </a:solidFill>
                <a:latin typeface="Gill Sans Light"/>
              </a:rPr>
              <a:t>The </a:t>
            </a:r>
            <a:r>
              <a:rPr lang="nl-NL" sz="2400" dirty="0" err="1">
                <a:solidFill>
                  <a:prstClr val="black"/>
                </a:solidFill>
                <a:latin typeface="Gill Sans Light"/>
              </a:rPr>
              <a:t>higher</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frequency</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shorter</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range </a:t>
            </a:r>
            <a:r>
              <a:rPr lang="nl-NL" sz="2400" dirty="0" err="1">
                <a:solidFill>
                  <a:prstClr val="black"/>
                </a:solidFill>
                <a:latin typeface="Gill Sans Light"/>
              </a:rPr>
              <a:t>due</a:t>
            </a:r>
            <a:r>
              <a:rPr lang="nl-NL" sz="2400" dirty="0">
                <a:solidFill>
                  <a:prstClr val="black"/>
                </a:solidFill>
                <a:latin typeface="Gill Sans Light"/>
              </a:rPr>
              <a:t> </a:t>
            </a:r>
            <a:r>
              <a:rPr lang="nl-NL" sz="2400" dirty="0" err="1">
                <a:solidFill>
                  <a:prstClr val="black"/>
                </a:solidFill>
                <a:latin typeface="Gill Sans Light"/>
              </a:rPr>
              <a:t>to</a:t>
            </a:r>
            <a:r>
              <a:rPr lang="nl-NL" sz="2400" dirty="0">
                <a:solidFill>
                  <a:prstClr val="black"/>
                </a:solidFill>
                <a:latin typeface="Gill Sans Light"/>
              </a:rPr>
              <a:t> </a:t>
            </a:r>
            <a:r>
              <a:rPr lang="nl-NL" sz="2400" dirty="0" err="1">
                <a:solidFill>
                  <a:prstClr val="black"/>
                </a:solidFill>
                <a:latin typeface="Gill Sans Light"/>
              </a:rPr>
              <a:t>attenuation</a:t>
            </a:r>
            <a:r>
              <a:rPr lang="nl-NL" sz="2400" dirty="0">
                <a:solidFill>
                  <a:prstClr val="black"/>
                </a:solidFill>
                <a:latin typeface="Gill Sans Light"/>
              </a:rPr>
              <a:t> in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atmosphere</a:t>
            </a:r>
            <a:r>
              <a:rPr lang="nl-NL" sz="2400" dirty="0">
                <a:solidFill>
                  <a:prstClr val="black"/>
                </a:solidFill>
                <a:latin typeface="Gill Sans Light"/>
              </a:rPr>
              <a:t>. </a:t>
            </a:r>
            <a:r>
              <a:rPr lang="nl-NL" sz="2400" dirty="0" err="1">
                <a:solidFill>
                  <a:prstClr val="black"/>
                </a:solidFill>
                <a:latin typeface="Gill Sans Light"/>
              </a:rPr>
              <a:t>Higher</a:t>
            </a:r>
            <a:r>
              <a:rPr lang="nl-NL" sz="2400" dirty="0">
                <a:solidFill>
                  <a:prstClr val="black"/>
                </a:solidFill>
                <a:latin typeface="Gill Sans Light"/>
              </a:rPr>
              <a:t> </a:t>
            </a:r>
            <a:r>
              <a:rPr lang="nl-NL" sz="2400" dirty="0" err="1">
                <a:solidFill>
                  <a:prstClr val="black"/>
                </a:solidFill>
                <a:latin typeface="Gill Sans Light"/>
              </a:rPr>
              <a:t>frequencies</a:t>
            </a:r>
            <a:r>
              <a:rPr lang="nl-NL" sz="2400" dirty="0">
                <a:solidFill>
                  <a:prstClr val="black"/>
                </a:solidFill>
                <a:latin typeface="Gill Sans Light"/>
              </a:rPr>
              <a:t> </a:t>
            </a:r>
            <a:r>
              <a:rPr lang="nl-NL" sz="2400" dirty="0" err="1">
                <a:solidFill>
                  <a:prstClr val="black"/>
                </a:solidFill>
                <a:latin typeface="Gill Sans Light"/>
              </a:rPr>
              <a:t>become</a:t>
            </a:r>
            <a:r>
              <a:rPr lang="nl-NL" sz="2400" dirty="0">
                <a:solidFill>
                  <a:prstClr val="black"/>
                </a:solidFill>
                <a:latin typeface="Gill Sans Light"/>
              </a:rPr>
              <a:t> </a:t>
            </a:r>
            <a:r>
              <a:rPr lang="nl-NL" sz="2400" dirty="0" err="1">
                <a:solidFill>
                  <a:prstClr val="black"/>
                </a:solidFill>
                <a:latin typeface="Gill Sans Light"/>
              </a:rPr>
              <a:t>less</a:t>
            </a:r>
            <a:r>
              <a:rPr lang="nl-NL" sz="2400" dirty="0">
                <a:solidFill>
                  <a:prstClr val="black"/>
                </a:solidFill>
                <a:latin typeface="Gill Sans Light"/>
              </a:rPr>
              <a:t> </a:t>
            </a:r>
            <a:r>
              <a:rPr lang="nl-NL" sz="2400" dirty="0" err="1">
                <a:solidFill>
                  <a:prstClr val="black"/>
                </a:solidFill>
                <a:latin typeface="Gill Sans Light"/>
              </a:rPr>
              <a:t>likely</a:t>
            </a:r>
            <a:r>
              <a:rPr lang="nl-NL" sz="2400" dirty="0">
                <a:solidFill>
                  <a:prstClr val="black"/>
                </a:solidFill>
                <a:latin typeface="Gill Sans Light"/>
              </a:rPr>
              <a:t> </a:t>
            </a:r>
            <a:r>
              <a:rPr lang="nl-NL" sz="2400" dirty="0" err="1">
                <a:solidFill>
                  <a:prstClr val="black"/>
                </a:solidFill>
                <a:latin typeface="Gill Sans Light"/>
              </a:rPr>
              <a:t>to</a:t>
            </a:r>
            <a:r>
              <a:rPr lang="nl-NL" sz="2400" dirty="0">
                <a:solidFill>
                  <a:prstClr val="black"/>
                </a:solidFill>
                <a:latin typeface="Gill Sans Light"/>
              </a:rPr>
              <a:t> </a:t>
            </a:r>
            <a:r>
              <a:rPr lang="nl-NL" sz="2400" dirty="0" err="1">
                <a:solidFill>
                  <a:prstClr val="black"/>
                </a:solidFill>
                <a:latin typeface="Gill Sans Light"/>
              </a:rPr>
              <a:t>be</a:t>
            </a:r>
            <a:r>
              <a:rPr lang="nl-NL" sz="2400" dirty="0">
                <a:solidFill>
                  <a:prstClr val="black"/>
                </a:solidFill>
                <a:latin typeface="Gill Sans Light"/>
              </a:rPr>
              <a:t> </a:t>
            </a:r>
            <a:r>
              <a:rPr lang="nl-NL" sz="2400" dirty="0" err="1">
                <a:solidFill>
                  <a:prstClr val="black"/>
                </a:solidFill>
                <a:latin typeface="Gill Sans Light"/>
              </a:rPr>
              <a:t>directly</a:t>
            </a:r>
            <a:r>
              <a:rPr lang="nl-NL" sz="2400" dirty="0">
                <a:solidFill>
                  <a:prstClr val="black"/>
                </a:solidFill>
                <a:latin typeface="Gill Sans Light"/>
              </a:rPr>
              <a:t> </a:t>
            </a:r>
            <a:r>
              <a:rPr lang="nl-NL" sz="2400" dirty="0" err="1">
                <a:solidFill>
                  <a:prstClr val="black"/>
                </a:solidFill>
                <a:latin typeface="Gill Sans Light"/>
              </a:rPr>
              <a:t>impacted</a:t>
            </a:r>
            <a:r>
              <a:rPr lang="nl-NL" sz="2400" dirty="0">
                <a:solidFill>
                  <a:prstClr val="black"/>
                </a:solidFill>
                <a:latin typeface="Gill Sans Light"/>
              </a:rPr>
              <a:t> </a:t>
            </a:r>
            <a:r>
              <a:rPr lang="nl-NL" sz="2400" dirty="0" err="1">
                <a:solidFill>
                  <a:prstClr val="black"/>
                </a:solidFill>
                <a:latin typeface="Gill Sans Light"/>
              </a:rPr>
              <a:t>by</a:t>
            </a:r>
            <a:r>
              <a:rPr lang="nl-NL" sz="2400" dirty="0">
                <a:solidFill>
                  <a:prstClr val="black"/>
                </a:solidFill>
                <a:latin typeface="Gill Sans Light"/>
              </a:rPr>
              <a:t> </a:t>
            </a:r>
            <a:r>
              <a:rPr lang="nl-NL" sz="2400" dirty="0" err="1">
                <a:solidFill>
                  <a:prstClr val="black"/>
                </a:solidFill>
                <a:latin typeface="Gill Sans Light"/>
              </a:rPr>
              <a:t>SRB’s</a:t>
            </a:r>
            <a:endParaRPr lang="nl-NL" sz="2400" dirty="0">
              <a:solidFill>
                <a:prstClr val="black"/>
              </a:solidFill>
              <a:latin typeface="Gill Sans Light"/>
            </a:endParaRPr>
          </a:p>
        </p:txBody>
      </p:sp>
    </p:spTree>
    <p:extLst>
      <p:ext uri="{BB962C8B-B14F-4D97-AF65-F5344CB8AC3E}">
        <p14:creationId xmlns:p14="http://schemas.microsoft.com/office/powerpoint/2010/main" val="6613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E4D8744-6AE9-1FEA-7794-F71D3C130828}"/>
              </a:ext>
            </a:extLst>
          </p:cNvPr>
          <p:cNvSpPr>
            <a:spLocks noGrp="1"/>
          </p:cNvSpPr>
          <p:nvPr>
            <p:ph type="sldNum" sz="quarter" idx="12"/>
          </p:nvPr>
        </p:nvSpPr>
        <p:spPr/>
        <p:txBody>
          <a:bodyPr/>
          <a:lstStyle/>
          <a:p>
            <a:fld id="{075109AD-F64C-3441-8EE5-F5578A599F57}" type="slidenum">
              <a:rPr lang="en-US" smtClean="0"/>
              <a:t>11</a:t>
            </a:fld>
            <a:endParaRPr lang="en-US"/>
          </a:p>
        </p:txBody>
      </p:sp>
      <p:sp>
        <p:nvSpPr>
          <p:cNvPr id="17" name="Title 16"/>
          <p:cNvSpPr>
            <a:spLocks noGrp="1"/>
          </p:cNvSpPr>
          <p:nvPr>
            <p:ph type="title"/>
          </p:nvPr>
        </p:nvSpPr>
        <p:spPr/>
        <p:txBody>
          <a:bodyPr/>
          <a:lstStyle/>
          <a:p>
            <a:r>
              <a:rPr lang="fr-BE" dirty="0" smtClean="0"/>
              <a:t>Question 6</a:t>
            </a:r>
            <a:endParaRPr lang="fr-BE" dirty="0"/>
          </a:p>
        </p:txBody>
      </p:sp>
      <p:pic>
        <p:nvPicPr>
          <p:cNvPr id="6" name="Content Placeholder 7" descr="http://www.cisco.com/en/US/prod/collateral/wireless/ps7183/ps469/images/0900aecd806a1a3e_null_null_null_08_07_07-11.jpg">
            <a:extLst>
              <a:ext uri="{FF2B5EF4-FFF2-40B4-BE49-F238E27FC236}">
                <a16:creationId xmlns:a16="http://schemas.microsoft.com/office/drawing/2014/main" id="{4412E80F-0845-D8F1-A4AE-C2707C780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222"/>
          <a:stretch/>
        </p:blipFill>
        <p:spPr bwMode="auto">
          <a:xfrm>
            <a:off x="8742005" y="2314116"/>
            <a:ext cx="2322063" cy="40943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EA8D4EDC-4985-3CE4-EFD0-C09D34ADB0D2}"/>
              </a:ext>
            </a:extLst>
          </p:cNvPr>
          <p:cNvGrpSpPr/>
          <p:nvPr/>
        </p:nvGrpSpPr>
        <p:grpSpPr>
          <a:xfrm>
            <a:off x="1526880" y="2819052"/>
            <a:ext cx="5143719" cy="3589440"/>
            <a:chOff x="1719262" y="1695450"/>
            <a:chExt cx="5705475" cy="3981450"/>
          </a:xfrm>
        </p:grpSpPr>
        <p:pic>
          <p:nvPicPr>
            <p:cNvPr id="8" name="Picture 4" descr="http://media.web.britannica.com/eb-media/01/62901-004-2383D0EE.gif">
              <a:extLst>
                <a:ext uri="{FF2B5EF4-FFF2-40B4-BE49-F238E27FC236}">
                  <a16:creationId xmlns:a16="http://schemas.microsoft.com/office/drawing/2014/main" id="{AEB09F79-92C3-7E85-1AE4-F1EC351839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19262" y="1695450"/>
              <a:ext cx="5705475" cy="3981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Ovaal 8">
              <a:extLst>
                <a:ext uri="{FF2B5EF4-FFF2-40B4-BE49-F238E27FC236}">
                  <a16:creationId xmlns:a16="http://schemas.microsoft.com/office/drawing/2014/main" id="{F0308F2F-A7D5-9368-32D4-39F0DBDA5923}"/>
                </a:ext>
              </a:extLst>
            </p:cNvPr>
            <p:cNvSpPr/>
            <p:nvPr/>
          </p:nvSpPr>
          <p:spPr>
            <a:xfrm>
              <a:off x="4089400" y="2164080"/>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29F06E17-3CB4-8BF7-9AEB-DB7E69804F75}"/>
                </a:ext>
              </a:extLst>
            </p:cNvPr>
            <p:cNvSpPr/>
            <p:nvPr/>
          </p:nvSpPr>
          <p:spPr>
            <a:xfrm>
              <a:off x="7018336" y="2276216"/>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C4A3546B-553E-073C-DC2A-5F16DEF4A4FC}"/>
                </a:ext>
              </a:extLst>
            </p:cNvPr>
            <p:cNvSpPr/>
            <p:nvPr/>
          </p:nvSpPr>
          <p:spPr>
            <a:xfrm>
              <a:off x="6088538" y="2235576"/>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BF01538E-F1DB-0DCD-7D49-87319213DC28}"/>
                </a:ext>
              </a:extLst>
            </p:cNvPr>
            <p:cNvSpPr/>
            <p:nvPr/>
          </p:nvSpPr>
          <p:spPr>
            <a:xfrm>
              <a:off x="4996180" y="2194936"/>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3" name="Tekstvak 12">
            <a:extLst>
              <a:ext uri="{FF2B5EF4-FFF2-40B4-BE49-F238E27FC236}">
                <a16:creationId xmlns:a16="http://schemas.microsoft.com/office/drawing/2014/main" id="{7442FA2E-F30E-36E6-937B-5F62C5EEDD75}"/>
              </a:ext>
            </a:extLst>
          </p:cNvPr>
          <p:cNvSpPr txBox="1"/>
          <p:nvPr/>
        </p:nvSpPr>
        <p:spPr>
          <a:xfrm>
            <a:off x="5300183" y="6395115"/>
            <a:ext cx="3382657" cy="369332"/>
          </a:xfrm>
          <a:prstGeom prst="rect">
            <a:avLst/>
          </a:prstGeom>
          <a:noFill/>
        </p:spPr>
        <p:txBody>
          <a:bodyPr wrap="none" rtlCol="0">
            <a:spAutoFit/>
          </a:bodyPr>
          <a:lstStyle/>
          <a:p>
            <a:r>
              <a:rPr lang="nl-NL" dirty="0" err="1"/>
              <a:t>Omidirectional</a:t>
            </a:r>
            <a:r>
              <a:rPr lang="nl-NL" dirty="0"/>
              <a:t> </a:t>
            </a:r>
            <a:r>
              <a:rPr lang="nl-NL" dirty="0" err="1"/>
              <a:t>vs</a:t>
            </a:r>
            <a:r>
              <a:rPr lang="nl-NL" dirty="0"/>
              <a:t> </a:t>
            </a:r>
            <a:r>
              <a:rPr lang="nl-NL" dirty="0" err="1"/>
              <a:t>directional</a:t>
            </a:r>
            <a:endParaRPr lang="nl-NL" dirty="0"/>
          </a:p>
        </p:txBody>
      </p:sp>
      <p:sp>
        <p:nvSpPr>
          <p:cNvPr id="14" name="Tekstvak 13">
            <a:extLst>
              <a:ext uri="{FF2B5EF4-FFF2-40B4-BE49-F238E27FC236}">
                <a16:creationId xmlns:a16="http://schemas.microsoft.com/office/drawing/2014/main" id="{F884297A-2704-491A-D0A0-9F42D077EE5F}"/>
              </a:ext>
            </a:extLst>
          </p:cNvPr>
          <p:cNvSpPr txBox="1"/>
          <p:nvPr/>
        </p:nvSpPr>
        <p:spPr>
          <a:xfrm>
            <a:off x="10750406" y="3935509"/>
            <a:ext cx="1228221" cy="369332"/>
          </a:xfrm>
          <a:prstGeom prst="rect">
            <a:avLst/>
          </a:prstGeom>
          <a:noFill/>
        </p:spPr>
        <p:txBody>
          <a:bodyPr wrap="none" rtlCol="0">
            <a:spAutoFit/>
          </a:bodyPr>
          <a:lstStyle/>
          <a:p>
            <a:r>
              <a:rPr lang="nl-NL" dirty="0" err="1"/>
              <a:t>Sidelobe</a:t>
            </a:r>
            <a:r>
              <a:rPr lang="nl-NL" dirty="0"/>
              <a:t>!</a:t>
            </a:r>
          </a:p>
        </p:txBody>
      </p:sp>
      <p:cxnSp>
        <p:nvCxnSpPr>
          <p:cNvPr id="16" name="Rechte verbindingslijn met pijl 15">
            <a:extLst>
              <a:ext uri="{FF2B5EF4-FFF2-40B4-BE49-F238E27FC236}">
                <a16:creationId xmlns:a16="http://schemas.microsoft.com/office/drawing/2014/main" id="{76BDBD83-77C1-B0CE-FAFA-14A44AC78863}"/>
              </a:ext>
            </a:extLst>
          </p:cNvPr>
          <p:cNvCxnSpPr>
            <a:cxnSpLocks/>
            <a:stCxn id="6" idx="3"/>
          </p:cNvCxnSpPr>
          <p:nvPr/>
        </p:nvCxnSpPr>
        <p:spPr>
          <a:xfrm flipH="1">
            <a:off x="10282787" y="4361304"/>
            <a:ext cx="781281" cy="538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Content Placeholder 17"/>
          <p:cNvSpPr>
            <a:spLocks noGrp="1"/>
          </p:cNvSpPr>
          <p:nvPr>
            <p:ph sz="quarter" idx="15"/>
          </p:nvPr>
        </p:nvSpPr>
        <p:spPr/>
        <p:txBody>
          <a:bodyPr>
            <a:normAutofit/>
          </a:bodyPr>
          <a:lstStyle/>
          <a:p>
            <a:pPr marL="0" indent="0">
              <a:buFont typeface="Wingdings" panose="05000000000000000000" pitchFamily="2" charset="2"/>
              <a:buNone/>
            </a:pPr>
            <a:r>
              <a:rPr lang="en-US" sz="2400" dirty="0"/>
              <a:t>What </a:t>
            </a:r>
            <a:r>
              <a:rPr lang="en-US" sz="2400" dirty="0"/>
              <a:t>is the main difference between a dipole antenna and a </a:t>
            </a:r>
            <a:r>
              <a:rPr lang="en-US" sz="2400" dirty="0" err="1"/>
              <a:t>yagi</a:t>
            </a:r>
            <a:r>
              <a:rPr lang="en-US" sz="2400" dirty="0"/>
              <a:t> antenna? Which of the two is more susceptible to Space Weather and which Solar phenomena can affect them?</a:t>
            </a:r>
            <a:endParaRPr lang="nl-NL" sz="2400" dirty="0"/>
          </a:p>
          <a:p>
            <a:pPr marL="0" indent="0">
              <a:buFont typeface="Wingdings" panose="05000000000000000000" pitchFamily="2" charset="2"/>
              <a:buNone/>
            </a:pPr>
            <a:endParaRPr lang="nl-NL" sz="2400" dirty="0"/>
          </a:p>
        </p:txBody>
      </p:sp>
    </p:spTree>
    <p:extLst>
      <p:ext uri="{BB962C8B-B14F-4D97-AF65-F5344CB8AC3E}">
        <p14:creationId xmlns:p14="http://schemas.microsoft.com/office/powerpoint/2010/main" val="11055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066609A-3E7D-E3D9-47F3-9D622BC7DCA5}"/>
              </a:ext>
            </a:extLst>
          </p:cNvPr>
          <p:cNvSpPr>
            <a:spLocks noGrp="1"/>
          </p:cNvSpPr>
          <p:nvPr>
            <p:ph type="sldNum" sz="quarter" idx="12"/>
          </p:nvPr>
        </p:nvSpPr>
        <p:spPr/>
        <p:txBody>
          <a:bodyPr/>
          <a:lstStyle/>
          <a:p>
            <a:fld id="{075109AD-F64C-3441-8EE5-F5578A599F57}" type="slidenum">
              <a:rPr lang="en-US" smtClean="0"/>
              <a:t>12</a:t>
            </a:fld>
            <a:endParaRPr lang="en-US"/>
          </a:p>
        </p:txBody>
      </p:sp>
      <p:sp>
        <p:nvSpPr>
          <p:cNvPr id="8" name="Title 7"/>
          <p:cNvSpPr>
            <a:spLocks noGrp="1"/>
          </p:cNvSpPr>
          <p:nvPr>
            <p:ph type="title"/>
          </p:nvPr>
        </p:nvSpPr>
        <p:spPr/>
        <p:txBody>
          <a:bodyPr/>
          <a:lstStyle/>
          <a:p>
            <a:r>
              <a:rPr lang="fr-BE" dirty="0" smtClean="0"/>
              <a:t>Question 7</a:t>
            </a:r>
            <a:endParaRPr lang="fr-BE" dirty="0"/>
          </a:p>
        </p:txBody>
      </p:sp>
      <p:sp>
        <p:nvSpPr>
          <p:cNvPr id="9" name="Content Placeholder 8"/>
          <p:cNvSpPr>
            <a:spLocks noGrp="1"/>
          </p:cNvSpPr>
          <p:nvPr>
            <p:ph sz="quarter" idx="15"/>
          </p:nvPr>
        </p:nvSpPr>
        <p:spPr/>
        <p:txBody>
          <a:bodyPr/>
          <a:lstStyle/>
          <a:p>
            <a:pPr marL="0" indent="0">
              <a:buNone/>
            </a:pPr>
            <a:r>
              <a:rPr lang="en-US" sz="2400" dirty="0" smtClean="0"/>
              <a:t>Can </a:t>
            </a:r>
            <a:r>
              <a:rPr lang="en-US" sz="2400" dirty="0"/>
              <a:t>a car parking sensor (automotive radar) be impacted by Space Weather?</a:t>
            </a:r>
          </a:p>
          <a:p>
            <a:endParaRPr lang="en-US" dirty="0"/>
          </a:p>
          <a:p>
            <a:endParaRPr lang="fr-BE" dirty="0"/>
          </a:p>
        </p:txBody>
      </p:sp>
      <p:sp>
        <p:nvSpPr>
          <p:cNvPr id="6" name="Tekstvak 5">
            <a:extLst>
              <a:ext uri="{FF2B5EF4-FFF2-40B4-BE49-F238E27FC236}">
                <a16:creationId xmlns:a16="http://schemas.microsoft.com/office/drawing/2014/main" id="{EF20D385-AC29-0746-2275-0E8ACD13CE96}"/>
              </a:ext>
            </a:extLst>
          </p:cNvPr>
          <p:cNvSpPr txBox="1"/>
          <p:nvPr/>
        </p:nvSpPr>
        <p:spPr>
          <a:xfrm>
            <a:off x="2562111" y="2693790"/>
            <a:ext cx="7126515" cy="2624308"/>
          </a:xfrm>
          <a:prstGeom prst="rect">
            <a:avLst/>
          </a:prstGeom>
          <a:noFill/>
        </p:spPr>
        <p:txBody>
          <a:bodyPr wrap="square" rtlCol="0">
            <a:spAutoFit/>
          </a:bodyPr>
          <a:lstStyle/>
          <a:p>
            <a:pPr defTabSz="685800">
              <a:lnSpc>
                <a:spcPct val="90000"/>
              </a:lnSpc>
              <a:spcBef>
                <a:spcPts val="750"/>
              </a:spcBef>
              <a:buFont typeface="Wingdings" panose="05000000000000000000" pitchFamily="2" charset="2"/>
            </a:pPr>
            <a:r>
              <a:rPr lang="nl-NL" sz="2400" dirty="0"/>
              <a:t>A </a:t>
            </a:r>
            <a:r>
              <a:rPr lang="nl-NL" sz="2400" dirty="0" err="1"/>
              <a:t>car</a:t>
            </a:r>
            <a:r>
              <a:rPr lang="nl-NL" sz="2400" dirty="0"/>
              <a:t> parking sensor </a:t>
            </a:r>
            <a:r>
              <a:rPr lang="nl-NL" sz="2400" dirty="0" err="1"/>
              <a:t>works</a:t>
            </a:r>
            <a:r>
              <a:rPr lang="nl-NL" sz="2400" dirty="0"/>
              <a:t> </a:t>
            </a:r>
            <a:r>
              <a:rPr lang="nl-NL" sz="2400" dirty="0" err="1"/>
              <a:t>mostly</a:t>
            </a:r>
            <a:r>
              <a:rPr lang="nl-NL" sz="2400" dirty="0"/>
              <a:t> </a:t>
            </a:r>
            <a:r>
              <a:rPr lang="nl-NL" sz="2400" dirty="0" err="1"/>
              <a:t>horizontally</a:t>
            </a:r>
            <a:r>
              <a:rPr lang="nl-NL" sz="2400" dirty="0"/>
              <a:t>!!</a:t>
            </a:r>
          </a:p>
          <a:p>
            <a:pPr defTabSz="685800">
              <a:lnSpc>
                <a:spcPct val="90000"/>
              </a:lnSpc>
              <a:spcBef>
                <a:spcPts val="750"/>
              </a:spcBef>
              <a:buFont typeface="Wingdings" panose="05000000000000000000" pitchFamily="2" charset="2"/>
            </a:pPr>
            <a:endParaRPr lang="nl-NL" sz="2400" dirty="0"/>
          </a:p>
          <a:p>
            <a:pPr defTabSz="685800">
              <a:lnSpc>
                <a:spcPct val="90000"/>
              </a:lnSpc>
              <a:spcBef>
                <a:spcPts val="750"/>
              </a:spcBef>
              <a:buFont typeface="Wingdings" panose="05000000000000000000" pitchFamily="2" charset="2"/>
            </a:pPr>
            <a:r>
              <a:rPr lang="nl-NL" sz="2400" dirty="0"/>
              <a:t>A </a:t>
            </a:r>
            <a:r>
              <a:rPr lang="nl-NL" sz="2400" dirty="0" err="1"/>
              <a:t>car</a:t>
            </a:r>
            <a:r>
              <a:rPr lang="nl-NL" sz="2400" dirty="0"/>
              <a:t> parking sensor </a:t>
            </a:r>
            <a:r>
              <a:rPr lang="nl-NL" sz="2400" dirty="0" err="1"/>
              <a:t>operates</a:t>
            </a:r>
            <a:r>
              <a:rPr lang="nl-NL" sz="2400" dirty="0"/>
              <a:t> at high </a:t>
            </a:r>
            <a:r>
              <a:rPr lang="nl-NL" sz="2400" dirty="0" err="1"/>
              <a:t>frequencies</a:t>
            </a:r>
            <a:r>
              <a:rPr lang="nl-NL" sz="2400" dirty="0"/>
              <a:t> (60-100GHz) </a:t>
            </a:r>
            <a:r>
              <a:rPr lang="nl-NL" sz="2400" dirty="0" err="1"/>
              <a:t>and</a:t>
            </a:r>
            <a:r>
              <a:rPr lang="nl-NL" sz="2400" dirty="0"/>
              <a:t> </a:t>
            </a:r>
            <a:r>
              <a:rPr lang="nl-NL" sz="2400" dirty="0" err="1"/>
              <a:t>those</a:t>
            </a:r>
            <a:r>
              <a:rPr lang="nl-NL" sz="2400" dirty="0"/>
              <a:t> </a:t>
            </a:r>
            <a:r>
              <a:rPr lang="nl-NL" sz="2400" dirty="0" err="1"/>
              <a:t>signals</a:t>
            </a:r>
            <a:r>
              <a:rPr lang="nl-NL" sz="2400" dirty="0"/>
              <a:t> suffer </a:t>
            </a:r>
            <a:r>
              <a:rPr lang="nl-NL" sz="2400" dirty="0" err="1"/>
              <a:t>from</a:t>
            </a:r>
            <a:r>
              <a:rPr lang="nl-NL" sz="2400" dirty="0"/>
              <a:t> </a:t>
            </a:r>
            <a:r>
              <a:rPr lang="nl-NL" sz="2400" dirty="0" err="1"/>
              <a:t>attenuation</a:t>
            </a:r>
            <a:r>
              <a:rPr lang="nl-NL" sz="2400" dirty="0"/>
              <a:t>. </a:t>
            </a:r>
            <a:r>
              <a:rPr lang="nl-NL" sz="2400" dirty="0" err="1"/>
              <a:t>Signals</a:t>
            </a:r>
            <a:r>
              <a:rPr lang="nl-NL" sz="2400" dirty="0"/>
              <a:t> </a:t>
            </a:r>
            <a:r>
              <a:rPr lang="nl-NL" sz="2400" dirty="0" err="1"/>
              <a:t>from</a:t>
            </a:r>
            <a:r>
              <a:rPr lang="nl-NL" sz="2400" dirty="0"/>
              <a:t> </a:t>
            </a:r>
            <a:r>
              <a:rPr lang="nl-NL" sz="2400" dirty="0" err="1"/>
              <a:t>the</a:t>
            </a:r>
            <a:r>
              <a:rPr lang="nl-NL" sz="2400" dirty="0"/>
              <a:t> Sun at </a:t>
            </a:r>
            <a:r>
              <a:rPr lang="nl-NL" sz="2400" dirty="0" err="1"/>
              <a:t>those</a:t>
            </a:r>
            <a:r>
              <a:rPr lang="nl-NL" sz="2400" dirty="0"/>
              <a:t> </a:t>
            </a:r>
            <a:r>
              <a:rPr lang="nl-NL" sz="2400" dirty="0" err="1"/>
              <a:t>frequencies</a:t>
            </a:r>
            <a:r>
              <a:rPr lang="nl-NL" sz="2400" dirty="0"/>
              <a:t> </a:t>
            </a:r>
            <a:r>
              <a:rPr lang="nl-NL" sz="2400" dirty="0" err="1"/>
              <a:t>would</a:t>
            </a:r>
            <a:r>
              <a:rPr lang="nl-NL" sz="2400" dirty="0"/>
              <a:t> </a:t>
            </a:r>
            <a:r>
              <a:rPr lang="nl-NL" sz="2400" dirty="0" err="1"/>
              <a:t>normally</a:t>
            </a:r>
            <a:r>
              <a:rPr lang="nl-NL" sz="2400" dirty="0"/>
              <a:t> </a:t>
            </a:r>
            <a:r>
              <a:rPr lang="nl-NL" sz="2400" dirty="0" err="1"/>
              <a:t>not</a:t>
            </a:r>
            <a:r>
              <a:rPr lang="nl-NL" sz="2400" dirty="0"/>
              <a:t> make </a:t>
            </a:r>
            <a:r>
              <a:rPr lang="nl-NL" sz="2400" dirty="0" err="1"/>
              <a:t>it</a:t>
            </a:r>
            <a:r>
              <a:rPr lang="nl-NL" sz="2400" dirty="0"/>
              <a:t> </a:t>
            </a:r>
            <a:r>
              <a:rPr lang="nl-NL" sz="2400" dirty="0" err="1"/>
              <a:t>to</a:t>
            </a:r>
            <a:r>
              <a:rPr lang="nl-NL" sz="2400" dirty="0"/>
              <a:t> </a:t>
            </a:r>
            <a:r>
              <a:rPr lang="nl-NL" sz="2400" dirty="0" err="1"/>
              <a:t>the</a:t>
            </a:r>
            <a:r>
              <a:rPr lang="nl-NL" sz="2400" dirty="0"/>
              <a:t> </a:t>
            </a:r>
            <a:r>
              <a:rPr lang="nl-NL" sz="2400" dirty="0" err="1"/>
              <a:t>surface</a:t>
            </a:r>
            <a:r>
              <a:rPr lang="nl-NL" sz="2400" dirty="0"/>
              <a:t>.</a:t>
            </a:r>
          </a:p>
        </p:txBody>
      </p:sp>
    </p:spTree>
    <p:extLst>
      <p:ext uri="{BB962C8B-B14F-4D97-AF65-F5344CB8AC3E}">
        <p14:creationId xmlns:p14="http://schemas.microsoft.com/office/powerpoint/2010/main" val="32773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5E55C33-6447-CC83-4D37-DCD5ECA2616B}"/>
              </a:ext>
            </a:extLst>
          </p:cNvPr>
          <p:cNvSpPr>
            <a:spLocks noGrp="1"/>
          </p:cNvSpPr>
          <p:nvPr>
            <p:ph type="sldNum" sz="quarter" idx="12"/>
          </p:nvPr>
        </p:nvSpPr>
        <p:spPr/>
        <p:txBody>
          <a:bodyPr/>
          <a:lstStyle/>
          <a:p>
            <a:fld id="{075109AD-F64C-3441-8EE5-F5578A599F57}" type="slidenum">
              <a:rPr lang="en-US" smtClean="0"/>
              <a:t>13</a:t>
            </a:fld>
            <a:endParaRPr lang="en-US"/>
          </a:p>
        </p:txBody>
      </p:sp>
      <p:sp>
        <p:nvSpPr>
          <p:cNvPr id="8" name="Title 7"/>
          <p:cNvSpPr>
            <a:spLocks noGrp="1"/>
          </p:cNvSpPr>
          <p:nvPr>
            <p:ph type="title"/>
          </p:nvPr>
        </p:nvSpPr>
        <p:spPr/>
        <p:txBody>
          <a:bodyPr/>
          <a:lstStyle/>
          <a:p>
            <a:r>
              <a:rPr lang="fr-BE" dirty="0" smtClean="0"/>
              <a:t>Question 8</a:t>
            </a:r>
            <a:endParaRPr lang="fr-BE" dirty="0"/>
          </a:p>
        </p:txBody>
      </p:sp>
      <p:sp>
        <p:nvSpPr>
          <p:cNvPr id="9" name="Content Placeholder 8"/>
          <p:cNvSpPr>
            <a:spLocks noGrp="1"/>
          </p:cNvSpPr>
          <p:nvPr>
            <p:ph sz="quarter" idx="15"/>
          </p:nvPr>
        </p:nvSpPr>
        <p:spPr/>
        <p:txBody>
          <a:bodyPr/>
          <a:lstStyle/>
          <a:p>
            <a:pPr marL="0" indent="0">
              <a:buNone/>
            </a:pPr>
            <a:r>
              <a:rPr lang="en-US" dirty="0" smtClean="0"/>
              <a:t>What </a:t>
            </a:r>
            <a:r>
              <a:rPr lang="en-US" dirty="0"/>
              <a:t>type of Radar does a Patriot system use and is it sensitive to </a:t>
            </a:r>
            <a:r>
              <a:rPr lang="en-US" dirty="0" err="1"/>
              <a:t>SWx</a:t>
            </a:r>
            <a:r>
              <a:rPr lang="en-US" dirty="0"/>
              <a:t> and if so, how is it impacted?</a:t>
            </a:r>
          </a:p>
          <a:p>
            <a:r>
              <a:rPr lang="en-US" dirty="0"/>
              <a:t> </a:t>
            </a:r>
          </a:p>
          <a:p>
            <a:endParaRPr lang="fr-BE" dirty="0"/>
          </a:p>
        </p:txBody>
      </p:sp>
      <p:pic>
        <p:nvPicPr>
          <p:cNvPr id="26626" name="Picture 2">
            <a:extLst>
              <a:ext uri="{FF2B5EF4-FFF2-40B4-BE49-F238E27FC236}">
                <a16:creationId xmlns:a16="http://schemas.microsoft.com/office/drawing/2014/main" id="{D78DF5BB-0852-1C18-8D84-45B95B1C9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2" y="2723569"/>
            <a:ext cx="3819057" cy="254603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28DB8B0-0FA5-9480-F0E4-01CB81F07C00}"/>
              </a:ext>
            </a:extLst>
          </p:cNvPr>
          <p:cNvSpPr txBox="1"/>
          <p:nvPr/>
        </p:nvSpPr>
        <p:spPr>
          <a:xfrm>
            <a:off x="6850744" y="3033953"/>
            <a:ext cx="3425370" cy="1477328"/>
          </a:xfrm>
          <a:prstGeom prst="rect">
            <a:avLst/>
          </a:prstGeom>
          <a:noFill/>
        </p:spPr>
        <p:txBody>
          <a:bodyPr wrap="square" rtlCol="0">
            <a:spAutoFit/>
          </a:bodyPr>
          <a:lstStyle/>
          <a:p>
            <a:r>
              <a:rPr lang="nl-NL" dirty="0"/>
              <a:t>An AN/MPQ-65 Radar</a:t>
            </a:r>
          </a:p>
          <a:p>
            <a:endParaRPr lang="nl-NL" dirty="0"/>
          </a:p>
          <a:p>
            <a:r>
              <a:rPr lang="nl-NL" dirty="0" err="1"/>
              <a:t>Frequency</a:t>
            </a:r>
            <a:r>
              <a:rPr lang="nl-NL" dirty="0"/>
              <a:t>: C-band (4-8GHz)</a:t>
            </a:r>
          </a:p>
          <a:p>
            <a:endParaRPr lang="nl-NL" dirty="0"/>
          </a:p>
          <a:p>
            <a:r>
              <a:rPr lang="nl-NL" dirty="0"/>
              <a:t>Range 100km</a:t>
            </a:r>
          </a:p>
        </p:txBody>
      </p:sp>
    </p:spTree>
    <p:extLst>
      <p:ext uri="{BB962C8B-B14F-4D97-AF65-F5344CB8AC3E}">
        <p14:creationId xmlns:p14="http://schemas.microsoft.com/office/powerpoint/2010/main" val="144771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43" name="Text Box 19"/>
          <p:cNvSpPr txBox="1">
            <a:spLocks noChangeArrowheads="1"/>
          </p:cNvSpPr>
          <p:nvPr/>
        </p:nvSpPr>
        <p:spPr bwMode="auto">
          <a:xfrm>
            <a:off x="8040689" y="695682"/>
            <a:ext cx="259238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en-US" altLang="nl-NL" sz="2400" dirty="0">
                <a:solidFill>
                  <a:srgbClr val="660066"/>
                </a:solidFill>
                <a:latin typeface="Times New Roman" panose="02020603050405020304" pitchFamily="18" charset="0"/>
              </a:rPr>
              <a:t>pulse radar signals</a:t>
            </a:r>
            <a:endParaRPr lang="nl-NL" altLang="nl-NL" sz="2400" dirty="0">
              <a:solidFill>
                <a:srgbClr val="660066"/>
              </a:solidFill>
              <a:latin typeface="Times New Roman" panose="02020603050405020304" pitchFamily="18" charset="0"/>
            </a:endParaRPr>
          </a:p>
        </p:txBody>
      </p:sp>
      <p:grpSp>
        <p:nvGrpSpPr>
          <p:cNvPr id="26667" name="Group 43"/>
          <p:cNvGrpSpPr>
            <a:grpSpLocks/>
          </p:cNvGrpSpPr>
          <p:nvPr/>
        </p:nvGrpSpPr>
        <p:grpSpPr bwMode="auto">
          <a:xfrm>
            <a:off x="1631951" y="1991084"/>
            <a:ext cx="6048375" cy="4287837"/>
            <a:chOff x="158" y="799"/>
            <a:chExt cx="3810" cy="2701"/>
          </a:xfrm>
        </p:grpSpPr>
        <p:sp>
          <p:nvSpPr>
            <p:cNvPr id="26645" name="Text Box 21"/>
            <p:cNvSpPr txBox="1">
              <a:spLocks noChangeAspect="1" noChangeArrowheads="1"/>
            </p:cNvSpPr>
            <p:nvPr/>
          </p:nvSpPr>
          <p:spPr bwMode="auto">
            <a:xfrm>
              <a:off x="1117" y="799"/>
              <a:ext cx="1231" cy="375"/>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defTabSz="914400" eaLnBrk="0" fontAlgn="base" hangingPunct="0">
                <a:spcBef>
                  <a:spcPct val="50000"/>
                </a:spcBef>
                <a:spcAft>
                  <a:spcPct val="0"/>
                </a:spcAft>
                <a:defRPr/>
              </a:pPr>
              <a:r>
                <a:rPr lang="nl-NL" altLang="nl-NL" sz="1600" dirty="0">
                  <a:solidFill>
                    <a:srgbClr val="000000"/>
                  </a:solidFill>
                  <a:latin typeface="Arial" panose="020B0604020202020204" pitchFamily="34" charset="0"/>
                </a:rPr>
                <a:t>TRANSMITTER</a:t>
              </a:r>
            </a:p>
          </p:txBody>
        </p:sp>
        <p:cxnSp>
          <p:nvCxnSpPr>
            <p:cNvPr id="26646" name="AutoShape 22"/>
            <p:cNvCxnSpPr>
              <a:cxnSpLocks noChangeAspect="1" noChangeShapeType="1"/>
              <a:stCxn id="26654" idx="0"/>
              <a:endCxn id="26645" idx="2"/>
            </p:cNvCxnSpPr>
            <p:nvPr/>
          </p:nvCxnSpPr>
          <p:spPr bwMode="auto">
            <a:xfrm rot="5400000" flipH="1">
              <a:off x="1561" y="1352"/>
              <a:ext cx="344" cy="0"/>
            </a:xfrm>
            <a:prstGeom prst="bentConnector3">
              <a:avLst>
                <a:gd name="adj1" fmla="val 50000"/>
              </a:avLst>
            </a:prstGeom>
            <a:noFill/>
            <a:ln w="28575">
              <a:solidFill>
                <a:srgbClr val="FF3300"/>
              </a:solidFill>
              <a:miter lim="800000"/>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7" name="Text Box 23"/>
            <p:cNvSpPr txBox="1">
              <a:spLocks noChangeAspect="1" noChangeArrowheads="1"/>
            </p:cNvSpPr>
            <p:nvPr/>
          </p:nvSpPr>
          <p:spPr bwMode="auto">
            <a:xfrm>
              <a:off x="1117" y="2387"/>
              <a:ext cx="1232" cy="374"/>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defTabSz="914400" eaLnBrk="0" fontAlgn="base" hangingPunct="0">
                <a:spcBef>
                  <a:spcPct val="50000"/>
                </a:spcBef>
                <a:spcAft>
                  <a:spcPct val="0"/>
                </a:spcAft>
                <a:defRPr/>
              </a:pPr>
              <a:r>
                <a:rPr lang="nl-NL" altLang="nl-NL" sz="1600" dirty="0">
                  <a:solidFill>
                    <a:srgbClr val="000000"/>
                  </a:solidFill>
                  <a:latin typeface="Arial" panose="020B0604020202020204" pitchFamily="34" charset="0"/>
                </a:rPr>
                <a:t>RECEIVER</a:t>
              </a:r>
            </a:p>
          </p:txBody>
        </p:sp>
        <p:sp>
          <p:nvSpPr>
            <p:cNvPr id="26648" name="AutoShape 24"/>
            <p:cNvSpPr>
              <a:spLocks noChangeAspect="1" noChangeArrowheads="1"/>
            </p:cNvSpPr>
            <p:nvPr/>
          </p:nvSpPr>
          <p:spPr bwMode="auto">
            <a:xfrm>
              <a:off x="3106" y="1932"/>
              <a:ext cx="862" cy="458"/>
            </a:xfrm>
            <a:prstGeom prst="can">
              <a:avLst>
                <a:gd name="adj" fmla="val 25000"/>
              </a:avLst>
            </a:prstGeom>
            <a:solidFill>
              <a:srgbClr val="CCC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eaLnBrk="0" fontAlgn="base" hangingPunct="0">
                <a:spcBef>
                  <a:spcPct val="0"/>
                </a:spcBef>
                <a:spcAft>
                  <a:spcPct val="0"/>
                </a:spcAft>
                <a:defRPr/>
              </a:pPr>
              <a:r>
                <a:rPr lang="nl-NL" altLang="nl-NL" sz="1200" dirty="0">
                  <a:solidFill>
                    <a:srgbClr val="000000"/>
                  </a:solidFill>
                  <a:latin typeface="Arial" panose="020B0604020202020204" pitchFamily="34" charset="0"/>
                </a:rPr>
                <a:t>ANTENNA MOVEMENT</a:t>
              </a:r>
              <a:endParaRPr lang="nl-NL" altLang="nl-NL" sz="1200" dirty="0">
                <a:solidFill>
                  <a:srgbClr val="000000"/>
                </a:solidFill>
                <a:latin typeface="Times New Roman" panose="02020603050405020304" pitchFamily="18" charset="0"/>
              </a:endParaRPr>
            </a:p>
          </p:txBody>
        </p:sp>
        <p:sp>
          <p:nvSpPr>
            <p:cNvPr id="26649" name="AutoShape 25"/>
            <p:cNvSpPr>
              <a:spLocks noChangeAspect="1" noChangeArrowheads="1"/>
            </p:cNvSpPr>
            <p:nvPr/>
          </p:nvSpPr>
          <p:spPr bwMode="auto">
            <a:xfrm rot="-5458025">
              <a:off x="3072" y="1210"/>
              <a:ext cx="916" cy="384"/>
            </a:xfrm>
            <a:custGeom>
              <a:avLst/>
              <a:gdLst>
                <a:gd name="G0" fmla="+- 8911 0 0"/>
                <a:gd name="G1" fmla="+- 11651498 0 0"/>
                <a:gd name="G2" fmla="+- 0 0 11651498"/>
                <a:gd name="T0" fmla="*/ 0 256 1"/>
                <a:gd name="T1" fmla="*/ 180 256 1"/>
                <a:gd name="G3" fmla="+- 11651498 T0 T1"/>
                <a:gd name="T2" fmla="*/ 0 256 1"/>
                <a:gd name="T3" fmla="*/ 90 256 1"/>
                <a:gd name="G4" fmla="+- 11651498 T2 T3"/>
                <a:gd name="G5" fmla="*/ G4 2 1"/>
                <a:gd name="T4" fmla="*/ 90 256 1"/>
                <a:gd name="T5" fmla="*/ 0 256 1"/>
                <a:gd name="G6" fmla="+- 11651498 T4 T5"/>
                <a:gd name="G7" fmla="*/ G6 2 1"/>
                <a:gd name="G8" fmla="abs 11651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11"/>
                <a:gd name="G18" fmla="*/ 8911 1 2"/>
                <a:gd name="G19" fmla="+- G18 5400 0"/>
                <a:gd name="G20" fmla="cos G19 11651498"/>
                <a:gd name="G21" fmla="sin G19 11651498"/>
                <a:gd name="G22" fmla="+- G20 10800 0"/>
                <a:gd name="G23" fmla="+- G21 10800 0"/>
                <a:gd name="G24" fmla="+- 10800 0 G20"/>
                <a:gd name="G25" fmla="+- 8911 10800 0"/>
                <a:gd name="G26" fmla="?: G9 G17 G25"/>
                <a:gd name="G27" fmla="?: G9 0 21600"/>
                <a:gd name="G28" fmla="cos 10800 11651498"/>
                <a:gd name="G29" fmla="sin 10800 11651498"/>
                <a:gd name="G30" fmla="sin 8911 11651498"/>
                <a:gd name="G31" fmla="+- G28 10800 0"/>
                <a:gd name="G32" fmla="+- G29 10800 0"/>
                <a:gd name="G33" fmla="+- G30 10800 0"/>
                <a:gd name="G34" fmla="?: G4 0 G31"/>
                <a:gd name="G35" fmla="?: 11651498 G34 0"/>
                <a:gd name="G36" fmla="?: G6 G35 G31"/>
                <a:gd name="G37" fmla="+- 21600 0 G36"/>
                <a:gd name="G38" fmla="?: G4 0 G33"/>
                <a:gd name="G39" fmla="?: 11651498 G38 G32"/>
                <a:gd name="G40" fmla="?: G6 G39 0"/>
                <a:gd name="G41" fmla="?: G4 G32 21600"/>
                <a:gd name="G42" fmla="?: G6 G41 G33"/>
                <a:gd name="T12" fmla="*/ 10800 w 21600"/>
                <a:gd name="T13" fmla="*/ 0 h 21600"/>
                <a:gd name="T14" fmla="*/ 951 w 21600"/>
                <a:gd name="T15" fmla="*/ 11180 h 21600"/>
                <a:gd name="T16" fmla="*/ 10800 w 21600"/>
                <a:gd name="T17" fmla="*/ 1889 h 21600"/>
                <a:gd name="T18" fmla="*/ 20649 w 21600"/>
                <a:gd name="T19" fmla="*/ 1118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95" y="11143"/>
                  </a:moveTo>
                  <a:cubicBezTo>
                    <a:pt x="1891" y="11029"/>
                    <a:pt x="1889" y="10914"/>
                    <a:pt x="1889" y="10800"/>
                  </a:cubicBezTo>
                  <a:cubicBezTo>
                    <a:pt x="1889" y="5878"/>
                    <a:pt x="5878" y="1889"/>
                    <a:pt x="10800" y="1889"/>
                  </a:cubicBezTo>
                  <a:cubicBezTo>
                    <a:pt x="15721" y="1889"/>
                    <a:pt x="19711" y="5878"/>
                    <a:pt x="19711" y="10800"/>
                  </a:cubicBezTo>
                  <a:cubicBezTo>
                    <a:pt x="19711" y="10914"/>
                    <a:pt x="19708" y="11029"/>
                    <a:pt x="19704" y="11143"/>
                  </a:cubicBezTo>
                  <a:lnTo>
                    <a:pt x="21591" y="11216"/>
                  </a:lnTo>
                  <a:cubicBezTo>
                    <a:pt x="21597" y="11077"/>
                    <a:pt x="21600" y="10939"/>
                    <a:pt x="21600" y="10800"/>
                  </a:cubicBezTo>
                  <a:cubicBezTo>
                    <a:pt x="21600" y="4835"/>
                    <a:pt x="16764" y="0"/>
                    <a:pt x="10800" y="0"/>
                  </a:cubicBezTo>
                  <a:cubicBezTo>
                    <a:pt x="4835" y="0"/>
                    <a:pt x="0" y="4835"/>
                    <a:pt x="0" y="10800"/>
                  </a:cubicBezTo>
                  <a:cubicBezTo>
                    <a:pt x="0" y="10939"/>
                    <a:pt x="2" y="11077"/>
                    <a:pt x="8" y="11216"/>
                  </a:cubicBezTo>
                  <a:close/>
                </a:path>
              </a:pathLst>
            </a:custGeom>
            <a:solidFill>
              <a:schemeClr val="tx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50" name="Line 26"/>
            <p:cNvSpPr>
              <a:spLocks noChangeAspect="1" noChangeShapeType="1"/>
            </p:cNvSpPr>
            <p:nvPr/>
          </p:nvSpPr>
          <p:spPr bwMode="auto">
            <a:xfrm>
              <a:off x="3537" y="186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51" name="Text Box 27"/>
            <p:cNvSpPr txBox="1">
              <a:spLocks noChangeAspect="1" noChangeArrowheads="1"/>
            </p:cNvSpPr>
            <p:nvPr/>
          </p:nvSpPr>
          <p:spPr bwMode="auto">
            <a:xfrm>
              <a:off x="1117" y="3119"/>
              <a:ext cx="1232" cy="374"/>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p>
              <a:pPr defTabSz="914400" eaLnBrk="0" fontAlgn="base" hangingPunct="0">
                <a:spcBef>
                  <a:spcPct val="50000"/>
                </a:spcBef>
                <a:spcAft>
                  <a:spcPct val="0"/>
                </a:spcAft>
                <a:defRPr/>
              </a:pPr>
              <a:r>
                <a:rPr lang="nl-NL" altLang="nl-NL" sz="1600" dirty="0">
                  <a:solidFill>
                    <a:srgbClr val="000000"/>
                  </a:solidFill>
                  <a:latin typeface="Arial" panose="020B0604020202020204" pitchFamily="34" charset="0"/>
                </a:rPr>
                <a:t>SIGNAL PROCESSING</a:t>
              </a:r>
            </a:p>
          </p:txBody>
        </p:sp>
        <p:sp>
          <p:nvSpPr>
            <p:cNvPr id="26652" name="Text Box 28"/>
            <p:cNvSpPr txBox="1">
              <a:spLocks noChangeAspect="1" noChangeArrowheads="1"/>
            </p:cNvSpPr>
            <p:nvPr/>
          </p:nvSpPr>
          <p:spPr bwMode="auto">
            <a:xfrm>
              <a:off x="158" y="1959"/>
              <a:ext cx="827" cy="375"/>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defTabSz="914400" eaLnBrk="0" fontAlgn="base" hangingPunct="0">
                <a:spcBef>
                  <a:spcPct val="50000"/>
                </a:spcBef>
                <a:spcAft>
                  <a:spcPct val="0"/>
                </a:spcAft>
                <a:defRPr/>
              </a:pPr>
              <a:r>
                <a:rPr lang="nl-NL" altLang="nl-NL" sz="1600">
                  <a:solidFill>
                    <a:srgbClr val="000000"/>
                  </a:solidFill>
                  <a:latin typeface="Arial" panose="020B0604020202020204" pitchFamily="34" charset="0"/>
                </a:rPr>
                <a:t>TIMER</a:t>
              </a:r>
            </a:p>
          </p:txBody>
        </p:sp>
        <p:sp>
          <p:nvSpPr>
            <p:cNvPr id="26653" name="Oval 29"/>
            <p:cNvSpPr>
              <a:spLocks noChangeAspect="1" noChangeArrowheads="1"/>
            </p:cNvSpPr>
            <p:nvPr/>
          </p:nvSpPr>
          <p:spPr bwMode="auto">
            <a:xfrm>
              <a:off x="3106" y="2555"/>
              <a:ext cx="862" cy="829"/>
            </a:xfrm>
            <a:prstGeom prst="ellipse">
              <a:avLst/>
            </a:prstGeom>
            <a:solidFill>
              <a:srgbClr val="CCC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lstStyle/>
            <a:p>
              <a:pPr defTabSz="914400" eaLnBrk="0" fontAlgn="base" hangingPunct="0">
                <a:spcBef>
                  <a:spcPct val="0"/>
                </a:spcBef>
                <a:spcAft>
                  <a:spcPct val="0"/>
                </a:spcAft>
                <a:defRPr/>
              </a:pPr>
              <a:r>
                <a:rPr lang="nl-NL" altLang="nl-NL" sz="1200">
                  <a:solidFill>
                    <a:srgbClr val="000000"/>
                  </a:solidFill>
                  <a:latin typeface="Arial" panose="020B0604020202020204" pitchFamily="34" charset="0"/>
                </a:rPr>
                <a:t>INDICATOR</a:t>
              </a:r>
              <a:endParaRPr lang="nl-NL" altLang="nl-NL" sz="1600">
                <a:solidFill>
                  <a:srgbClr val="000000"/>
                </a:solidFill>
                <a:latin typeface="Arial" panose="020B0604020202020204" pitchFamily="34" charset="0"/>
              </a:endParaRPr>
            </a:p>
          </p:txBody>
        </p:sp>
        <p:sp>
          <p:nvSpPr>
            <p:cNvPr id="26654" name="AutoShape 30"/>
            <p:cNvSpPr>
              <a:spLocks noChangeAspect="1" noChangeArrowheads="1"/>
            </p:cNvSpPr>
            <p:nvPr/>
          </p:nvSpPr>
          <p:spPr bwMode="auto">
            <a:xfrm>
              <a:off x="1117" y="1530"/>
              <a:ext cx="1232" cy="500"/>
            </a:xfrm>
            <a:prstGeom prst="plus">
              <a:avLst>
                <a:gd name="adj" fmla="val 25000"/>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eaLnBrk="0" fontAlgn="base" hangingPunct="0">
                <a:spcBef>
                  <a:spcPct val="0"/>
                </a:spcBef>
                <a:spcAft>
                  <a:spcPct val="0"/>
                </a:spcAft>
                <a:defRPr/>
              </a:pPr>
              <a:r>
                <a:rPr lang="nl-NL" altLang="nl-NL" sz="1600" dirty="0">
                  <a:solidFill>
                    <a:srgbClr val="000000"/>
                  </a:solidFill>
                  <a:latin typeface="Arial" panose="020B0604020202020204" pitchFamily="34" charset="0"/>
                </a:rPr>
                <a:t>DUPLEXER</a:t>
              </a:r>
              <a:endParaRPr lang="nl-NL" altLang="nl-NL" sz="1200" dirty="0">
                <a:solidFill>
                  <a:srgbClr val="000000"/>
                </a:solidFill>
                <a:latin typeface="Times New Roman" panose="02020603050405020304" pitchFamily="18" charset="0"/>
              </a:endParaRPr>
            </a:p>
          </p:txBody>
        </p:sp>
        <p:cxnSp>
          <p:nvCxnSpPr>
            <p:cNvPr id="26655" name="AutoShape 31"/>
            <p:cNvCxnSpPr>
              <a:cxnSpLocks noChangeAspect="1" noChangeShapeType="1"/>
              <a:stCxn id="26647" idx="0"/>
              <a:endCxn id="26654" idx="2"/>
            </p:cNvCxnSpPr>
            <p:nvPr/>
          </p:nvCxnSpPr>
          <p:spPr bwMode="auto">
            <a:xfrm rot="16200000">
              <a:off x="1561" y="2209"/>
              <a:ext cx="344" cy="0"/>
            </a:xfrm>
            <a:prstGeom prst="straightConnector1">
              <a:avLst/>
            </a:prstGeom>
            <a:noFill/>
            <a:ln w="28575">
              <a:solidFill>
                <a:schemeClr val="accent2"/>
              </a:solidFill>
              <a:round/>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6" name="AutoShape 32"/>
            <p:cNvCxnSpPr>
              <a:cxnSpLocks noChangeAspect="1" noChangeShapeType="1"/>
              <a:stCxn id="26652" idx="2"/>
              <a:endCxn id="26651" idx="1"/>
            </p:cNvCxnSpPr>
            <p:nvPr/>
          </p:nvCxnSpPr>
          <p:spPr bwMode="auto">
            <a:xfrm rot="16200000" flipH="1">
              <a:off x="359" y="2554"/>
              <a:ext cx="965" cy="539"/>
            </a:xfrm>
            <a:prstGeom prst="bentConnector2">
              <a:avLst/>
            </a:prstGeom>
            <a:noFill/>
            <a:ln w="28575">
              <a:solidFill>
                <a:srgbClr val="FF9933"/>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7" name="AutoShape 33"/>
            <p:cNvCxnSpPr>
              <a:cxnSpLocks noChangeAspect="1" noChangeShapeType="1"/>
              <a:stCxn id="26652" idx="0"/>
              <a:endCxn id="26645" idx="1"/>
            </p:cNvCxnSpPr>
            <p:nvPr/>
          </p:nvCxnSpPr>
          <p:spPr bwMode="auto">
            <a:xfrm rot="16200000">
              <a:off x="359" y="1200"/>
              <a:ext cx="966" cy="539"/>
            </a:xfrm>
            <a:prstGeom prst="bentConnector2">
              <a:avLst/>
            </a:prstGeom>
            <a:noFill/>
            <a:ln w="28575">
              <a:solidFill>
                <a:srgbClr val="FF9933"/>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8" name="AutoShape 34"/>
            <p:cNvCxnSpPr>
              <a:cxnSpLocks noChangeAspect="1" noChangeShapeType="1"/>
              <a:stCxn id="26651" idx="0"/>
              <a:endCxn id="26647" idx="2"/>
            </p:cNvCxnSpPr>
            <p:nvPr/>
          </p:nvCxnSpPr>
          <p:spPr bwMode="auto">
            <a:xfrm rot="16200000">
              <a:off x="1561" y="2940"/>
              <a:ext cx="344" cy="0"/>
            </a:xfrm>
            <a:prstGeom prst="straightConnector1">
              <a:avLst/>
            </a:prstGeom>
            <a:noFill/>
            <a:ln w="28575">
              <a:solidFill>
                <a:schemeClr val="accent2"/>
              </a:solidFill>
              <a:round/>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9" name="AutoShape 35"/>
            <p:cNvCxnSpPr>
              <a:cxnSpLocks noChangeAspect="1" noChangeShapeType="1"/>
              <a:stCxn id="26651" idx="2"/>
              <a:endCxn id="26653" idx="4"/>
            </p:cNvCxnSpPr>
            <p:nvPr/>
          </p:nvCxnSpPr>
          <p:spPr bwMode="auto">
            <a:xfrm rot="5400000" flipH="1" flipV="1">
              <a:off x="2581" y="2542"/>
              <a:ext cx="110" cy="1805"/>
            </a:xfrm>
            <a:prstGeom prst="bentConnector3">
              <a:avLst>
                <a:gd name="adj1" fmla="val -89333"/>
              </a:avLst>
            </a:prstGeom>
            <a:noFill/>
            <a:ln w="28575">
              <a:solidFill>
                <a:schemeClr val="accent1"/>
              </a:solidFill>
              <a:miter lim="800000"/>
              <a:headEnd type="none"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0" name="AutoShape 36"/>
            <p:cNvCxnSpPr>
              <a:cxnSpLocks noChangeAspect="1" noChangeShapeType="1"/>
              <a:stCxn id="26654" idx="3"/>
              <a:endCxn id="26649" idx="0"/>
            </p:cNvCxnSpPr>
            <p:nvPr/>
          </p:nvCxnSpPr>
          <p:spPr bwMode="auto">
            <a:xfrm flipV="1">
              <a:off x="2355" y="1405"/>
              <a:ext cx="984" cy="375"/>
            </a:xfrm>
            <a:prstGeom prst="bentConnector3">
              <a:avLst>
                <a:gd name="adj1" fmla="val 49181"/>
              </a:avLst>
            </a:prstGeom>
            <a:noFill/>
            <a:ln w="28575">
              <a:solidFill>
                <a:srgbClr val="FF3300"/>
              </a:solidFill>
              <a:miter lim="800000"/>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1" name="AutoShape 37"/>
            <p:cNvCxnSpPr>
              <a:cxnSpLocks noChangeAspect="1" noChangeShapeType="1"/>
              <a:stCxn id="26651" idx="3"/>
              <a:endCxn id="26648" idx="2"/>
            </p:cNvCxnSpPr>
            <p:nvPr/>
          </p:nvCxnSpPr>
          <p:spPr bwMode="auto">
            <a:xfrm flipV="1">
              <a:off x="2355" y="2162"/>
              <a:ext cx="745" cy="1144"/>
            </a:xfrm>
            <a:prstGeom prst="bentConnector3">
              <a:avLst>
                <a:gd name="adj1" fmla="val 49949"/>
              </a:avLst>
            </a:prstGeom>
            <a:noFill/>
            <a:ln w="28575">
              <a:solidFill>
                <a:schemeClr val="tx1"/>
              </a:solidFill>
              <a:miter lim="800000"/>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5" name="AutoShape 41"/>
            <p:cNvCxnSpPr>
              <a:cxnSpLocks noChangeAspect="1" noChangeShapeType="1"/>
              <a:stCxn id="26654" idx="3"/>
              <a:endCxn id="26649" idx="0"/>
            </p:cNvCxnSpPr>
            <p:nvPr/>
          </p:nvCxnSpPr>
          <p:spPr bwMode="auto">
            <a:xfrm flipV="1">
              <a:off x="2358" y="1405"/>
              <a:ext cx="980" cy="375"/>
            </a:xfrm>
            <a:prstGeom prst="bentConnector3">
              <a:avLst>
                <a:gd name="adj1" fmla="val 49083"/>
              </a:avLst>
            </a:prstGeom>
            <a:noFill/>
            <a:ln w="28575">
              <a:solidFill>
                <a:schemeClr val="accent2"/>
              </a:solidFill>
              <a:prstDash val="dash"/>
              <a:miter lim="800000"/>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856" name="Line 232"/>
          <p:cNvSpPr>
            <a:spLocks noChangeShapeType="1"/>
          </p:cNvSpPr>
          <p:nvPr/>
        </p:nvSpPr>
        <p:spPr bwMode="auto">
          <a:xfrm>
            <a:off x="8256588" y="1559283"/>
            <a:ext cx="0" cy="5256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64" name="Text Box 240"/>
          <p:cNvSpPr txBox="1">
            <a:spLocks noChangeArrowheads="1"/>
          </p:cNvSpPr>
          <p:nvPr/>
        </p:nvSpPr>
        <p:spPr bwMode="auto">
          <a:xfrm>
            <a:off x="2495550" y="911584"/>
            <a:ext cx="4392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50000"/>
              </a:spcBef>
              <a:spcAft>
                <a:spcPct val="0"/>
              </a:spcAft>
              <a:defRPr/>
            </a:pPr>
            <a:r>
              <a:rPr lang="nl-NL" altLang="nl-NL" sz="2400" dirty="0">
                <a:solidFill>
                  <a:srgbClr val="000000"/>
                </a:solidFill>
                <a:latin typeface="Times New Roman" panose="02020603050405020304" pitchFamily="18" charset="0"/>
                <a:sym typeface="Wingdings" panose="05000000000000000000" pitchFamily="2" charset="2"/>
              </a:rPr>
              <a:t> target data (</a:t>
            </a:r>
            <a:r>
              <a:rPr lang="nl-NL" altLang="nl-NL" sz="2400" dirty="0" err="1">
                <a:solidFill>
                  <a:srgbClr val="000000"/>
                </a:solidFill>
                <a:latin typeface="Times New Roman" panose="02020603050405020304" pitchFamily="18" charset="0"/>
                <a:sym typeface="Wingdings" panose="05000000000000000000" pitchFamily="2" charset="2"/>
              </a:rPr>
              <a:t>position</a:t>
            </a:r>
            <a:r>
              <a:rPr lang="nl-NL" altLang="nl-NL" sz="2400" dirty="0">
                <a:solidFill>
                  <a:srgbClr val="000000"/>
                </a:solidFill>
                <a:latin typeface="Times New Roman" panose="02020603050405020304" pitchFamily="18" charset="0"/>
                <a:sym typeface="Wingdings" panose="05000000000000000000" pitchFamily="2" charset="2"/>
              </a:rPr>
              <a:t> etc.)</a:t>
            </a:r>
          </a:p>
        </p:txBody>
      </p:sp>
      <p:grpSp>
        <p:nvGrpSpPr>
          <p:cNvPr id="26917" name="Group 293"/>
          <p:cNvGrpSpPr>
            <a:grpSpLocks/>
          </p:cNvGrpSpPr>
          <p:nvPr/>
        </p:nvGrpSpPr>
        <p:grpSpPr bwMode="auto">
          <a:xfrm>
            <a:off x="1866901" y="1656121"/>
            <a:ext cx="8621713" cy="1584325"/>
            <a:chOff x="216" y="588"/>
            <a:chExt cx="5431" cy="998"/>
          </a:xfrm>
        </p:grpSpPr>
        <p:sp>
          <p:nvSpPr>
            <p:cNvPr id="26857" name="Line 233"/>
            <p:cNvSpPr>
              <a:spLocks noChangeShapeType="1"/>
            </p:cNvSpPr>
            <p:nvPr/>
          </p:nvSpPr>
          <p:spPr bwMode="auto">
            <a:xfrm>
              <a:off x="4241" y="799"/>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63" name="Freeform 239"/>
            <p:cNvSpPr>
              <a:spLocks/>
            </p:cNvSpPr>
            <p:nvPr/>
          </p:nvSpPr>
          <p:spPr bwMode="auto">
            <a:xfrm>
              <a:off x="4241" y="588"/>
              <a:ext cx="49" cy="211"/>
            </a:xfrm>
            <a:custGeom>
              <a:avLst/>
              <a:gdLst>
                <a:gd name="T0" fmla="*/ 0 w 49"/>
                <a:gd name="T1" fmla="*/ 211 h 211"/>
                <a:gd name="T2" fmla="*/ 25 w 49"/>
                <a:gd name="T3" fmla="*/ 0 h 211"/>
                <a:gd name="T4" fmla="*/ 49 w 49"/>
                <a:gd name="T5" fmla="*/ 210 h 211"/>
              </a:gdLst>
              <a:ahLst/>
              <a:cxnLst>
                <a:cxn ang="0">
                  <a:pos x="T0" y="T1"/>
                </a:cxn>
                <a:cxn ang="0">
                  <a:pos x="T2" y="T3"/>
                </a:cxn>
                <a:cxn ang="0">
                  <a:pos x="T4" y="T5"/>
                </a:cxn>
              </a:cxnLst>
              <a:rect l="0" t="0" r="r" b="b"/>
              <a:pathLst>
                <a:path w="49" h="211">
                  <a:moveTo>
                    <a:pt x="0" y="211"/>
                  </a:moveTo>
                  <a:cubicBezTo>
                    <a:pt x="4" y="176"/>
                    <a:pt x="17" y="0"/>
                    <a:pt x="25" y="0"/>
                  </a:cubicBezTo>
                  <a:cubicBezTo>
                    <a:pt x="33" y="0"/>
                    <a:pt x="44" y="166"/>
                    <a:pt x="49" y="210"/>
                  </a:cubicBezTo>
                </a:path>
              </a:pathLst>
            </a:custGeom>
            <a:noFill/>
            <a:ln w="190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65" name="Text Box 241"/>
            <p:cNvSpPr txBox="1">
              <a:spLocks noChangeArrowheads="1"/>
            </p:cNvSpPr>
            <p:nvPr/>
          </p:nvSpPr>
          <p:spPr bwMode="auto">
            <a:xfrm>
              <a:off x="3969" y="647"/>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66" name="Text Box 242"/>
            <p:cNvSpPr txBox="1">
              <a:spLocks noChangeArrowheads="1"/>
            </p:cNvSpPr>
            <p:nvPr/>
          </p:nvSpPr>
          <p:spPr bwMode="auto">
            <a:xfrm>
              <a:off x="216" y="129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grpSp>
        <p:nvGrpSpPr>
          <p:cNvPr id="26916" name="Group 292"/>
          <p:cNvGrpSpPr>
            <a:grpSpLocks/>
          </p:cNvGrpSpPr>
          <p:nvPr/>
        </p:nvGrpSpPr>
        <p:grpSpPr bwMode="auto">
          <a:xfrm>
            <a:off x="3719513" y="2351446"/>
            <a:ext cx="6769100" cy="690563"/>
            <a:chOff x="1383" y="1026"/>
            <a:chExt cx="4264" cy="435"/>
          </a:xfrm>
        </p:grpSpPr>
        <p:grpSp>
          <p:nvGrpSpPr>
            <p:cNvPr id="26861" name="Group 237"/>
            <p:cNvGrpSpPr>
              <a:grpSpLocks/>
            </p:cNvGrpSpPr>
            <p:nvPr/>
          </p:nvGrpSpPr>
          <p:grpSpPr bwMode="auto">
            <a:xfrm>
              <a:off x="4241" y="1026"/>
              <a:ext cx="1406" cy="435"/>
              <a:chOff x="4241" y="1026"/>
              <a:chExt cx="1406" cy="435"/>
            </a:xfrm>
          </p:grpSpPr>
          <p:grpSp>
            <p:nvGrpSpPr>
              <p:cNvPr id="26764" name="Group 140"/>
              <p:cNvGrpSpPr>
                <a:grpSpLocks/>
              </p:cNvGrpSpPr>
              <p:nvPr/>
            </p:nvGrpSpPr>
            <p:grpSpPr bwMode="auto">
              <a:xfrm>
                <a:off x="4257" y="1026"/>
                <a:ext cx="417" cy="435"/>
                <a:chOff x="4187" y="1090"/>
                <a:chExt cx="887" cy="362"/>
              </a:xfrm>
            </p:grpSpPr>
            <p:sp>
              <p:nvSpPr>
                <p:cNvPr id="26674" name="Line 50"/>
                <p:cNvSpPr>
                  <a:spLocks noChangeShapeType="1"/>
                </p:cNvSpPr>
                <p:nvPr/>
              </p:nvSpPr>
              <p:spPr bwMode="auto">
                <a:xfrm flipV="1">
                  <a:off x="4187"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5" name="Freeform 51"/>
                <p:cNvSpPr>
                  <a:spLocks/>
                </p:cNvSpPr>
                <p:nvPr/>
              </p:nvSpPr>
              <p:spPr bwMode="auto">
                <a:xfrm>
                  <a:off x="4196" y="1155"/>
                  <a:ext cx="10" cy="55"/>
                </a:xfrm>
                <a:custGeom>
                  <a:avLst/>
                  <a:gdLst>
                    <a:gd name="T0" fmla="*/ 0 w 10"/>
                    <a:gd name="T1" fmla="*/ 55 h 55"/>
                    <a:gd name="T2" fmla="*/ 5 w 10"/>
                    <a:gd name="T3" fmla="*/ 28 h 55"/>
                    <a:gd name="T4" fmla="*/ 10 w 10"/>
                    <a:gd name="T5" fmla="*/ 0 h 55"/>
                  </a:gdLst>
                  <a:ahLst/>
                  <a:cxnLst>
                    <a:cxn ang="0">
                      <a:pos x="T0" y="T1"/>
                    </a:cxn>
                    <a:cxn ang="0">
                      <a:pos x="T2" y="T3"/>
                    </a:cxn>
                    <a:cxn ang="0">
                      <a:pos x="T4" y="T5"/>
                    </a:cxn>
                  </a:cxnLst>
                  <a:rect l="0" t="0" r="r" b="b"/>
                  <a:pathLst>
                    <a:path w="10" h="55">
                      <a:moveTo>
                        <a:pt x="0" y="55"/>
                      </a:moveTo>
                      <a:lnTo>
                        <a:pt x="5" y="2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6" name="Freeform 52"/>
                <p:cNvSpPr>
                  <a:spLocks/>
                </p:cNvSpPr>
                <p:nvPr/>
              </p:nvSpPr>
              <p:spPr bwMode="auto">
                <a:xfrm>
                  <a:off x="4206"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7" name="Freeform 53"/>
                <p:cNvSpPr>
                  <a:spLocks/>
                </p:cNvSpPr>
                <p:nvPr/>
              </p:nvSpPr>
              <p:spPr bwMode="auto">
                <a:xfrm>
                  <a:off x="4215" y="1094"/>
                  <a:ext cx="14" cy="24"/>
                </a:xfrm>
                <a:custGeom>
                  <a:avLst/>
                  <a:gdLst>
                    <a:gd name="T0" fmla="*/ 0 w 14"/>
                    <a:gd name="T1" fmla="*/ 24 h 24"/>
                    <a:gd name="T2" fmla="*/ 5 w 14"/>
                    <a:gd name="T3" fmla="*/ 10 h 24"/>
                    <a:gd name="T4" fmla="*/ 14 w 14"/>
                    <a:gd name="T5" fmla="*/ 0 h 24"/>
                  </a:gdLst>
                  <a:ahLst/>
                  <a:cxnLst>
                    <a:cxn ang="0">
                      <a:pos x="T0" y="T1"/>
                    </a:cxn>
                    <a:cxn ang="0">
                      <a:pos x="T2" y="T3"/>
                    </a:cxn>
                    <a:cxn ang="0">
                      <a:pos x="T4" y="T5"/>
                    </a:cxn>
                  </a:cxnLst>
                  <a:rect l="0" t="0" r="r" b="b"/>
                  <a:pathLst>
                    <a:path w="14" h="24">
                      <a:moveTo>
                        <a:pt x="0" y="24"/>
                      </a:moveTo>
                      <a:lnTo>
                        <a:pt x="5" y="10"/>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8" name="Freeform 54"/>
                <p:cNvSpPr>
                  <a:spLocks/>
                </p:cNvSpPr>
                <p:nvPr/>
              </p:nvSpPr>
              <p:spPr bwMode="auto">
                <a:xfrm>
                  <a:off x="4229"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9" name="Freeform 55"/>
                <p:cNvSpPr>
                  <a:spLocks/>
                </p:cNvSpPr>
                <p:nvPr/>
              </p:nvSpPr>
              <p:spPr bwMode="auto">
                <a:xfrm>
                  <a:off x="4238" y="1094"/>
                  <a:ext cx="10" cy="24"/>
                </a:xfrm>
                <a:custGeom>
                  <a:avLst/>
                  <a:gdLst>
                    <a:gd name="T0" fmla="*/ 0 w 10"/>
                    <a:gd name="T1" fmla="*/ 0 h 24"/>
                    <a:gd name="T2" fmla="*/ 5 w 10"/>
                    <a:gd name="T3" fmla="*/ 10 h 24"/>
                    <a:gd name="T4" fmla="*/ 10 w 10"/>
                    <a:gd name="T5" fmla="*/ 24 h 24"/>
                  </a:gdLst>
                  <a:ahLst/>
                  <a:cxnLst>
                    <a:cxn ang="0">
                      <a:pos x="T0" y="T1"/>
                    </a:cxn>
                    <a:cxn ang="0">
                      <a:pos x="T2" y="T3"/>
                    </a:cxn>
                    <a:cxn ang="0">
                      <a:pos x="T4" y="T5"/>
                    </a:cxn>
                  </a:cxnLst>
                  <a:rect l="0" t="0" r="r" b="b"/>
                  <a:pathLst>
                    <a:path w="10" h="24">
                      <a:moveTo>
                        <a:pt x="0" y="0"/>
                      </a:moveTo>
                      <a:lnTo>
                        <a:pt x="5" y="10"/>
                      </a:lnTo>
                      <a:lnTo>
                        <a:pt x="10"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0" name="Freeform 56"/>
                <p:cNvSpPr>
                  <a:spLocks/>
                </p:cNvSpPr>
                <p:nvPr/>
              </p:nvSpPr>
              <p:spPr bwMode="auto">
                <a:xfrm>
                  <a:off x="4248" y="1118"/>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1" name="Freeform 57"/>
                <p:cNvSpPr>
                  <a:spLocks/>
                </p:cNvSpPr>
                <p:nvPr/>
              </p:nvSpPr>
              <p:spPr bwMode="auto">
                <a:xfrm>
                  <a:off x="4257"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2" name="Line 58"/>
                <p:cNvSpPr>
                  <a:spLocks noChangeShapeType="1"/>
                </p:cNvSpPr>
                <p:nvPr/>
              </p:nvSpPr>
              <p:spPr bwMode="auto">
                <a:xfrm>
                  <a:off x="4266"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3" name="Line 59"/>
                <p:cNvSpPr>
                  <a:spLocks noChangeShapeType="1"/>
                </p:cNvSpPr>
                <p:nvPr/>
              </p:nvSpPr>
              <p:spPr bwMode="auto">
                <a:xfrm>
                  <a:off x="4275"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4" name="Freeform 60"/>
                <p:cNvSpPr>
                  <a:spLocks/>
                </p:cNvSpPr>
                <p:nvPr/>
              </p:nvSpPr>
              <p:spPr bwMode="auto">
                <a:xfrm>
                  <a:off x="4285"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5" name="Freeform 61"/>
                <p:cNvSpPr>
                  <a:spLocks/>
                </p:cNvSpPr>
                <p:nvPr/>
              </p:nvSpPr>
              <p:spPr bwMode="auto">
                <a:xfrm>
                  <a:off x="4294" y="1387"/>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6" name="Freeform 62"/>
                <p:cNvSpPr>
                  <a:spLocks/>
                </p:cNvSpPr>
                <p:nvPr/>
              </p:nvSpPr>
              <p:spPr bwMode="auto">
                <a:xfrm>
                  <a:off x="4308" y="1424"/>
                  <a:ext cx="9" cy="23"/>
                </a:xfrm>
                <a:custGeom>
                  <a:avLst/>
                  <a:gdLst>
                    <a:gd name="T0" fmla="*/ 0 w 9"/>
                    <a:gd name="T1" fmla="*/ 0 h 23"/>
                    <a:gd name="T2" fmla="*/ 5 w 9"/>
                    <a:gd name="T3" fmla="*/ 14 h 23"/>
                    <a:gd name="T4" fmla="*/ 9 w 9"/>
                    <a:gd name="T5" fmla="*/ 23 h 23"/>
                  </a:gdLst>
                  <a:ahLst/>
                  <a:cxnLst>
                    <a:cxn ang="0">
                      <a:pos x="T0" y="T1"/>
                    </a:cxn>
                    <a:cxn ang="0">
                      <a:pos x="T2" y="T3"/>
                    </a:cxn>
                    <a:cxn ang="0">
                      <a:pos x="T4" y="T5"/>
                    </a:cxn>
                  </a:cxnLst>
                  <a:rect l="0" t="0" r="r" b="b"/>
                  <a:pathLst>
                    <a:path w="9" h="23">
                      <a:moveTo>
                        <a:pt x="0" y="0"/>
                      </a:moveTo>
                      <a:lnTo>
                        <a:pt x="5" y="14"/>
                      </a:lnTo>
                      <a:lnTo>
                        <a:pt x="9"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7" name="Freeform 63"/>
                <p:cNvSpPr>
                  <a:spLocks/>
                </p:cNvSpPr>
                <p:nvPr/>
              </p:nvSpPr>
              <p:spPr bwMode="auto">
                <a:xfrm>
                  <a:off x="4317"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8" name="Freeform 64"/>
                <p:cNvSpPr>
                  <a:spLocks/>
                </p:cNvSpPr>
                <p:nvPr/>
              </p:nvSpPr>
              <p:spPr bwMode="auto">
                <a:xfrm>
                  <a:off x="4326"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9" name="Freeform 65"/>
                <p:cNvSpPr>
                  <a:spLocks/>
                </p:cNvSpPr>
                <p:nvPr/>
              </p:nvSpPr>
              <p:spPr bwMode="auto">
                <a:xfrm>
                  <a:off x="4336"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0" name="Freeform 66"/>
                <p:cNvSpPr>
                  <a:spLocks/>
                </p:cNvSpPr>
                <p:nvPr/>
              </p:nvSpPr>
              <p:spPr bwMode="auto">
                <a:xfrm>
                  <a:off x="4345"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1" name="Line 67"/>
                <p:cNvSpPr>
                  <a:spLocks noChangeShapeType="1"/>
                </p:cNvSpPr>
                <p:nvPr/>
              </p:nvSpPr>
              <p:spPr bwMode="auto">
                <a:xfrm flipV="1">
                  <a:off x="4354"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2" name="Line 68"/>
                <p:cNvSpPr>
                  <a:spLocks noChangeShapeType="1"/>
                </p:cNvSpPr>
                <p:nvPr/>
              </p:nvSpPr>
              <p:spPr bwMode="auto">
                <a:xfrm flipV="1">
                  <a:off x="4364"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3" name="Freeform 69"/>
                <p:cNvSpPr>
                  <a:spLocks/>
                </p:cNvSpPr>
                <p:nvPr/>
              </p:nvSpPr>
              <p:spPr bwMode="auto">
                <a:xfrm>
                  <a:off x="4373"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4" name="Freeform 70"/>
                <p:cNvSpPr>
                  <a:spLocks/>
                </p:cNvSpPr>
                <p:nvPr/>
              </p:nvSpPr>
              <p:spPr bwMode="auto">
                <a:xfrm>
                  <a:off x="4382" y="1118"/>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5" name="Freeform 71"/>
                <p:cNvSpPr>
                  <a:spLocks/>
                </p:cNvSpPr>
                <p:nvPr/>
              </p:nvSpPr>
              <p:spPr bwMode="auto">
                <a:xfrm>
                  <a:off x="4396"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6" name="Freeform 72"/>
                <p:cNvSpPr>
                  <a:spLocks/>
                </p:cNvSpPr>
                <p:nvPr/>
              </p:nvSpPr>
              <p:spPr bwMode="auto">
                <a:xfrm>
                  <a:off x="4405"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7" name="Freeform 73"/>
                <p:cNvSpPr>
                  <a:spLocks/>
                </p:cNvSpPr>
                <p:nvPr/>
              </p:nvSpPr>
              <p:spPr bwMode="auto">
                <a:xfrm>
                  <a:off x="4415"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8" name="Freeform 74"/>
                <p:cNvSpPr>
                  <a:spLocks/>
                </p:cNvSpPr>
                <p:nvPr/>
              </p:nvSpPr>
              <p:spPr bwMode="auto">
                <a:xfrm>
                  <a:off x="4424"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9" name="Freeform 75"/>
                <p:cNvSpPr>
                  <a:spLocks/>
                </p:cNvSpPr>
                <p:nvPr/>
              </p:nvSpPr>
              <p:spPr bwMode="auto">
                <a:xfrm>
                  <a:off x="4433"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0" name="Line 76"/>
                <p:cNvSpPr>
                  <a:spLocks noChangeShapeType="1"/>
                </p:cNvSpPr>
                <p:nvPr/>
              </p:nvSpPr>
              <p:spPr bwMode="auto">
                <a:xfrm>
                  <a:off x="4443"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1" name="Line 77"/>
                <p:cNvSpPr>
                  <a:spLocks noChangeShapeType="1"/>
                </p:cNvSpPr>
                <p:nvPr/>
              </p:nvSpPr>
              <p:spPr bwMode="auto">
                <a:xfrm>
                  <a:off x="4452"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2" name="Freeform 78"/>
                <p:cNvSpPr>
                  <a:spLocks/>
                </p:cNvSpPr>
                <p:nvPr/>
              </p:nvSpPr>
              <p:spPr bwMode="auto">
                <a:xfrm>
                  <a:off x="4461" y="1331"/>
                  <a:ext cx="14" cy="56"/>
                </a:xfrm>
                <a:custGeom>
                  <a:avLst/>
                  <a:gdLst>
                    <a:gd name="T0" fmla="*/ 0 w 14"/>
                    <a:gd name="T1" fmla="*/ 0 h 56"/>
                    <a:gd name="T2" fmla="*/ 5 w 14"/>
                    <a:gd name="T3" fmla="*/ 28 h 56"/>
                    <a:gd name="T4" fmla="*/ 14 w 14"/>
                    <a:gd name="T5" fmla="*/ 56 h 56"/>
                  </a:gdLst>
                  <a:ahLst/>
                  <a:cxnLst>
                    <a:cxn ang="0">
                      <a:pos x="T0" y="T1"/>
                    </a:cxn>
                    <a:cxn ang="0">
                      <a:pos x="T2" y="T3"/>
                    </a:cxn>
                    <a:cxn ang="0">
                      <a:pos x="T4" y="T5"/>
                    </a:cxn>
                  </a:cxnLst>
                  <a:rect l="0" t="0" r="r" b="b"/>
                  <a:pathLst>
                    <a:path w="14" h="56">
                      <a:moveTo>
                        <a:pt x="0" y="0"/>
                      </a:moveTo>
                      <a:lnTo>
                        <a:pt x="5" y="28"/>
                      </a:lnTo>
                      <a:lnTo>
                        <a:pt x="14"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3" name="Freeform 79"/>
                <p:cNvSpPr>
                  <a:spLocks/>
                </p:cNvSpPr>
                <p:nvPr/>
              </p:nvSpPr>
              <p:spPr bwMode="auto">
                <a:xfrm>
                  <a:off x="4475"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4" name="Freeform 80"/>
                <p:cNvSpPr>
                  <a:spLocks/>
                </p:cNvSpPr>
                <p:nvPr/>
              </p:nvSpPr>
              <p:spPr bwMode="auto">
                <a:xfrm>
                  <a:off x="4484"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5" name="Freeform 81"/>
                <p:cNvSpPr>
                  <a:spLocks/>
                </p:cNvSpPr>
                <p:nvPr/>
              </p:nvSpPr>
              <p:spPr bwMode="auto">
                <a:xfrm>
                  <a:off x="4494"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6" name="Freeform 82"/>
                <p:cNvSpPr>
                  <a:spLocks/>
                </p:cNvSpPr>
                <p:nvPr/>
              </p:nvSpPr>
              <p:spPr bwMode="auto">
                <a:xfrm>
                  <a:off x="4503"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7" name="Freeform 83"/>
                <p:cNvSpPr>
                  <a:spLocks/>
                </p:cNvSpPr>
                <p:nvPr/>
              </p:nvSpPr>
              <p:spPr bwMode="auto">
                <a:xfrm>
                  <a:off x="4512"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8" name="Freeform 84"/>
                <p:cNvSpPr>
                  <a:spLocks/>
                </p:cNvSpPr>
                <p:nvPr/>
              </p:nvSpPr>
              <p:spPr bwMode="auto">
                <a:xfrm>
                  <a:off x="4522"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9" name="Line 85"/>
                <p:cNvSpPr>
                  <a:spLocks noChangeShapeType="1"/>
                </p:cNvSpPr>
                <p:nvPr/>
              </p:nvSpPr>
              <p:spPr bwMode="auto">
                <a:xfrm flipV="1">
                  <a:off x="4531"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0" name="Freeform 86"/>
                <p:cNvSpPr>
                  <a:spLocks/>
                </p:cNvSpPr>
                <p:nvPr/>
              </p:nvSpPr>
              <p:spPr bwMode="auto">
                <a:xfrm>
                  <a:off x="4540" y="1210"/>
                  <a:ext cx="14" cy="61"/>
                </a:xfrm>
                <a:custGeom>
                  <a:avLst/>
                  <a:gdLst>
                    <a:gd name="T0" fmla="*/ 0 w 14"/>
                    <a:gd name="T1" fmla="*/ 61 h 61"/>
                    <a:gd name="T2" fmla="*/ 5 w 14"/>
                    <a:gd name="T3" fmla="*/ 28 h 61"/>
                    <a:gd name="T4" fmla="*/ 14 w 14"/>
                    <a:gd name="T5" fmla="*/ 0 h 61"/>
                  </a:gdLst>
                  <a:ahLst/>
                  <a:cxnLst>
                    <a:cxn ang="0">
                      <a:pos x="T0" y="T1"/>
                    </a:cxn>
                    <a:cxn ang="0">
                      <a:pos x="T2" y="T3"/>
                    </a:cxn>
                    <a:cxn ang="0">
                      <a:pos x="T4" y="T5"/>
                    </a:cxn>
                  </a:cxnLst>
                  <a:rect l="0" t="0" r="r" b="b"/>
                  <a:pathLst>
                    <a:path w="14" h="61">
                      <a:moveTo>
                        <a:pt x="0" y="61"/>
                      </a:moveTo>
                      <a:lnTo>
                        <a:pt x="5" y="28"/>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1" name="Freeform 87"/>
                <p:cNvSpPr>
                  <a:spLocks/>
                </p:cNvSpPr>
                <p:nvPr/>
              </p:nvSpPr>
              <p:spPr bwMode="auto">
                <a:xfrm>
                  <a:off x="4554"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2" name="Freeform 88"/>
                <p:cNvSpPr>
                  <a:spLocks/>
                </p:cNvSpPr>
                <p:nvPr/>
              </p:nvSpPr>
              <p:spPr bwMode="auto">
                <a:xfrm>
                  <a:off x="4563"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3" name="Freeform 89"/>
                <p:cNvSpPr>
                  <a:spLocks/>
                </p:cNvSpPr>
                <p:nvPr/>
              </p:nvSpPr>
              <p:spPr bwMode="auto">
                <a:xfrm>
                  <a:off x="4573"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4" name="Freeform 90"/>
                <p:cNvSpPr>
                  <a:spLocks/>
                </p:cNvSpPr>
                <p:nvPr/>
              </p:nvSpPr>
              <p:spPr bwMode="auto">
                <a:xfrm>
                  <a:off x="4582"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5" name="Freeform 91"/>
                <p:cNvSpPr>
                  <a:spLocks/>
                </p:cNvSpPr>
                <p:nvPr/>
              </p:nvSpPr>
              <p:spPr bwMode="auto">
                <a:xfrm>
                  <a:off x="4591"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6" name="Freeform 92"/>
                <p:cNvSpPr>
                  <a:spLocks/>
                </p:cNvSpPr>
                <p:nvPr/>
              </p:nvSpPr>
              <p:spPr bwMode="auto">
                <a:xfrm>
                  <a:off x="4600" y="1118"/>
                  <a:ext cx="10" cy="37"/>
                </a:xfrm>
                <a:custGeom>
                  <a:avLst/>
                  <a:gdLst>
                    <a:gd name="T0" fmla="*/ 0 w 10"/>
                    <a:gd name="T1" fmla="*/ 0 h 37"/>
                    <a:gd name="T2" fmla="*/ 5 w 10"/>
                    <a:gd name="T3" fmla="*/ 18 h 37"/>
                    <a:gd name="T4" fmla="*/ 10 w 10"/>
                    <a:gd name="T5" fmla="*/ 37 h 37"/>
                  </a:gdLst>
                  <a:ahLst/>
                  <a:cxnLst>
                    <a:cxn ang="0">
                      <a:pos x="T0" y="T1"/>
                    </a:cxn>
                    <a:cxn ang="0">
                      <a:pos x="T2" y="T3"/>
                    </a:cxn>
                    <a:cxn ang="0">
                      <a:pos x="T4" y="T5"/>
                    </a:cxn>
                  </a:cxnLst>
                  <a:rect l="0" t="0" r="r" b="b"/>
                  <a:pathLst>
                    <a:path w="10" h="37">
                      <a:moveTo>
                        <a:pt x="0" y="0"/>
                      </a:moveTo>
                      <a:lnTo>
                        <a:pt x="5" y="18"/>
                      </a:lnTo>
                      <a:lnTo>
                        <a:pt x="10"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7" name="Freeform 93"/>
                <p:cNvSpPr>
                  <a:spLocks/>
                </p:cNvSpPr>
                <p:nvPr/>
              </p:nvSpPr>
              <p:spPr bwMode="auto">
                <a:xfrm>
                  <a:off x="4610"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8" name="Freeform 94"/>
                <p:cNvSpPr>
                  <a:spLocks/>
                </p:cNvSpPr>
                <p:nvPr/>
              </p:nvSpPr>
              <p:spPr bwMode="auto">
                <a:xfrm>
                  <a:off x="4619" y="1210"/>
                  <a:ext cx="14" cy="61"/>
                </a:xfrm>
                <a:custGeom>
                  <a:avLst/>
                  <a:gdLst>
                    <a:gd name="T0" fmla="*/ 0 w 14"/>
                    <a:gd name="T1" fmla="*/ 0 h 61"/>
                    <a:gd name="T2" fmla="*/ 5 w 14"/>
                    <a:gd name="T3" fmla="*/ 28 h 61"/>
                    <a:gd name="T4" fmla="*/ 14 w 14"/>
                    <a:gd name="T5" fmla="*/ 61 h 61"/>
                  </a:gdLst>
                  <a:ahLst/>
                  <a:cxnLst>
                    <a:cxn ang="0">
                      <a:pos x="T0" y="T1"/>
                    </a:cxn>
                    <a:cxn ang="0">
                      <a:pos x="T2" y="T3"/>
                    </a:cxn>
                    <a:cxn ang="0">
                      <a:pos x="T4" y="T5"/>
                    </a:cxn>
                  </a:cxnLst>
                  <a:rect l="0" t="0" r="r" b="b"/>
                  <a:pathLst>
                    <a:path w="14" h="61">
                      <a:moveTo>
                        <a:pt x="0" y="0"/>
                      </a:moveTo>
                      <a:lnTo>
                        <a:pt x="5" y="28"/>
                      </a:lnTo>
                      <a:lnTo>
                        <a:pt x="14" y="61"/>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9" name="Line 95"/>
                <p:cNvSpPr>
                  <a:spLocks noChangeShapeType="1"/>
                </p:cNvSpPr>
                <p:nvPr/>
              </p:nvSpPr>
              <p:spPr bwMode="auto">
                <a:xfrm>
                  <a:off x="4633"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0" name="Freeform 96"/>
                <p:cNvSpPr>
                  <a:spLocks/>
                </p:cNvSpPr>
                <p:nvPr/>
              </p:nvSpPr>
              <p:spPr bwMode="auto">
                <a:xfrm>
                  <a:off x="4642"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1" name="Freeform 97"/>
                <p:cNvSpPr>
                  <a:spLocks/>
                </p:cNvSpPr>
                <p:nvPr/>
              </p:nvSpPr>
              <p:spPr bwMode="auto">
                <a:xfrm>
                  <a:off x="4652"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2" name="Freeform 98"/>
                <p:cNvSpPr>
                  <a:spLocks/>
                </p:cNvSpPr>
                <p:nvPr/>
              </p:nvSpPr>
              <p:spPr bwMode="auto">
                <a:xfrm>
                  <a:off x="4661"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3" name="Freeform 99"/>
                <p:cNvSpPr>
                  <a:spLocks/>
                </p:cNvSpPr>
                <p:nvPr/>
              </p:nvSpPr>
              <p:spPr bwMode="auto">
                <a:xfrm>
                  <a:off x="4670"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4" name="Freeform 100"/>
                <p:cNvSpPr>
                  <a:spLocks/>
                </p:cNvSpPr>
                <p:nvPr/>
              </p:nvSpPr>
              <p:spPr bwMode="auto">
                <a:xfrm>
                  <a:off x="4679"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5" name="Freeform 101"/>
                <p:cNvSpPr>
                  <a:spLocks/>
                </p:cNvSpPr>
                <p:nvPr/>
              </p:nvSpPr>
              <p:spPr bwMode="auto">
                <a:xfrm>
                  <a:off x="4689"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6" name="Freeform 102"/>
                <p:cNvSpPr>
                  <a:spLocks/>
                </p:cNvSpPr>
                <p:nvPr/>
              </p:nvSpPr>
              <p:spPr bwMode="auto">
                <a:xfrm>
                  <a:off x="4698"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7" name="Freeform 103"/>
                <p:cNvSpPr>
                  <a:spLocks/>
                </p:cNvSpPr>
                <p:nvPr/>
              </p:nvSpPr>
              <p:spPr bwMode="auto">
                <a:xfrm>
                  <a:off x="4707" y="1271"/>
                  <a:ext cx="14" cy="60"/>
                </a:xfrm>
                <a:custGeom>
                  <a:avLst/>
                  <a:gdLst>
                    <a:gd name="T0" fmla="*/ 0 w 14"/>
                    <a:gd name="T1" fmla="*/ 60 h 60"/>
                    <a:gd name="T2" fmla="*/ 5 w 14"/>
                    <a:gd name="T3" fmla="*/ 32 h 60"/>
                    <a:gd name="T4" fmla="*/ 14 w 14"/>
                    <a:gd name="T5" fmla="*/ 0 h 60"/>
                  </a:gdLst>
                  <a:ahLst/>
                  <a:cxnLst>
                    <a:cxn ang="0">
                      <a:pos x="T0" y="T1"/>
                    </a:cxn>
                    <a:cxn ang="0">
                      <a:pos x="T2" y="T3"/>
                    </a:cxn>
                    <a:cxn ang="0">
                      <a:pos x="T4" y="T5"/>
                    </a:cxn>
                  </a:cxnLst>
                  <a:rect l="0" t="0" r="r" b="b"/>
                  <a:pathLst>
                    <a:path w="14" h="60">
                      <a:moveTo>
                        <a:pt x="0" y="60"/>
                      </a:moveTo>
                      <a:lnTo>
                        <a:pt x="5" y="32"/>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8" name="Line 104"/>
                <p:cNvSpPr>
                  <a:spLocks noChangeShapeType="1"/>
                </p:cNvSpPr>
                <p:nvPr/>
              </p:nvSpPr>
              <p:spPr bwMode="auto">
                <a:xfrm flipV="1">
                  <a:off x="4721" y="1210"/>
                  <a:ext cx="10"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9" name="Freeform 105"/>
                <p:cNvSpPr>
                  <a:spLocks/>
                </p:cNvSpPr>
                <p:nvPr/>
              </p:nvSpPr>
              <p:spPr bwMode="auto">
                <a:xfrm>
                  <a:off x="4731" y="1155"/>
                  <a:ext cx="9" cy="55"/>
                </a:xfrm>
                <a:custGeom>
                  <a:avLst/>
                  <a:gdLst>
                    <a:gd name="T0" fmla="*/ 0 w 9"/>
                    <a:gd name="T1" fmla="*/ 55 h 55"/>
                    <a:gd name="T2" fmla="*/ 4 w 9"/>
                    <a:gd name="T3" fmla="*/ 28 h 55"/>
                    <a:gd name="T4" fmla="*/ 9 w 9"/>
                    <a:gd name="T5" fmla="*/ 0 h 55"/>
                  </a:gdLst>
                  <a:ahLst/>
                  <a:cxnLst>
                    <a:cxn ang="0">
                      <a:pos x="T0" y="T1"/>
                    </a:cxn>
                    <a:cxn ang="0">
                      <a:pos x="T2" y="T3"/>
                    </a:cxn>
                    <a:cxn ang="0">
                      <a:pos x="T4" y="T5"/>
                    </a:cxn>
                  </a:cxnLst>
                  <a:rect l="0" t="0" r="r" b="b"/>
                  <a:pathLst>
                    <a:path w="9" h="55">
                      <a:moveTo>
                        <a:pt x="0" y="55"/>
                      </a:moveTo>
                      <a:lnTo>
                        <a:pt x="4"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0" name="Freeform 106"/>
                <p:cNvSpPr>
                  <a:spLocks/>
                </p:cNvSpPr>
                <p:nvPr/>
              </p:nvSpPr>
              <p:spPr bwMode="auto">
                <a:xfrm>
                  <a:off x="4740"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1" name="Freeform 107"/>
                <p:cNvSpPr>
                  <a:spLocks/>
                </p:cNvSpPr>
                <p:nvPr/>
              </p:nvSpPr>
              <p:spPr bwMode="auto">
                <a:xfrm>
                  <a:off x="4749"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2" name="Freeform 108"/>
                <p:cNvSpPr>
                  <a:spLocks/>
                </p:cNvSpPr>
                <p:nvPr/>
              </p:nvSpPr>
              <p:spPr bwMode="auto">
                <a:xfrm>
                  <a:off x="4758"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3" name="Freeform 109"/>
                <p:cNvSpPr>
                  <a:spLocks/>
                </p:cNvSpPr>
                <p:nvPr/>
              </p:nvSpPr>
              <p:spPr bwMode="auto">
                <a:xfrm>
                  <a:off x="4768"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4" name="Freeform 110"/>
                <p:cNvSpPr>
                  <a:spLocks/>
                </p:cNvSpPr>
                <p:nvPr/>
              </p:nvSpPr>
              <p:spPr bwMode="auto">
                <a:xfrm>
                  <a:off x="4777"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5" name="Freeform 111"/>
                <p:cNvSpPr>
                  <a:spLocks/>
                </p:cNvSpPr>
                <p:nvPr/>
              </p:nvSpPr>
              <p:spPr bwMode="auto">
                <a:xfrm>
                  <a:off x="4786" y="1155"/>
                  <a:ext cx="14" cy="55"/>
                </a:xfrm>
                <a:custGeom>
                  <a:avLst/>
                  <a:gdLst>
                    <a:gd name="T0" fmla="*/ 0 w 14"/>
                    <a:gd name="T1" fmla="*/ 0 h 55"/>
                    <a:gd name="T2" fmla="*/ 5 w 14"/>
                    <a:gd name="T3" fmla="*/ 28 h 55"/>
                    <a:gd name="T4" fmla="*/ 14 w 14"/>
                    <a:gd name="T5" fmla="*/ 55 h 55"/>
                  </a:gdLst>
                  <a:ahLst/>
                  <a:cxnLst>
                    <a:cxn ang="0">
                      <a:pos x="T0" y="T1"/>
                    </a:cxn>
                    <a:cxn ang="0">
                      <a:pos x="T2" y="T3"/>
                    </a:cxn>
                    <a:cxn ang="0">
                      <a:pos x="T4" y="T5"/>
                    </a:cxn>
                  </a:cxnLst>
                  <a:rect l="0" t="0" r="r" b="b"/>
                  <a:pathLst>
                    <a:path w="14" h="55">
                      <a:moveTo>
                        <a:pt x="0" y="0"/>
                      </a:moveTo>
                      <a:lnTo>
                        <a:pt x="5" y="28"/>
                      </a:lnTo>
                      <a:lnTo>
                        <a:pt x="14"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6" name="Line 112"/>
                <p:cNvSpPr>
                  <a:spLocks noChangeShapeType="1"/>
                </p:cNvSpPr>
                <p:nvPr/>
              </p:nvSpPr>
              <p:spPr bwMode="auto">
                <a:xfrm>
                  <a:off x="4800"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7" name="Line 113"/>
                <p:cNvSpPr>
                  <a:spLocks noChangeShapeType="1"/>
                </p:cNvSpPr>
                <p:nvPr/>
              </p:nvSpPr>
              <p:spPr bwMode="auto">
                <a:xfrm>
                  <a:off x="4809"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8" name="Freeform 114"/>
                <p:cNvSpPr>
                  <a:spLocks/>
                </p:cNvSpPr>
                <p:nvPr/>
              </p:nvSpPr>
              <p:spPr bwMode="auto">
                <a:xfrm>
                  <a:off x="4819"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9" name="Freeform 115"/>
                <p:cNvSpPr>
                  <a:spLocks/>
                </p:cNvSpPr>
                <p:nvPr/>
              </p:nvSpPr>
              <p:spPr bwMode="auto">
                <a:xfrm>
                  <a:off x="4828"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0" name="Freeform 116"/>
                <p:cNvSpPr>
                  <a:spLocks/>
                </p:cNvSpPr>
                <p:nvPr/>
              </p:nvSpPr>
              <p:spPr bwMode="auto">
                <a:xfrm>
                  <a:off x="4837"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1" name="Freeform 117"/>
                <p:cNvSpPr>
                  <a:spLocks/>
                </p:cNvSpPr>
                <p:nvPr/>
              </p:nvSpPr>
              <p:spPr bwMode="auto">
                <a:xfrm>
                  <a:off x="4847"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2" name="Freeform 118"/>
                <p:cNvSpPr>
                  <a:spLocks/>
                </p:cNvSpPr>
                <p:nvPr/>
              </p:nvSpPr>
              <p:spPr bwMode="auto">
                <a:xfrm>
                  <a:off x="4856"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3" name="Freeform 119"/>
                <p:cNvSpPr>
                  <a:spLocks/>
                </p:cNvSpPr>
                <p:nvPr/>
              </p:nvSpPr>
              <p:spPr bwMode="auto">
                <a:xfrm>
                  <a:off x="4865" y="1387"/>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4" name="Freeform 120"/>
                <p:cNvSpPr>
                  <a:spLocks/>
                </p:cNvSpPr>
                <p:nvPr/>
              </p:nvSpPr>
              <p:spPr bwMode="auto">
                <a:xfrm>
                  <a:off x="4879"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5" name="Line 121"/>
                <p:cNvSpPr>
                  <a:spLocks noChangeShapeType="1"/>
                </p:cNvSpPr>
                <p:nvPr/>
              </p:nvSpPr>
              <p:spPr bwMode="auto">
                <a:xfrm flipV="1">
                  <a:off x="4888"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6" name="Line 122"/>
                <p:cNvSpPr>
                  <a:spLocks noChangeShapeType="1"/>
                </p:cNvSpPr>
                <p:nvPr/>
              </p:nvSpPr>
              <p:spPr bwMode="auto">
                <a:xfrm flipV="1">
                  <a:off x="4898"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7" name="Freeform 123"/>
                <p:cNvSpPr>
                  <a:spLocks/>
                </p:cNvSpPr>
                <p:nvPr/>
              </p:nvSpPr>
              <p:spPr bwMode="auto">
                <a:xfrm>
                  <a:off x="4907"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8" name="Freeform 124"/>
                <p:cNvSpPr>
                  <a:spLocks/>
                </p:cNvSpPr>
                <p:nvPr/>
              </p:nvSpPr>
              <p:spPr bwMode="auto">
                <a:xfrm>
                  <a:off x="4916"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9" name="Freeform 125"/>
                <p:cNvSpPr>
                  <a:spLocks/>
                </p:cNvSpPr>
                <p:nvPr/>
              </p:nvSpPr>
              <p:spPr bwMode="auto">
                <a:xfrm>
                  <a:off x="4926"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0" name="Freeform 126"/>
                <p:cNvSpPr>
                  <a:spLocks/>
                </p:cNvSpPr>
                <p:nvPr/>
              </p:nvSpPr>
              <p:spPr bwMode="auto">
                <a:xfrm>
                  <a:off x="4935" y="1090"/>
                  <a:ext cx="9" cy="4"/>
                </a:xfrm>
                <a:custGeom>
                  <a:avLst/>
                  <a:gdLst>
                    <a:gd name="T0" fmla="*/ 0 w 9"/>
                    <a:gd name="T1" fmla="*/ 4 h 4"/>
                    <a:gd name="T2" fmla="*/ 4 w 9"/>
                    <a:gd name="T3" fmla="*/ 0 h 4"/>
                    <a:gd name="T4" fmla="*/ 9 w 9"/>
                    <a:gd name="T5" fmla="*/ 4 h 4"/>
                  </a:gdLst>
                  <a:ahLst/>
                  <a:cxnLst>
                    <a:cxn ang="0">
                      <a:pos x="T0" y="T1"/>
                    </a:cxn>
                    <a:cxn ang="0">
                      <a:pos x="T2" y="T3"/>
                    </a:cxn>
                    <a:cxn ang="0">
                      <a:pos x="T4" y="T5"/>
                    </a:cxn>
                  </a:cxnLst>
                  <a:rect l="0" t="0" r="r" b="b"/>
                  <a:pathLst>
                    <a:path w="9" h="4">
                      <a:moveTo>
                        <a:pt x="0" y="4"/>
                      </a:moveTo>
                      <a:lnTo>
                        <a:pt x="4" y="0"/>
                      </a:lnTo>
                      <a:lnTo>
                        <a:pt x="9"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1" name="Freeform 127"/>
                <p:cNvSpPr>
                  <a:spLocks/>
                </p:cNvSpPr>
                <p:nvPr/>
              </p:nvSpPr>
              <p:spPr bwMode="auto">
                <a:xfrm>
                  <a:off x="4944"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2" name="Freeform 128"/>
                <p:cNvSpPr>
                  <a:spLocks/>
                </p:cNvSpPr>
                <p:nvPr/>
              </p:nvSpPr>
              <p:spPr bwMode="auto">
                <a:xfrm>
                  <a:off x="4953" y="1118"/>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3" name="Freeform 129"/>
                <p:cNvSpPr>
                  <a:spLocks/>
                </p:cNvSpPr>
                <p:nvPr/>
              </p:nvSpPr>
              <p:spPr bwMode="auto">
                <a:xfrm>
                  <a:off x="4967"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4" name="Line 130"/>
                <p:cNvSpPr>
                  <a:spLocks noChangeShapeType="1"/>
                </p:cNvSpPr>
                <p:nvPr/>
              </p:nvSpPr>
              <p:spPr bwMode="auto">
                <a:xfrm>
                  <a:off x="4977"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5" name="Line 131"/>
                <p:cNvSpPr>
                  <a:spLocks noChangeShapeType="1"/>
                </p:cNvSpPr>
                <p:nvPr/>
              </p:nvSpPr>
              <p:spPr bwMode="auto">
                <a:xfrm>
                  <a:off x="4986"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6" name="Freeform 132"/>
                <p:cNvSpPr>
                  <a:spLocks/>
                </p:cNvSpPr>
                <p:nvPr/>
              </p:nvSpPr>
              <p:spPr bwMode="auto">
                <a:xfrm>
                  <a:off x="4995"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7" name="Freeform 133"/>
                <p:cNvSpPr>
                  <a:spLocks/>
                </p:cNvSpPr>
                <p:nvPr/>
              </p:nvSpPr>
              <p:spPr bwMode="auto">
                <a:xfrm>
                  <a:off x="5005"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8" name="Freeform 134"/>
                <p:cNvSpPr>
                  <a:spLocks/>
                </p:cNvSpPr>
                <p:nvPr/>
              </p:nvSpPr>
              <p:spPr bwMode="auto">
                <a:xfrm>
                  <a:off x="5014"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9" name="Freeform 135"/>
                <p:cNvSpPr>
                  <a:spLocks/>
                </p:cNvSpPr>
                <p:nvPr/>
              </p:nvSpPr>
              <p:spPr bwMode="auto">
                <a:xfrm>
                  <a:off x="5023"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0" name="Freeform 136"/>
                <p:cNvSpPr>
                  <a:spLocks/>
                </p:cNvSpPr>
                <p:nvPr/>
              </p:nvSpPr>
              <p:spPr bwMode="auto">
                <a:xfrm>
                  <a:off x="5032" y="1424"/>
                  <a:ext cx="14" cy="23"/>
                </a:xfrm>
                <a:custGeom>
                  <a:avLst/>
                  <a:gdLst>
                    <a:gd name="T0" fmla="*/ 0 w 14"/>
                    <a:gd name="T1" fmla="*/ 23 h 23"/>
                    <a:gd name="T2" fmla="*/ 5 w 14"/>
                    <a:gd name="T3" fmla="*/ 14 h 23"/>
                    <a:gd name="T4" fmla="*/ 14 w 14"/>
                    <a:gd name="T5" fmla="*/ 0 h 23"/>
                  </a:gdLst>
                  <a:ahLst/>
                  <a:cxnLst>
                    <a:cxn ang="0">
                      <a:pos x="T0" y="T1"/>
                    </a:cxn>
                    <a:cxn ang="0">
                      <a:pos x="T2" y="T3"/>
                    </a:cxn>
                    <a:cxn ang="0">
                      <a:pos x="T4" y="T5"/>
                    </a:cxn>
                  </a:cxnLst>
                  <a:rect l="0" t="0" r="r" b="b"/>
                  <a:pathLst>
                    <a:path w="14" h="23">
                      <a:moveTo>
                        <a:pt x="0" y="23"/>
                      </a:moveTo>
                      <a:lnTo>
                        <a:pt x="5" y="14"/>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1" name="Freeform 137"/>
                <p:cNvSpPr>
                  <a:spLocks/>
                </p:cNvSpPr>
                <p:nvPr/>
              </p:nvSpPr>
              <p:spPr bwMode="auto">
                <a:xfrm>
                  <a:off x="5046"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2" name="Freeform 138"/>
                <p:cNvSpPr>
                  <a:spLocks/>
                </p:cNvSpPr>
                <p:nvPr/>
              </p:nvSpPr>
              <p:spPr bwMode="auto">
                <a:xfrm>
                  <a:off x="5056"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3" name="Line 139"/>
                <p:cNvSpPr>
                  <a:spLocks noChangeShapeType="1"/>
                </p:cNvSpPr>
                <p:nvPr/>
              </p:nvSpPr>
              <p:spPr bwMode="auto">
                <a:xfrm flipV="1">
                  <a:off x="5065"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sp>
            <p:nvSpPr>
              <p:cNvPr id="26859" name="Line 235"/>
              <p:cNvSpPr>
                <a:spLocks noChangeShapeType="1"/>
              </p:cNvSpPr>
              <p:nvPr/>
            </p:nvSpPr>
            <p:spPr bwMode="auto">
              <a:xfrm>
                <a:off x="4241" y="1253"/>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sp>
          <p:nvSpPr>
            <p:cNvPr id="26868" name="Text Box 244"/>
            <p:cNvSpPr txBox="1">
              <a:spLocks noChangeArrowheads="1"/>
            </p:cNvSpPr>
            <p:nvPr/>
          </p:nvSpPr>
          <p:spPr bwMode="auto">
            <a:xfrm>
              <a:off x="1383" y="1162"/>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70" name="Text Box 246"/>
            <p:cNvSpPr txBox="1">
              <a:spLocks noChangeArrowheads="1"/>
            </p:cNvSpPr>
            <p:nvPr/>
          </p:nvSpPr>
          <p:spPr bwMode="auto">
            <a:xfrm>
              <a:off x="3968" y="1101"/>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sp>
        <p:nvSpPr>
          <p:cNvPr id="26877" name="Text Box 253"/>
          <p:cNvSpPr txBox="1">
            <a:spLocks noChangeArrowheads="1"/>
          </p:cNvSpPr>
          <p:nvPr/>
        </p:nvSpPr>
        <p:spPr bwMode="auto">
          <a:xfrm>
            <a:off x="5457825" y="2973745"/>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nvGrpSpPr>
          <p:cNvPr id="26914" name="Group 290"/>
          <p:cNvGrpSpPr>
            <a:grpSpLocks/>
          </p:cNvGrpSpPr>
          <p:nvPr/>
        </p:nvGrpSpPr>
        <p:grpSpPr bwMode="auto">
          <a:xfrm>
            <a:off x="3719513" y="3783371"/>
            <a:ext cx="6769100" cy="1762125"/>
            <a:chOff x="1383" y="1928"/>
            <a:chExt cx="4264" cy="1110"/>
          </a:xfrm>
        </p:grpSpPr>
        <p:sp>
          <p:nvSpPr>
            <p:cNvPr id="26872" name="Text Box 248"/>
            <p:cNvSpPr txBox="1">
              <a:spLocks noChangeArrowheads="1"/>
            </p:cNvSpPr>
            <p:nvPr/>
          </p:nvSpPr>
          <p:spPr bwMode="auto">
            <a:xfrm>
              <a:off x="3968" y="200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60" name="Line 236"/>
            <p:cNvSpPr>
              <a:spLocks noChangeShapeType="1"/>
            </p:cNvSpPr>
            <p:nvPr/>
          </p:nvSpPr>
          <p:spPr bwMode="auto">
            <a:xfrm>
              <a:off x="4241" y="2160"/>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4" name="Line 260"/>
            <p:cNvSpPr>
              <a:spLocks noChangeShapeType="1"/>
            </p:cNvSpPr>
            <p:nvPr/>
          </p:nvSpPr>
          <p:spPr bwMode="auto">
            <a:xfrm flipV="1">
              <a:off x="5103" y="1934"/>
              <a:ext cx="0" cy="22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5" name="Line 261"/>
            <p:cNvSpPr>
              <a:spLocks noChangeShapeType="1"/>
            </p:cNvSpPr>
            <p:nvPr/>
          </p:nvSpPr>
          <p:spPr bwMode="auto">
            <a:xfrm>
              <a:off x="5103" y="1934"/>
              <a:ext cx="4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6" name="Line 262"/>
            <p:cNvSpPr>
              <a:spLocks noChangeShapeType="1"/>
            </p:cNvSpPr>
            <p:nvPr/>
          </p:nvSpPr>
          <p:spPr bwMode="auto">
            <a:xfrm>
              <a:off x="5517" y="1928"/>
              <a:ext cx="6" cy="23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9" name="Text Box 265"/>
            <p:cNvSpPr txBox="1">
              <a:spLocks noChangeArrowheads="1"/>
            </p:cNvSpPr>
            <p:nvPr/>
          </p:nvSpPr>
          <p:spPr bwMode="auto">
            <a:xfrm>
              <a:off x="1383" y="2750"/>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2" name="Line 268"/>
            <p:cNvSpPr>
              <a:spLocks noChangeShapeType="1"/>
            </p:cNvSpPr>
            <p:nvPr/>
          </p:nvSpPr>
          <p:spPr bwMode="auto">
            <a:xfrm>
              <a:off x="4241" y="2160"/>
              <a:ext cx="86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grpSp>
        <p:nvGrpSpPr>
          <p:cNvPr id="26915" name="Group 291"/>
          <p:cNvGrpSpPr>
            <a:grpSpLocks/>
          </p:cNvGrpSpPr>
          <p:nvPr/>
        </p:nvGrpSpPr>
        <p:grpSpPr bwMode="auto">
          <a:xfrm>
            <a:off x="3719513" y="2973746"/>
            <a:ext cx="6769100" cy="1419225"/>
            <a:chOff x="1383" y="1418"/>
            <a:chExt cx="4264" cy="894"/>
          </a:xfrm>
        </p:grpSpPr>
        <p:grpSp>
          <p:nvGrpSpPr>
            <p:cNvPr id="26765" name="Group 141"/>
            <p:cNvGrpSpPr>
              <a:grpSpLocks/>
            </p:cNvGrpSpPr>
            <p:nvPr/>
          </p:nvGrpSpPr>
          <p:grpSpPr bwMode="auto">
            <a:xfrm>
              <a:off x="5103" y="1641"/>
              <a:ext cx="417" cy="120"/>
              <a:chOff x="4187" y="1090"/>
              <a:chExt cx="887" cy="362"/>
            </a:xfrm>
          </p:grpSpPr>
          <p:sp>
            <p:nvSpPr>
              <p:cNvPr id="26766" name="Line 142"/>
              <p:cNvSpPr>
                <a:spLocks noChangeShapeType="1"/>
              </p:cNvSpPr>
              <p:nvPr/>
            </p:nvSpPr>
            <p:spPr bwMode="auto">
              <a:xfrm flipV="1">
                <a:off x="4187"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7" name="Freeform 143"/>
              <p:cNvSpPr>
                <a:spLocks/>
              </p:cNvSpPr>
              <p:nvPr/>
            </p:nvSpPr>
            <p:spPr bwMode="auto">
              <a:xfrm>
                <a:off x="4196" y="1155"/>
                <a:ext cx="10" cy="55"/>
              </a:xfrm>
              <a:custGeom>
                <a:avLst/>
                <a:gdLst>
                  <a:gd name="T0" fmla="*/ 0 w 10"/>
                  <a:gd name="T1" fmla="*/ 55 h 55"/>
                  <a:gd name="T2" fmla="*/ 5 w 10"/>
                  <a:gd name="T3" fmla="*/ 28 h 55"/>
                  <a:gd name="T4" fmla="*/ 10 w 10"/>
                  <a:gd name="T5" fmla="*/ 0 h 55"/>
                </a:gdLst>
                <a:ahLst/>
                <a:cxnLst>
                  <a:cxn ang="0">
                    <a:pos x="T0" y="T1"/>
                  </a:cxn>
                  <a:cxn ang="0">
                    <a:pos x="T2" y="T3"/>
                  </a:cxn>
                  <a:cxn ang="0">
                    <a:pos x="T4" y="T5"/>
                  </a:cxn>
                </a:cxnLst>
                <a:rect l="0" t="0" r="r" b="b"/>
                <a:pathLst>
                  <a:path w="10" h="55">
                    <a:moveTo>
                      <a:pt x="0" y="55"/>
                    </a:moveTo>
                    <a:lnTo>
                      <a:pt x="5" y="2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8" name="Freeform 144"/>
              <p:cNvSpPr>
                <a:spLocks/>
              </p:cNvSpPr>
              <p:nvPr/>
            </p:nvSpPr>
            <p:spPr bwMode="auto">
              <a:xfrm>
                <a:off x="4206"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9" name="Freeform 145"/>
              <p:cNvSpPr>
                <a:spLocks/>
              </p:cNvSpPr>
              <p:nvPr/>
            </p:nvSpPr>
            <p:spPr bwMode="auto">
              <a:xfrm>
                <a:off x="4215" y="1094"/>
                <a:ext cx="14" cy="24"/>
              </a:xfrm>
              <a:custGeom>
                <a:avLst/>
                <a:gdLst>
                  <a:gd name="T0" fmla="*/ 0 w 14"/>
                  <a:gd name="T1" fmla="*/ 24 h 24"/>
                  <a:gd name="T2" fmla="*/ 5 w 14"/>
                  <a:gd name="T3" fmla="*/ 10 h 24"/>
                  <a:gd name="T4" fmla="*/ 14 w 14"/>
                  <a:gd name="T5" fmla="*/ 0 h 24"/>
                </a:gdLst>
                <a:ahLst/>
                <a:cxnLst>
                  <a:cxn ang="0">
                    <a:pos x="T0" y="T1"/>
                  </a:cxn>
                  <a:cxn ang="0">
                    <a:pos x="T2" y="T3"/>
                  </a:cxn>
                  <a:cxn ang="0">
                    <a:pos x="T4" y="T5"/>
                  </a:cxn>
                </a:cxnLst>
                <a:rect l="0" t="0" r="r" b="b"/>
                <a:pathLst>
                  <a:path w="14" h="24">
                    <a:moveTo>
                      <a:pt x="0" y="24"/>
                    </a:moveTo>
                    <a:lnTo>
                      <a:pt x="5" y="10"/>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0" name="Freeform 146"/>
              <p:cNvSpPr>
                <a:spLocks/>
              </p:cNvSpPr>
              <p:nvPr/>
            </p:nvSpPr>
            <p:spPr bwMode="auto">
              <a:xfrm>
                <a:off x="4229"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1" name="Freeform 147"/>
              <p:cNvSpPr>
                <a:spLocks/>
              </p:cNvSpPr>
              <p:nvPr/>
            </p:nvSpPr>
            <p:spPr bwMode="auto">
              <a:xfrm>
                <a:off x="4238" y="1094"/>
                <a:ext cx="10" cy="24"/>
              </a:xfrm>
              <a:custGeom>
                <a:avLst/>
                <a:gdLst>
                  <a:gd name="T0" fmla="*/ 0 w 10"/>
                  <a:gd name="T1" fmla="*/ 0 h 24"/>
                  <a:gd name="T2" fmla="*/ 5 w 10"/>
                  <a:gd name="T3" fmla="*/ 10 h 24"/>
                  <a:gd name="T4" fmla="*/ 10 w 10"/>
                  <a:gd name="T5" fmla="*/ 24 h 24"/>
                </a:gdLst>
                <a:ahLst/>
                <a:cxnLst>
                  <a:cxn ang="0">
                    <a:pos x="T0" y="T1"/>
                  </a:cxn>
                  <a:cxn ang="0">
                    <a:pos x="T2" y="T3"/>
                  </a:cxn>
                  <a:cxn ang="0">
                    <a:pos x="T4" y="T5"/>
                  </a:cxn>
                </a:cxnLst>
                <a:rect l="0" t="0" r="r" b="b"/>
                <a:pathLst>
                  <a:path w="10" h="24">
                    <a:moveTo>
                      <a:pt x="0" y="0"/>
                    </a:moveTo>
                    <a:lnTo>
                      <a:pt x="5" y="10"/>
                    </a:lnTo>
                    <a:lnTo>
                      <a:pt x="10"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2" name="Freeform 148"/>
              <p:cNvSpPr>
                <a:spLocks/>
              </p:cNvSpPr>
              <p:nvPr/>
            </p:nvSpPr>
            <p:spPr bwMode="auto">
              <a:xfrm>
                <a:off x="4248" y="1118"/>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3" name="Freeform 149"/>
              <p:cNvSpPr>
                <a:spLocks/>
              </p:cNvSpPr>
              <p:nvPr/>
            </p:nvSpPr>
            <p:spPr bwMode="auto">
              <a:xfrm>
                <a:off x="4257"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4" name="Line 150"/>
              <p:cNvSpPr>
                <a:spLocks noChangeShapeType="1"/>
              </p:cNvSpPr>
              <p:nvPr/>
            </p:nvSpPr>
            <p:spPr bwMode="auto">
              <a:xfrm>
                <a:off x="4266"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5" name="Line 151"/>
              <p:cNvSpPr>
                <a:spLocks noChangeShapeType="1"/>
              </p:cNvSpPr>
              <p:nvPr/>
            </p:nvSpPr>
            <p:spPr bwMode="auto">
              <a:xfrm>
                <a:off x="4275"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6" name="Freeform 152"/>
              <p:cNvSpPr>
                <a:spLocks/>
              </p:cNvSpPr>
              <p:nvPr/>
            </p:nvSpPr>
            <p:spPr bwMode="auto">
              <a:xfrm>
                <a:off x="4285"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7" name="Freeform 153"/>
              <p:cNvSpPr>
                <a:spLocks/>
              </p:cNvSpPr>
              <p:nvPr/>
            </p:nvSpPr>
            <p:spPr bwMode="auto">
              <a:xfrm>
                <a:off x="4294" y="1387"/>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8" name="Freeform 154"/>
              <p:cNvSpPr>
                <a:spLocks/>
              </p:cNvSpPr>
              <p:nvPr/>
            </p:nvSpPr>
            <p:spPr bwMode="auto">
              <a:xfrm>
                <a:off x="4308" y="1424"/>
                <a:ext cx="9" cy="23"/>
              </a:xfrm>
              <a:custGeom>
                <a:avLst/>
                <a:gdLst>
                  <a:gd name="T0" fmla="*/ 0 w 9"/>
                  <a:gd name="T1" fmla="*/ 0 h 23"/>
                  <a:gd name="T2" fmla="*/ 5 w 9"/>
                  <a:gd name="T3" fmla="*/ 14 h 23"/>
                  <a:gd name="T4" fmla="*/ 9 w 9"/>
                  <a:gd name="T5" fmla="*/ 23 h 23"/>
                </a:gdLst>
                <a:ahLst/>
                <a:cxnLst>
                  <a:cxn ang="0">
                    <a:pos x="T0" y="T1"/>
                  </a:cxn>
                  <a:cxn ang="0">
                    <a:pos x="T2" y="T3"/>
                  </a:cxn>
                  <a:cxn ang="0">
                    <a:pos x="T4" y="T5"/>
                  </a:cxn>
                </a:cxnLst>
                <a:rect l="0" t="0" r="r" b="b"/>
                <a:pathLst>
                  <a:path w="9" h="23">
                    <a:moveTo>
                      <a:pt x="0" y="0"/>
                    </a:moveTo>
                    <a:lnTo>
                      <a:pt x="5" y="14"/>
                    </a:lnTo>
                    <a:lnTo>
                      <a:pt x="9"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9" name="Freeform 155"/>
              <p:cNvSpPr>
                <a:spLocks/>
              </p:cNvSpPr>
              <p:nvPr/>
            </p:nvSpPr>
            <p:spPr bwMode="auto">
              <a:xfrm>
                <a:off x="4317"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0" name="Freeform 156"/>
              <p:cNvSpPr>
                <a:spLocks/>
              </p:cNvSpPr>
              <p:nvPr/>
            </p:nvSpPr>
            <p:spPr bwMode="auto">
              <a:xfrm>
                <a:off x="4326"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1" name="Freeform 157"/>
              <p:cNvSpPr>
                <a:spLocks/>
              </p:cNvSpPr>
              <p:nvPr/>
            </p:nvSpPr>
            <p:spPr bwMode="auto">
              <a:xfrm>
                <a:off x="4336"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2" name="Freeform 158"/>
              <p:cNvSpPr>
                <a:spLocks/>
              </p:cNvSpPr>
              <p:nvPr/>
            </p:nvSpPr>
            <p:spPr bwMode="auto">
              <a:xfrm>
                <a:off x="4345"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3" name="Line 159"/>
              <p:cNvSpPr>
                <a:spLocks noChangeShapeType="1"/>
              </p:cNvSpPr>
              <p:nvPr/>
            </p:nvSpPr>
            <p:spPr bwMode="auto">
              <a:xfrm flipV="1">
                <a:off x="4354"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4" name="Line 160"/>
              <p:cNvSpPr>
                <a:spLocks noChangeShapeType="1"/>
              </p:cNvSpPr>
              <p:nvPr/>
            </p:nvSpPr>
            <p:spPr bwMode="auto">
              <a:xfrm flipV="1">
                <a:off x="4364"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5" name="Freeform 161"/>
              <p:cNvSpPr>
                <a:spLocks/>
              </p:cNvSpPr>
              <p:nvPr/>
            </p:nvSpPr>
            <p:spPr bwMode="auto">
              <a:xfrm>
                <a:off x="4373"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6" name="Freeform 162"/>
              <p:cNvSpPr>
                <a:spLocks/>
              </p:cNvSpPr>
              <p:nvPr/>
            </p:nvSpPr>
            <p:spPr bwMode="auto">
              <a:xfrm>
                <a:off x="4382" y="1118"/>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7" name="Freeform 163"/>
              <p:cNvSpPr>
                <a:spLocks/>
              </p:cNvSpPr>
              <p:nvPr/>
            </p:nvSpPr>
            <p:spPr bwMode="auto">
              <a:xfrm>
                <a:off x="4396"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8" name="Freeform 164"/>
              <p:cNvSpPr>
                <a:spLocks/>
              </p:cNvSpPr>
              <p:nvPr/>
            </p:nvSpPr>
            <p:spPr bwMode="auto">
              <a:xfrm>
                <a:off x="4405"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9" name="Freeform 165"/>
              <p:cNvSpPr>
                <a:spLocks/>
              </p:cNvSpPr>
              <p:nvPr/>
            </p:nvSpPr>
            <p:spPr bwMode="auto">
              <a:xfrm>
                <a:off x="4415"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0" name="Freeform 166"/>
              <p:cNvSpPr>
                <a:spLocks/>
              </p:cNvSpPr>
              <p:nvPr/>
            </p:nvSpPr>
            <p:spPr bwMode="auto">
              <a:xfrm>
                <a:off x="4424"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1" name="Freeform 167"/>
              <p:cNvSpPr>
                <a:spLocks/>
              </p:cNvSpPr>
              <p:nvPr/>
            </p:nvSpPr>
            <p:spPr bwMode="auto">
              <a:xfrm>
                <a:off x="4433"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2" name="Line 168"/>
              <p:cNvSpPr>
                <a:spLocks noChangeShapeType="1"/>
              </p:cNvSpPr>
              <p:nvPr/>
            </p:nvSpPr>
            <p:spPr bwMode="auto">
              <a:xfrm>
                <a:off x="4443"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3" name="Line 169"/>
              <p:cNvSpPr>
                <a:spLocks noChangeShapeType="1"/>
              </p:cNvSpPr>
              <p:nvPr/>
            </p:nvSpPr>
            <p:spPr bwMode="auto">
              <a:xfrm>
                <a:off x="4452"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4" name="Freeform 170"/>
              <p:cNvSpPr>
                <a:spLocks/>
              </p:cNvSpPr>
              <p:nvPr/>
            </p:nvSpPr>
            <p:spPr bwMode="auto">
              <a:xfrm>
                <a:off x="4461" y="1331"/>
                <a:ext cx="14" cy="56"/>
              </a:xfrm>
              <a:custGeom>
                <a:avLst/>
                <a:gdLst>
                  <a:gd name="T0" fmla="*/ 0 w 14"/>
                  <a:gd name="T1" fmla="*/ 0 h 56"/>
                  <a:gd name="T2" fmla="*/ 5 w 14"/>
                  <a:gd name="T3" fmla="*/ 28 h 56"/>
                  <a:gd name="T4" fmla="*/ 14 w 14"/>
                  <a:gd name="T5" fmla="*/ 56 h 56"/>
                </a:gdLst>
                <a:ahLst/>
                <a:cxnLst>
                  <a:cxn ang="0">
                    <a:pos x="T0" y="T1"/>
                  </a:cxn>
                  <a:cxn ang="0">
                    <a:pos x="T2" y="T3"/>
                  </a:cxn>
                  <a:cxn ang="0">
                    <a:pos x="T4" y="T5"/>
                  </a:cxn>
                </a:cxnLst>
                <a:rect l="0" t="0" r="r" b="b"/>
                <a:pathLst>
                  <a:path w="14" h="56">
                    <a:moveTo>
                      <a:pt x="0" y="0"/>
                    </a:moveTo>
                    <a:lnTo>
                      <a:pt x="5" y="28"/>
                    </a:lnTo>
                    <a:lnTo>
                      <a:pt x="14"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5" name="Freeform 171"/>
              <p:cNvSpPr>
                <a:spLocks/>
              </p:cNvSpPr>
              <p:nvPr/>
            </p:nvSpPr>
            <p:spPr bwMode="auto">
              <a:xfrm>
                <a:off x="4475"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6" name="Freeform 172"/>
              <p:cNvSpPr>
                <a:spLocks/>
              </p:cNvSpPr>
              <p:nvPr/>
            </p:nvSpPr>
            <p:spPr bwMode="auto">
              <a:xfrm>
                <a:off x="4484"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7" name="Freeform 173"/>
              <p:cNvSpPr>
                <a:spLocks/>
              </p:cNvSpPr>
              <p:nvPr/>
            </p:nvSpPr>
            <p:spPr bwMode="auto">
              <a:xfrm>
                <a:off x="4494"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8" name="Freeform 174"/>
              <p:cNvSpPr>
                <a:spLocks/>
              </p:cNvSpPr>
              <p:nvPr/>
            </p:nvSpPr>
            <p:spPr bwMode="auto">
              <a:xfrm>
                <a:off x="4503"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9" name="Freeform 175"/>
              <p:cNvSpPr>
                <a:spLocks/>
              </p:cNvSpPr>
              <p:nvPr/>
            </p:nvSpPr>
            <p:spPr bwMode="auto">
              <a:xfrm>
                <a:off x="4512"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0" name="Freeform 176"/>
              <p:cNvSpPr>
                <a:spLocks/>
              </p:cNvSpPr>
              <p:nvPr/>
            </p:nvSpPr>
            <p:spPr bwMode="auto">
              <a:xfrm>
                <a:off x="4522"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1" name="Line 177"/>
              <p:cNvSpPr>
                <a:spLocks noChangeShapeType="1"/>
              </p:cNvSpPr>
              <p:nvPr/>
            </p:nvSpPr>
            <p:spPr bwMode="auto">
              <a:xfrm flipV="1">
                <a:off x="4531"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2" name="Freeform 178"/>
              <p:cNvSpPr>
                <a:spLocks/>
              </p:cNvSpPr>
              <p:nvPr/>
            </p:nvSpPr>
            <p:spPr bwMode="auto">
              <a:xfrm>
                <a:off x="4540" y="1210"/>
                <a:ext cx="14" cy="61"/>
              </a:xfrm>
              <a:custGeom>
                <a:avLst/>
                <a:gdLst>
                  <a:gd name="T0" fmla="*/ 0 w 14"/>
                  <a:gd name="T1" fmla="*/ 61 h 61"/>
                  <a:gd name="T2" fmla="*/ 5 w 14"/>
                  <a:gd name="T3" fmla="*/ 28 h 61"/>
                  <a:gd name="T4" fmla="*/ 14 w 14"/>
                  <a:gd name="T5" fmla="*/ 0 h 61"/>
                </a:gdLst>
                <a:ahLst/>
                <a:cxnLst>
                  <a:cxn ang="0">
                    <a:pos x="T0" y="T1"/>
                  </a:cxn>
                  <a:cxn ang="0">
                    <a:pos x="T2" y="T3"/>
                  </a:cxn>
                  <a:cxn ang="0">
                    <a:pos x="T4" y="T5"/>
                  </a:cxn>
                </a:cxnLst>
                <a:rect l="0" t="0" r="r" b="b"/>
                <a:pathLst>
                  <a:path w="14" h="61">
                    <a:moveTo>
                      <a:pt x="0" y="61"/>
                    </a:moveTo>
                    <a:lnTo>
                      <a:pt x="5" y="28"/>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3" name="Freeform 179"/>
              <p:cNvSpPr>
                <a:spLocks/>
              </p:cNvSpPr>
              <p:nvPr/>
            </p:nvSpPr>
            <p:spPr bwMode="auto">
              <a:xfrm>
                <a:off x="4554"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4" name="Freeform 180"/>
              <p:cNvSpPr>
                <a:spLocks/>
              </p:cNvSpPr>
              <p:nvPr/>
            </p:nvSpPr>
            <p:spPr bwMode="auto">
              <a:xfrm>
                <a:off x="4563"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5" name="Freeform 181"/>
              <p:cNvSpPr>
                <a:spLocks/>
              </p:cNvSpPr>
              <p:nvPr/>
            </p:nvSpPr>
            <p:spPr bwMode="auto">
              <a:xfrm>
                <a:off x="4573"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6" name="Freeform 182"/>
              <p:cNvSpPr>
                <a:spLocks/>
              </p:cNvSpPr>
              <p:nvPr/>
            </p:nvSpPr>
            <p:spPr bwMode="auto">
              <a:xfrm>
                <a:off x="4582"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7" name="Freeform 183"/>
              <p:cNvSpPr>
                <a:spLocks/>
              </p:cNvSpPr>
              <p:nvPr/>
            </p:nvSpPr>
            <p:spPr bwMode="auto">
              <a:xfrm>
                <a:off x="4591"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8" name="Freeform 184"/>
              <p:cNvSpPr>
                <a:spLocks/>
              </p:cNvSpPr>
              <p:nvPr/>
            </p:nvSpPr>
            <p:spPr bwMode="auto">
              <a:xfrm>
                <a:off x="4600" y="1118"/>
                <a:ext cx="10" cy="37"/>
              </a:xfrm>
              <a:custGeom>
                <a:avLst/>
                <a:gdLst>
                  <a:gd name="T0" fmla="*/ 0 w 10"/>
                  <a:gd name="T1" fmla="*/ 0 h 37"/>
                  <a:gd name="T2" fmla="*/ 5 w 10"/>
                  <a:gd name="T3" fmla="*/ 18 h 37"/>
                  <a:gd name="T4" fmla="*/ 10 w 10"/>
                  <a:gd name="T5" fmla="*/ 37 h 37"/>
                </a:gdLst>
                <a:ahLst/>
                <a:cxnLst>
                  <a:cxn ang="0">
                    <a:pos x="T0" y="T1"/>
                  </a:cxn>
                  <a:cxn ang="0">
                    <a:pos x="T2" y="T3"/>
                  </a:cxn>
                  <a:cxn ang="0">
                    <a:pos x="T4" y="T5"/>
                  </a:cxn>
                </a:cxnLst>
                <a:rect l="0" t="0" r="r" b="b"/>
                <a:pathLst>
                  <a:path w="10" h="37">
                    <a:moveTo>
                      <a:pt x="0" y="0"/>
                    </a:moveTo>
                    <a:lnTo>
                      <a:pt x="5" y="18"/>
                    </a:lnTo>
                    <a:lnTo>
                      <a:pt x="10"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9" name="Freeform 185"/>
              <p:cNvSpPr>
                <a:spLocks/>
              </p:cNvSpPr>
              <p:nvPr/>
            </p:nvSpPr>
            <p:spPr bwMode="auto">
              <a:xfrm>
                <a:off x="4610"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0" name="Freeform 186"/>
              <p:cNvSpPr>
                <a:spLocks/>
              </p:cNvSpPr>
              <p:nvPr/>
            </p:nvSpPr>
            <p:spPr bwMode="auto">
              <a:xfrm>
                <a:off x="4619" y="1210"/>
                <a:ext cx="14" cy="61"/>
              </a:xfrm>
              <a:custGeom>
                <a:avLst/>
                <a:gdLst>
                  <a:gd name="T0" fmla="*/ 0 w 14"/>
                  <a:gd name="T1" fmla="*/ 0 h 61"/>
                  <a:gd name="T2" fmla="*/ 5 w 14"/>
                  <a:gd name="T3" fmla="*/ 28 h 61"/>
                  <a:gd name="T4" fmla="*/ 14 w 14"/>
                  <a:gd name="T5" fmla="*/ 61 h 61"/>
                </a:gdLst>
                <a:ahLst/>
                <a:cxnLst>
                  <a:cxn ang="0">
                    <a:pos x="T0" y="T1"/>
                  </a:cxn>
                  <a:cxn ang="0">
                    <a:pos x="T2" y="T3"/>
                  </a:cxn>
                  <a:cxn ang="0">
                    <a:pos x="T4" y="T5"/>
                  </a:cxn>
                </a:cxnLst>
                <a:rect l="0" t="0" r="r" b="b"/>
                <a:pathLst>
                  <a:path w="14" h="61">
                    <a:moveTo>
                      <a:pt x="0" y="0"/>
                    </a:moveTo>
                    <a:lnTo>
                      <a:pt x="5" y="28"/>
                    </a:lnTo>
                    <a:lnTo>
                      <a:pt x="14" y="61"/>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1" name="Line 187"/>
              <p:cNvSpPr>
                <a:spLocks noChangeShapeType="1"/>
              </p:cNvSpPr>
              <p:nvPr/>
            </p:nvSpPr>
            <p:spPr bwMode="auto">
              <a:xfrm>
                <a:off x="4633"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2" name="Freeform 188"/>
              <p:cNvSpPr>
                <a:spLocks/>
              </p:cNvSpPr>
              <p:nvPr/>
            </p:nvSpPr>
            <p:spPr bwMode="auto">
              <a:xfrm>
                <a:off x="4642"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3" name="Freeform 189"/>
              <p:cNvSpPr>
                <a:spLocks/>
              </p:cNvSpPr>
              <p:nvPr/>
            </p:nvSpPr>
            <p:spPr bwMode="auto">
              <a:xfrm>
                <a:off x="4652"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4" name="Freeform 190"/>
              <p:cNvSpPr>
                <a:spLocks/>
              </p:cNvSpPr>
              <p:nvPr/>
            </p:nvSpPr>
            <p:spPr bwMode="auto">
              <a:xfrm>
                <a:off x="4661"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5" name="Freeform 191"/>
              <p:cNvSpPr>
                <a:spLocks/>
              </p:cNvSpPr>
              <p:nvPr/>
            </p:nvSpPr>
            <p:spPr bwMode="auto">
              <a:xfrm>
                <a:off x="4670"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6" name="Freeform 192"/>
              <p:cNvSpPr>
                <a:spLocks/>
              </p:cNvSpPr>
              <p:nvPr/>
            </p:nvSpPr>
            <p:spPr bwMode="auto">
              <a:xfrm>
                <a:off x="4679"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7" name="Freeform 193"/>
              <p:cNvSpPr>
                <a:spLocks/>
              </p:cNvSpPr>
              <p:nvPr/>
            </p:nvSpPr>
            <p:spPr bwMode="auto">
              <a:xfrm>
                <a:off x="4689"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8" name="Freeform 194"/>
              <p:cNvSpPr>
                <a:spLocks/>
              </p:cNvSpPr>
              <p:nvPr/>
            </p:nvSpPr>
            <p:spPr bwMode="auto">
              <a:xfrm>
                <a:off x="4698"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9" name="Freeform 195"/>
              <p:cNvSpPr>
                <a:spLocks/>
              </p:cNvSpPr>
              <p:nvPr/>
            </p:nvSpPr>
            <p:spPr bwMode="auto">
              <a:xfrm>
                <a:off x="4707" y="1271"/>
                <a:ext cx="14" cy="60"/>
              </a:xfrm>
              <a:custGeom>
                <a:avLst/>
                <a:gdLst>
                  <a:gd name="T0" fmla="*/ 0 w 14"/>
                  <a:gd name="T1" fmla="*/ 60 h 60"/>
                  <a:gd name="T2" fmla="*/ 5 w 14"/>
                  <a:gd name="T3" fmla="*/ 32 h 60"/>
                  <a:gd name="T4" fmla="*/ 14 w 14"/>
                  <a:gd name="T5" fmla="*/ 0 h 60"/>
                </a:gdLst>
                <a:ahLst/>
                <a:cxnLst>
                  <a:cxn ang="0">
                    <a:pos x="T0" y="T1"/>
                  </a:cxn>
                  <a:cxn ang="0">
                    <a:pos x="T2" y="T3"/>
                  </a:cxn>
                  <a:cxn ang="0">
                    <a:pos x="T4" y="T5"/>
                  </a:cxn>
                </a:cxnLst>
                <a:rect l="0" t="0" r="r" b="b"/>
                <a:pathLst>
                  <a:path w="14" h="60">
                    <a:moveTo>
                      <a:pt x="0" y="60"/>
                    </a:moveTo>
                    <a:lnTo>
                      <a:pt x="5" y="32"/>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0" name="Line 196"/>
              <p:cNvSpPr>
                <a:spLocks noChangeShapeType="1"/>
              </p:cNvSpPr>
              <p:nvPr/>
            </p:nvSpPr>
            <p:spPr bwMode="auto">
              <a:xfrm flipV="1">
                <a:off x="4721" y="1210"/>
                <a:ext cx="10"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1" name="Freeform 197"/>
              <p:cNvSpPr>
                <a:spLocks/>
              </p:cNvSpPr>
              <p:nvPr/>
            </p:nvSpPr>
            <p:spPr bwMode="auto">
              <a:xfrm>
                <a:off x="4731" y="1155"/>
                <a:ext cx="9" cy="55"/>
              </a:xfrm>
              <a:custGeom>
                <a:avLst/>
                <a:gdLst>
                  <a:gd name="T0" fmla="*/ 0 w 9"/>
                  <a:gd name="T1" fmla="*/ 55 h 55"/>
                  <a:gd name="T2" fmla="*/ 4 w 9"/>
                  <a:gd name="T3" fmla="*/ 28 h 55"/>
                  <a:gd name="T4" fmla="*/ 9 w 9"/>
                  <a:gd name="T5" fmla="*/ 0 h 55"/>
                </a:gdLst>
                <a:ahLst/>
                <a:cxnLst>
                  <a:cxn ang="0">
                    <a:pos x="T0" y="T1"/>
                  </a:cxn>
                  <a:cxn ang="0">
                    <a:pos x="T2" y="T3"/>
                  </a:cxn>
                  <a:cxn ang="0">
                    <a:pos x="T4" y="T5"/>
                  </a:cxn>
                </a:cxnLst>
                <a:rect l="0" t="0" r="r" b="b"/>
                <a:pathLst>
                  <a:path w="9" h="55">
                    <a:moveTo>
                      <a:pt x="0" y="55"/>
                    </a:moveTo>
                    <a:lnTo>
                      <a:pt x="4"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2" name="Freeform 198"/>
              <p:cNvSpPr>
                <a:spLocks/>
              </p:cNvSpPr>
              <p:nvPr/>
            </p:nvSpPr>
            <p:spPr bwMode="auto">
              <a:xfrm>
                <a:off x="4740"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3" name="Freeform 199"/>
              <p:cNvSpPr>
                <a:spLocks/>
              </p:cNvSpPr>
              <p:nvPr/>
            </p:nvSpPr>
            <p:spPr bwMode="auto">
              <a:xfrm>
                <a:off x="4749"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4" name="Freeform 200"/>
              <p:cNvSpPr>
                <a:spLocks/>
              </p:cNvSpPr>
              <p:nvPr/>
            </p:nvSpPr>
            <p:spPr bwMode="auto">
              <a:xfrm>
                <a:off x="4758"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5" name="Freeform 201"/>
              <p:cNvSpPr>
                <a:spLocks/>
              </p:cNvSpPr>
              <p:nvPr/>
            </p:nvSpPr>
            <p:spPr bwMode="auto">
              <a:xfrm>
                <a:off x="4768"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6" name="Freeform 202"/>
              <p:cNvSpPr>
                <a:spLocks/>
              </p:cNvSpPr>
              <p:nvPr/>
            </p:nvSpPr>
            <p:spPr bwMode="auto">
              <a:xfrm>
                <a:off x="4777"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7" name="Freeform 203"/>
              <p:cNvSpPr>
                <a:spLocks/>
              </p:cNvSpPr>
              <p:nvPr/>
            </p:nvSpPr>
            <p:spPr bwMode="auto">
              <a:xfrm>
                <a:off x="4786" y="1155"/>
                <a:ext cx="14" cy="55"/>
              </a:xfrm>
              <a:custGeom>
                <a:avLst/>
                <a:gdLst>
                  <a:gd name="T0" fmla="*/ 0 w 14"/>
                  <a:gd name="T1" fmla="*/ 0 h 55"/>
                  <a:gd name="T2" fmla="*/ 5 w 14"/>
                  <a:gd name="T3" fmla="*/ 28 h 55"/>
                  <a:gd name="T4" fmla="*/ 14 w 14"/>
                  <a:gd name="T5" fmla="*/ 55 h 55"/>
                </a:gdLst>
                <a:ahLst/>
                <a:cxnLst>
                  <a:cxn ang="0">
                    <a:pos x="T0" y="T1"/>
                  </a:cxn>
                  <a:cxn ang="0">
                    <a:pos x="T2" y="T3"/>
                  </a:cxn>
                  <a:cxn ang="0">
                    <a:pos x="T4" y="T5"/>
                  </a:cxn>
                </a:cxnLst>
                <a:rect l="0" t="0" r="r" b="b"/>
                <a:pathLst>
                  <a:path w="14" h="55">
                    <a:moveTo>
                      <a:pt x="0" y="0"/>
                    </a:moveTo>
                    <a:lnTo>
                      <a:pt x="5" y="28"/>
                    </a:lnTo>
                    <a:lnTo>
                      <a:pt x="14"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8" name="Line 204"/>
              <p:cNvSpPr>
                <a:spLocks noChangeShapeType="1"/>
              </p:cNvSpPr>
              <p:nvPr/>
            </p:nvSpPr>
            <p:spPr bwMode="auto">
              <a:xfrm>
                <a:off x="4800"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9" name="Line 205"/>
              <p:cNvSpPr>
                <a:spLocks noChangeShapeType="1"/>
              </p:cNvSpPr>
              <p:nvPr/>
            </p:nvSpPr>
            <p:spPr bwMode="auto">
              <a:xfrm>
                <a:off x="4809"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0" name="Freeform 206"/>
              <p:cNvSpPr>
                <a:spLocks/>
              </p:cNvSpPr>
              <p:nvPr/>
            </p:nvSpPr>
            <p:spPr bwMode="auto">
              <a:xfrm>
                <a:off x="4819"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1" name="Freeform 207"/>
              <p:cNvSpPr>
                <a:spLocks/>
              </p:cNvSpPr>
              <p:nvPr/>
            </p:nvSpPr>
            <p:spPr bwMode="auto">
              <a:xfrm>
                <a:off x="4828"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2" name="Freeform 208"/>
              <p:cNvSpPr>
                <a:spLocks/>
              </p:cNvSpPr>
              <p:nvPr/>
            </p:nvSpPr>
            <p:spPr bwMode="auto">
              <a:xfrm>
                <a:off x="4837"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3" name="Freeform 209"/>
              <p:cNvSpPr>
                <a:spLocks/>
              </p:cNvSpPr>
              <p:nvPr/>
            </p:nvSpPr>
            <p:spPr bwMode="auto">
              <a:xfrm>
                <a:off x="4847"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4" name="Freeform 210"/>
              <p:cNvSpPr>
                <a:spLocks/>
              </p:cNvSpPr>
              <p:nvPr/>
            </p:nvSpPr>
            <p:spPr bwMode="auto">
              <a:xfrm>
                <a:off x="4856"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5" name="Freeform 211"/>
              <p:cNvSpPr>
                <a:spLocks/>
              </p:cNvSpPr>
              <p:nvPr/>
            </p:nvSpPr>
            <p:spPr bwMode="auto">
              <a:xfrm>
                <a:off x="4865" y="1387"/>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6" name="Freeform 212"/>
              <p:cNvSpPr>
                <a:spLocks/>
              </p:cNvSpPr>
              <p:nvPr/>
            </p:nvSpPr>
            <p:spPr bwMode="auto">
              <a:xfrm>
                <a:off x="4879"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7" name="Line 213"/>
              <p:cNvSpPr>
                <a:spLocks noChangeShapeType="1"/>
              </p:cNvSpPr>
              <p:nvPr/>
            </p:nvSpPr>
            <p:spPr bwMode="auto">
              <a:xfrm flipV="1">
                <a:off x="4888"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8" name="Line 214"/>
              <p:cNvSpPr>
                <a:spLocks noChangeShapeType="1"/>
              </p:cNvSpPr>
              <p:nvPr/>
            </p:nvSpPr>
            <p:spPr bwMode="auto">
              <a:xfrm flipV="1">
                <a:off x="4898"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9" name="Freeform 215"/>
              <p:cNvSpPr>
                <a:spLocks/>
              </p:cNvSpPr>
              <p:nvPr/>
            </p:nvSpPr>
            <p:spPr bwMode="auto">
              <a:xfrm>
                <a:off x="4907"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0" name="Freeform 216"/>
              <p:cNvSpPr>
                <a:spLocks/>
              </p:cNvSpPr>
              <p:nvPr/>
            </p:nvSpPr>
            <p:spPr bwMode="auto">
              <a:xfrm>
                <a:off x="4916"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1" name="Freeform 217"/>
              <p:cNvSpPr>
                <a:spLocks/>
              </p:cNvSpPr>
              <p:nvPr/>
            </p:nvSpPr>
            <p:spPr bwMode="auto">
              <a:xfrm>
                <a:off x="4926"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2" name="Freeform 218"/>
              <p:cNvSpPr>
                <a:spLocks/>
              </p:cNvSpPr>
              <p:nvPr/>
            </p:nvSpPr>
            <p:spPr bwMode="auto">
              <a:xfrm>
                <a:off x="4935" y="1090"/>
                <a:ext cx="9" cy="4"/>
              </a:xfrm>
              <a:custGeom>
                <a:avLst/>
                <a:gdLst>
                  <a:gd name="T0" fmla="*/ 0 w 9"/>
                  <a:gd name="T1" fmla="*/ 4 h 4"/>
                  <a:gd name="T2" fmla="*/ 4 w 9"/>
                  <a:gd name="T3" fmla="*/ 0 h 4"/>
                  <a:gd name="T4" fmla="*/ 9 w 9"/>
                  <a:gd name="T5" fmla="*/ 4 h 4"/>
                </a:gdLst>
                <a:ahLst/>
                <a:cxnLst>
                  <a:cxn ang="0">
                    <a:pos x="T0" y="T1"/>
                  </a:cxn>
                  <a:cxn ang="0">
                    <a:pos x="T2" y="T3"/>
                  </a:cxn>
                  <a:cxn ang="0">
                    <a:pos x="T4" y="T5"/>
                  </a:cxn>
                </a:cxnLst>
                <a:rect l="0" t="0" r="r" b="b"/>
                <a:pathLst>
                  <a:path w="9" h="4">
                    <a:moveTo>
                      <a:pt x="0" y="4"/>
                    </a:moveTo>
                    <a:lnTo>
                      <a:pt x="4" y="0"/>
                    </a:lnTo>
                    <a:lnTo>
                      <a:pt x="9"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3" name="Freeform 219"/>
              <p:cNvSpPr>
                <a:spLocks/>
              </p:cNvSpPr>
              <p:nvPr/>
            </p:nvSpPr>
            <p:spPr bwMode="auto">
              <a:xfrm>
                <a:off x="4944"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4" name="Freeform 220"/>
              <p:cNvSpPr>
                <a:spLocks/>
              </p:cNvSpPr>
              <p:nvPr/>
            </p:nvSpPr>
            <p:spPr bwMode="auto">
              <a:xfrm>
                <a:off x="4953" y="1118"/>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5" name="Freeform 221"/>
              <p:cNvSpPr>
                <a:spLocks/>
              </p:cNvSpPr>
              <p:nvPr/>
            </p:nvSpPr>
            <p:spPr bwMode="auto">
              <a:xfrm>
                <a:off x="4967"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6" name="Line 222"/>
              <p:cNvSpPr>
                <a:spLocks noChangeShapeType="1"/>
              </p:cNvSpPr>
              <p:nvPr/>
            </p:nvSpPr>
            <p:spPr bwMode="auto">
              <a:xfrm>
                <a:off x="4977"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7" name="Line 223"/>
              <p:cNvSpPr>
                <a:spLocks noChangeShapeType="1"/>
              </p:cNvSpPr>
              <p:nvPr/>
            </p:nvSpPr>
            <p:spPr bwMode="auto">
              <a:xfrm>
                <a:off x="4986"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8" name="Freeform 224"/>
              <p:cNvSpPr>
                <a:spLocks/>
              </p:cNvSpPr>
              <p:nvPr/>
            </p:nvSpPr>
            <p:spPr bwMode="auto">
              <a:xfrm>
                <a:off x="4995"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9" name="Freeform 225"/>
              <p:cNvSpPr>
                <a:spLocks/>
              </p:cNvSpPr>
              <p:nvPr/>
            </p:nvSpPr>
            <p:spPr bwMode="auto">
              <a:xfrm>
                <a:off x="5005"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0" name="Freeform 226"/>
              <p:cNvSpPr>
                <a:spLocks/>
              </p:cNvSpPr>
              <p:nvPr/>
            </p:nvSpPr>
            <p:spPr bwMode="auto">
              <a:xfrm>
                <a:off x="5014"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1" name="Freeform 227"/>
              <p:cNvSpPr>
                <a:spLocks/>
              </p:cNvSpPr>
              <p:nvPr/>
            </p:nvSpPr>
            <p:spPr bwMode="auto">
              <a:xfrm>
                <a:off x="5023"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2" name="Freeform 228"/>
              <p:cNvSpPr>
                <a:spLocks/>
              </p:cNvSpPr>
              <p:nvPr/>
            </p:nvSpPr>
            <p:spPr bwMode="auto">
              <a:xfrm>
                <a:off x="5032" y="1424"/>
                <a:ext cx="14" cy="23"/>
              </a:xfrm>
              <a:custGeom>
                <a:avLst/>
                <a:gdLst>
                  <a:gd name="T0" fmla="*/ 0 w 14"/>
                  <a:gd name="T1" fmla="*/ 23 h 23"/>
                  <a:gd name="T2" fmla="*/ 5 w 14"/>
                  <a:gd name="T3" fmla="*/ 14 h 23"/>
                  <a:gd name="T4" fmla="*/ 14 w 14"/>
                  <a:gd name="T5" fmla="*/ 0 h 23"/>
                </a:gdLst>
                <a:ahLst/>
                <a:cxnLst>
                  <a:cxn ang="0">
                    <a:pos x="T0" y="T1"/>
                  </a:cxn>
                  <a:cxn ang="0">
                    <a:pos x="T2" y="T3"/>
                  </a:cxn>
                  <a:cxn ang="0">
                    <a:pos x="T4" y="T5"/>
                  </a:cxn>
                </a:cxnLst>
                <a:rect l="0" t="0" r="r" b="b"/>
                <a:pathLst>
                  <a:path w="14" h="23">
                    <a:moveTo>
                      <a:pt x="0" y="23"/>
                    </a:moveTo>
                    <a:lnTo>
                      <a:pt x="5" y="14"/>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3" name="Freeform 229"/>
              <p:cNvSpPr>
                <a:spLocks/>
              </p:cNvSpPr>
              <p:nvPr/>
            </p:nvSpPr>
            <p:spPr bwMode="auto">
              <a:xfrm>
                <a:off x="5046"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4" name="Freeform 230"/>
              <p:cNvSpPr>
                <a:spLocks/>
              </p:cNvSpPr>
              <p:nvPr/>
            </p:nvSpPr>
            <p:spPr bwMode="auto">
              <a:xfrm>
                <a:off x="5056"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5" name="Line 231"/>
              <p:cNvSpPr>
                <a:spLocks noChangeShapeType="1"/>
              </p:cNvSpPr>
              <p:nvPr/>
            </p:nvSpPr>
            <p:spPr bwMode="auto">
              <a:xfrm flipV="1">
                <a:off x="5065"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sp>
          <p:nvSpPr>
            <p:cNvPr id="26858" name="Line 234"/>
            <p:cNvSpPr>
              <a:spLocks noChangeShapeType="1"/>
            </p:cNvSpPr>
            <p:nvPr/>
          </p:nvSpPr>
          <p:spPr bwMode="auto">
            <a:xfrm>
              <a:off x="4241" y="1700"/>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71" name="Text Box 247"/>
            <p:cNvSpPr txBox="1">
              <a:spLocks noChangeArrowheads="1"/>
            </p:cNvSpPr>
            <p:nvPr/>
          </p:nvSpPr>
          <p:spPr bwMode="auto">
            <a:xfrm>
              <a:off x="3968" y="1554"/>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78" name="Text Box 254"/>
            <p:cNvSpPr txBox="1">
              <a:spLocks noChangeArrowheads="1"/>
            </p:cNvSpPr>
            <p:nvPr/>
          </p:nvSpPr>
          <p:spPr bwMode="auto">
            <a:xfrm>
              <a:off x="2711" y="141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79" name="Text Box 255"/>
            <p:cNvSpPr txBox="1">
              <a:spLocks noChangeArrowheads="1"/>
            </p:cNvSpPr>
            <p:nvPr/>
          </p:nvSpPr>
          <p:spPr bwMode="auto">
            <a:xfrm>
              <a:off x="1383" y="2024"/>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3" name="Line 269"/>
            <p:cNvSpPr>
              <a:spLocks noChangeShapeType="1"/>
            </p:cNvSpPr>
            <p:nvPr/>
          </p:nvSpPr>
          <p:spPr bwMode="auto">
            <a:xfrm>
              <a:off x="4241" y="1706"/>
              <a:ext cx="862"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grpSp>
        <p:nvGrpSpPr>
          <p:cNvPr id="26913" name="Group 289"/>
          <p:cNvGrpSpPr>
            <a:grpSpLocks/>
          </p:cNvGrpSpPr>
          <p:nvPr/>
        </p:nvGrpSpPr>
        <p:grpSpPr bwMode="auto">
          <a:xfrm>
            <a:off x="5303839" y="4439008"/>
            <a:ext cx="5184775" cy="792162"/>
            <a:chOff x="2381" y="2341"/>
            <a:chExt cx="3266" cy="499"/>
          </a:xfrm>
        </p:grpSpPr>
        <p:sp>
          <p:nvSpPr>
            <p:cNvPr id="26873" name="Text Box 249"/>
            <p:cNvSpPr txBox="1">
              <a:spLocks noChangeArrowheads="1"/>
            </p:cNvSpPr>
            <p:nvPr/>
          </p:nvSpPr>
          <p:spPr bwMode="auto">
            <a:xfrm>
              <a:off x="3968" y="2462"/>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0" name="Line 266"/>
            <p:cNvSpPr>
              <a:spLocks noChangeShapeType="1"/>
            </p:cNvSpPr>
            <p:nvPr/>
          </p:nvSpPr>
          <p:spPr bwMode="auto">
            <a:xfrm>
              <a:off x="4241" y="2614"/>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94" name="Text Box 270"/>
            <p:cNvSpPr txBox="1">
              <a:spLocks noChangeArrowheads="1"/>
            </p:cNvSpPr>
            <p:nvPr/>
          </p:nvSpPr>
          <p:spPr bwMode="auto">
            <a:xfrm>
              <a:off x="2381" y="2552"/>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5" name="Text Box 271"/>
            <p:cNvSpPr txBox="1">
              <a:spLocks noChangeArrowheads="1"/>
            </p:cNvSpPr>
            <p:nvPr/>
          </p:nvSpPr>
          <p:spPr bwMode="auto">
            <a:xfrm>
              <a:off x="4241" y="2341"/>
              <a:ext cx="1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el-GR" altLang="nl-NL" sz="2000">
                  <a:solidFill>
                    <a:srgbClr val="000000"/>
                  </a:solidFill>
                  <a:latin typeface="Times New Roman" panose="02020603050405020304" pitchFamily="18" charset="0"/>
                  <a:cs typeface="Times New Roman" panose="02020603050405020304" pitchFamily="18" charset="0"/>
                </a:rPr>
                <a:t>θ</a:t>
              </a:r>
              <a:r>
                <a:rPr lang="en-US" altLang="nl-NL" sz="2000" baseline="-25000">
                  <a:solidFill>
                    <a:srgbClr val="000000"/>
                  </a:solidFill>
                  <a:latin typeface="Times New Roman" panose="02020603050405020304" pitchFamily="18" charset="0"/>
                  <a:cs typeface="Times New Roman" panose="02020603050405020304" pitchFamily="18" charset="0"/>
                </a:rPr>
                <a:t>ant</a:t>
              </a:r>
              <a:r>
                <a:rPr lang="en-US" altLang="nl-NL" sz="2000">
                  <a:solidFill>
                    <a:srgbClr val="000000"/>
                  </a:solidFill>
                  <a:latin typeface="Times New Roman" panose="02020603050405020304" pitchFamily="18" charset="0"/>
                  <a:cs typeface="Times New Roman" panose="02020603050405020304" pitchFamily="18" charset="0"/>
                </a:rPr>
                <a:t> = 0-360°</a:t>
              </a:r>
              <a:endParaRPr lang="el-GR" altLang="nl-NL" sz="2000">
                <a:solidFill>
                  <a:srgbClr val="000000"/>
                </a:solidFill>
                <a:latin typeface="Times New Roman" panose="02020603050405020304" pitchFamily="18" charset="0"/>
                <a:cs typeface="Times New Roman" panose="02020603050405020304" pitchFamily="18" charset="0"/>
              </a:endParaRPr>
            </a:p>
          </p:txBody>
        </p:sp>
      </p:grpSp>
      <p:grpSp>
        <p:nvGrpSpPr>
          <p:cNvPr id="26912" name="Group 288"/>
          <p:cNvGrpSpPr>
            <a:grpSpLocks/>
          </p:cNvGrpSpPr>
          <p:nvPr/>
        </p:nvGrpSpPr>
        <p:grpSpPr bwMode="auto">
          <a:xfrm>
            <a:off x="5446713" y="5951895"/>
            <a:ext cx="5402262" cy="889000"/>
            <a:chOff x="2471" y="3294"/>
            <a:chExt cx="3403" cy="560"/>
          </a:xfrm>
        </p:grpSpPr>
        <p:sp>
          <p:nvSpPr>
            <p:cNvPr id="26896" name="Text Box 272"/>
            <p:cNvSpPr txBox="1">
              <a:spLocks noChangeArrowheads="1"/>
            </p:cNvSpPr>
            <p:nvPr/>
          </p:nvSpPr>
          <p:spPr bwMode="auto">
            <a:xfrm>
              <a:off x="4195" y="3294"/>
              <a:ext cx="16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en-US" altLang="nl-NL" dirty="0">
                  <a:solidFill>
                    <a:schemeClr val="accent1"/>
                  </a:solidFill>
                  <a:latin typeface="Times New Roman" panose="02020603050405020304" pitchFamily="18" charset="0"/>
                  <a:cs typeface="Times New Roman" panose="02020603050405020304" pitchFamily="18" charset="0"/>
                </a:rPr>
                <a:t>target data (</a:t>
              </a:r>
              <a:r>
                <a:rPr lang="el-GR" altLang="nl-NL" dirty="0">
                  <a:solidFill>
                    <a:schemeClr val="accent1"/>
                  </a:solidFill>
                  <a:latin typeface="Times New Roman" panose="02020603050405020304" pitchFamily="18" charset="0"/>
                  <a:cs typeface="Times New Roman" panose="02020603050405020304" pitchFamily="18" charset="0"/>
                </a:rPr>
                <a:t>ρ</a:t>
              </a:r>
              <a:r>
                <a:rPr lang="en-US" altLang="nl-NL" dirty="0">
                  <a:solidFill>
                    <a:schemeClr val="accent1"/>
                  </a:solidFill>
                  <a:latin typeface="Times New Roman" panose="02020603050405020304" pitchFamily="18" charset="0"/>
                  <a:cs typeface="Times New Roman" panose="02020603050405020304" pitchFamily="18" charset="0"/>
                </a:rPr>
                <a:t>,</a:t>
              </a:r>
              <a:r>
                <a:rPr lang="el-GR" altLang="nl-NL" dirty="0">
                  <a:solidFill>
                    <a:schemeClr val="accent1"/>
                  </a:solidFill>
                  <a:latin typeface="Times New Roman" panose="02020603050405020304" pitchFamily="18" charset="0"/>
                  <a:cs typeface="Times New Roman" panose="02020603050405020304" pitchFamily="18" charset="0"/>
                </a:rPr>
                <a:t>θ</a:t>
              </a:r>
              <a:r>
                <a:rPr lang="en-US" altLang="nl-NL" dirty="0">
                  <a:solidFill>
                    <a:schemeClr val="accent1"/>
                  </a:solidFill>
                  <a:latin typeface="Times New Roman" panose="02020603050405020304" pitchFamily="18" charset="0"/>
                  <a:cs typeface="Times New Roman" panose="02020603050405020304" pitchFamily="18" charset="0"/>
                </a:rPr>
                <a:t>) or (</a:t>
              </a:r>
              <a:r>
                <a:rPr lang="en-US" altLang="nl-NL" dirty="0" err="1">
                  <a:solidFill>
                    <a:schemeClr val="accent1"/>
                  </a:solidFill>
                  <a:latin typeface="Times New Roman" panose="02020603050405020304" pitchFamily="18" charset="0"/>
                  <a:cs typeface="Times New Roman" panose="02020603050405020304" pitchFamily="18" charset="0"/>
                </a:rPr>
                <a:t>x,y</a:t>
              </a:r>
              <a:r>
                <a:rPr lang="en-US" altLang="nl-NL" dirty="0">
                  <a:solidFill>
                    <a:schemeClr val="accent1"/>
                  </a:solidFill>
                  <a:latin typeface="Times New Roman" panose="02020603050405020304" pitchFamily="18" charset="0"/>
                  <a:cs typeface="Times New Roman" panose="02020603050405020304" pitchFamily="18" charset="0"/>
                </a:rPr>
                <a:t>)</a:t>
              </a:r>
              <a:br>
                <a:rPr lang="en-US" altLang="nl-NL" dirty="0">
                  <a:solidFill>
                    <a:schemeClr val="accent1"/>
                  </a:solidFill>
                  <a:latin typeface="Times New Roman" panose="02020603050405020304" pitchFamily="18" charset="0"/>
                  <a:cs typeface="Times New Roman" panose="02020603050405020304" pitchFamily="18" charset="0"/>
                </a:rPr>
              </a:br>
              <a:r>
                <a:rPr lang="en-US" altLang="nl-NL" dirty="0">
                  <a:solidFill>
                    <a:schemeClr val="accent1"/>
                  </a:solidFill>
                  <a:latin typeface="Times New Roman" panose="02020603050405020304" pitchFamily="18" charset="0"/>
                  <a:cs typeface="Times New Roman" panose="02020603050405020304" pitchFamily="18" charset="0"/>
                </a:rPr>
                <a:t>or analog video + raster</a:t>
              </a:r>
              <a:endParaRPr lang="el-GR" altLang="nl-NL" dirty="0">
                <a:solidFill>
                  <a:schemeClr val="accent1"/>
                </a:solidFill>
                <a:latin typeface="Times New Roman" panose="02020603050405020304" pitchFamily="18" charset="0"/>
                <a:cs typeface="Times New Roman" panose="02020603050405020304" pitchFamily="18" charset="0"/>
              </a:endParaRPr>
            </a:p>
          </p:txBody>
        </p:sp>
        <p:sp>
          <p:nvSpPr>
            <p:cNvPr id="26898" name="Text Box 274"/>
            <p:cNvSpPr txBox="1">
              <a:spLocks noChangeArrowheads="1"/>
            </p:cNvSpPr>
            <p:nvPr/>
          </p:nvSpPr>
          <p:spPr bwMode="auto">
            <a:xfrm>
              <a:off x="3969" y="3369"/>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9" name="Text Box 275"/>
            <p:cNvSpPr txBox="1">
              <a:spLocks noChangeArrowheads="1"/>
            </p:cNvSpPr>
            <p:nvPr/>
          </p:nvSpPr>
          <p:spPr bwMode="auto">
            <a:xfrm>
              <a:off x="2471" y="3566"/>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grpSp>
        <p:nvGrpSpPr>
          <p:cNvPr id="26911" name="Group 287"/>
          <p:cNvGrpSpPr>
            <a:grpSpLocks/>
          </p:cNvGrpSpPr>
          <p:nvPr/>
        </p:nvGrpSpPr>
        <p:grpSpPr bwMode="auto">
          <a:xfrm>
            <a:off x="1866901" y="4989871"/>
            <a:ext cx="8621713" cy="962025"/>
            <a:chOff x="216" y="2688"/>
            <a:chExt cx="5431" cy="606"/>
          </a:xfrm>
        </p:grpSpPr>
        <p:sp>
          <p:nvSpPr>
            <p:cNvPr id="26900" name="Line 276"/>
            <p:cNvSpPr>
              <a:spLocks noChangeShapeType="1"/>
            </p:cNvSpPr>
            <p:nvPr/>
          </p:nvSpPr>
          <p:spPr bwMode="auto">
            <a:xfrm>
              <a:off x="4241" y="3067"/>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1" name="Freeform 277"/>
            <p:cNvSpPr>
              <a:spLocks/>
            </p:cNvSpPr>
            <p:nvPr/>
          </p:nvSpPr>
          <p:spPr bwMode="auto">
            <a:xfrm>
              <a:off x="4241" y="2856"/>
              <a:ext cx="49" cy="211"/>
            </a:xfrm>
            <a:custGeom>
              <a:avLst/>
              <a:gdLst>
                <a:gd name="T0" fmla="*/ 0 w 49"/>
                <a:gd name="T1" fmla="*/ 211 h 211"/>
                <a:gd name="T2" fmla="*/ 25 w 49"/>
                <a:gd name="T3" fmla="*/ 0 h 211"/>
                <a:gd name="T4" fmla="*/ 49 w 49"/>
                <a:gd name="T5" fmla="*/ 210 h 211"/>
              </a:gdLst>
              <a:ahLst/>
              <a:cxnLst>
                <a:cxn ang="0">
                  <a:pos x="T0" y="T1"/>
                </a:cxn>
                <a:cxn ang="0">
                  <a:pos x="T2" y="T3"/>
                </a:cxn>
                <a:cxn ang="0">
                  <a:pos x="T4" y="T5"/>
                </a:cxn>
              </a:cxnLst>
              <a:rect l="0" t="0" r="r" b="b"/>
              <a:pathLst>
                <a:path w="49" h="211">
                  <a:moveTo>
                    <a:pt x="0" y="211"/>
                  </a:moveTo>
                  <a:cubicBezTo>
                    <a:pt x="4" y="176"/>
                    <a:pt x="17" y="0"/>
                    <a:pt x="25" y="0"/>
                  </a:cubicBezTo>
                  <a:cubicBezTo>
                    <a:pt x="33" y="0"/>
                    <a:pt x="44" y="166"/>
                    <a:pt x="49" y="210"/>
                  </a:cubicBezTo>
                </a:path>
              </a:pathLst>
            </a:custGeom>
            <a:noFill/>
            <a:ln w="190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2" name="Line 278"/>
            <p:cNvSpPr>
              <a:spLocks noChangeShapeType="1"/>
            </p:cNvSpPr>
            <p:nvPr/>
          </p:nvSpPr>
          <p:spPr bwMode="auto">
            <a:xfrm flipV="1">
              <a:off x="5103" y="2835"/>
              <a:ext cx="0" cy="22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3" name="Line 279"/>
            <p:cNvSpPr>
              <a:spLocks noChangeShapeType="1"/>
            </p:cNvSpPr>
            <p:nvPr/>
          </p:nvSpPr>
          <p:spPr bwMode="auto">
            <a:xfrm>
              <a:off x="5103" y="2835"/>
              <a:ext cx="4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4" name="Line 280"/>
            <p:cNvSpPr>
              <a:spLocks noChangeShapeType="1"/>
            </p:cNvSpPr>
            <p:nvPr/>
          </p:nvSpPr>
          <p:spPr bwMode="auto">
            <a:xfrm>
              <a:off x="5517" y="2829"/>
              <a:ext cx="6" cy="23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5" name="Line 281"/>
            <p:cNvSpPr>
              <a:spLocks noChangeShapeType="1"/>
            </p:cNvSpPr>
            <p:nvPr/>
          </p:nvSpPr>
          <p:spPr bwMode="auto">
            <a:xfrm>
              <a:off x="5103" y="2750"/>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7" name="Line 283"/>
            <p:cNvSpPr>
              <a:spLocks noChangeShapeType="1"/>
            </p:cNvSpPr>
            <p:nvPr/>
          </p:nvSpPr>
          <p:spPr bwMode="auto">
            <a:xfrm>
              <a:off x="4241" y="3158"/>
              <a:ext cx="862" cy="0"/>
            </a:xfrm>
            <a:prstGeom prst="line">
              <a:avLst/>
            </a:prstGeom>
            <a:noFill/>
            <a:ln w="12700">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aphicFrame>
          <p:nvGraphicFramePr>
            <p:cNvPr id="26909" name="Object 285"/>
            <p:cNvGraphicFramePr>
              <a:graphicFrameLocks noChangeAspect="1"/>
            </p:cNvGraphicFramePr>
            <p:nvPr>
              <p:extLst>
                <p:ext uri="{D42A27DB-BD31-4B8C-83A1-F6EECF244321}">
                  <p14:modId xmlns:p14="http://schemas.microsoft.com/office/powerpoint/2010/main" val="406536924"/>
                </p:ext>
              </p:extLst>
            </p:nvPr>
          </p:nvGraphicFramePr>
          <p:xfrm>
            <a:off x="4422" y="2704"/>
            <a:ext cx="499" cy="344"/>
          </p:xfrm>
          <a:graphic>
            <a:graphicData uri="http://schemas.openxmlformats.org/presentationml/2006/ole">
              <mc:AlternateContent xmlns:mc="http://schemas.openxmlformats.org/markup-compatibility/2006">
                <mc:Choice xmlns:v="urn:schemas-microsoft-com:vml" Requires="v">
                  <p:oleObj spid="_x0000_s2055" name="Equation" r:id="rId4" imgW="571320" imgH="393480" progId="Equation.3">
                    <p:embed/>
                  </p:oleObj>
                </mc:Choice>
                <mc:Fallback>
                  <p:oleObj name="Equation" r:id="rId4" imgW="5713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2" y="2704"/>
                          <a:ext cx="499" cy="344"/>
                        </a:xfrm>
                        <a:prstGeom prst="rect">
                          <a:avLst/>
                        </a:prstGeom>
                        <a:solidFill>
                          <a:srgbClr val="CCCCFF"/>
                        </a:solidFill>
                        <a:ln>
                          <a:noFill/>
                        </a:ln>
                        <a:effectLst/>
                      </p:spPr>
                    </p:pic>
                  </p:oleObj>
                </mc:Fallback>
              </mc:AlternateContent>
            </a:graphicData>
          </a:graphic>
        </p:graphicFrame>
        <p:sp>
          <p:nvSpPr>
            <p:cNvPr id="26910" name="Text Box 286"/>
            <p:cNvSpPr txBox="1">
              <a:spLocks noChangeArrowheads="1"/>
            </p:cNvSpPr>
            <p:nvPr/>
          </p:nvSpPr>
          <p:spPr bwMode="auto">
            <a:xfrm>
              <a:off x="216" y="268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sp>
        <p:nvSpPr>
          <p:cNvPr id="7" name="Content Placeholder 6"/>
          <p:cNvSpPr>
            <a:spLocks noGrp="1"/>
          </p:cNvSpPr>
          <p:nvPr>
            <p:ph sz="quarter" idx="15"/>
          </p:nvPr>
        </p:nvSpPr>
        <p:spPr>
          <a:xfrm>
            <a:off x="533400" y="1725802"/>
            <a:ext cx="11183939" cy="4383314"/>
          </a:xfrm>
        </p:spPr>
        <p:txBody>
          <a:bodyPr/>
          <a:lstStyle/>
          <a:p>
            <a:endParaRPr lang="fr-BE"/>
          </a:p>
        </p:txBody>
      </p:sp>
      <p:sp>
        <p:nvSpPr>
          <p:cNvPr id="251" name="Tijdelijke aanduiding voor dianummer 4"/>
          <p:cNvSpPr>
            <a:spLocks noGrp="1"/>
          </p:cNvSpPr>
          <p:nvPr>
            <p:ph type="sldNum" sz="quarter" idx="4294967295"/>
          </p:nvPr>
        </p:nvSpPr>
        <p:spPr>
          <a:xfrm>
            <a:off x="9448800" y="6457950"/>
            <a:ext cx="2743200" cy="365125"/>
          </a:xfrm>
        </p:spPr>
        <p:txBody>
          <a:bodyPr/>
          <a:lstStyle/>
          <a:p>
            <a:fld id="{075109AD-F64C-3441-8EE5-F5578A599F57}" type="slidenum">
              <a:rPr lang="en-US" smtClean="0"/>
              <a:t>14</a:t>
            </a:fld>
            <a:endParaRPr lang="en-US"/>
          </a:p>
        </p:txBody>
      </p:sp>
    </p:spTree>
    <p:extLst>
      <p:ext uri="{BB962C8B-B14F-4D97-AF65-F5344CB8AC3E}">
        <p14:creationId xmlns:p14="http://schemas.microsoft.com/office/powerpoint/2010/main" val="111043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15</a:t>
            </a:fld>
            <a:endParaRPr lang="en-US"/>
          </a:p>
        </p:txBody>
      </p:sp>
      <p:sp>
        <p:nvSpPr>
          <p:cNvPr id="7" name="Titel 6"/>
          <p:cNvSpPr>
            <a:spLocks noGrp="1"/>
          </p:cNvSpPr>
          <p:nvPr>
            <p:ph type="title"/>
          </p:nvPr>
        </p:nvSpPr>
        <p:spPr/>
        <p:txBody>
          <a:bodyPr/>
          <a:lstStyle/>
          <a:p>
            <a:r>
              <a:rPr lang="nl-NL" dirty="0"/>
              <a:t>Radar </a:t>
            </a:r>
            <a:r>
              <a:rPr lang="nl-NL" dirty="0" err="1"/>
              <a:t>equation</a:t>
            </a:r>
            <a:endParaRPr lang="nl-NL"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5"/>
              </p:nvPr>
            </p:nvSpPr>
            <p:spPr/>
            <p:txBody>
              <a:bodyPr/>
              <a:lstStyle/>
              <a:p>
                <a:pPr marL="0" indent="0">
                  <a:buNone/>
                </a:pPr>
                <a:endParaRPr lang="nl-NL" i="1" dirty="0" smtClean="0">
                  <a:latin typeface="Cambria Math"/>
                </a:endParaRPr>
              </a:p>
              <a:p>
                <a:pPr marL="0" indent="0">
                  <a:buNone/>
                </a:pPr>
                <a:endParaRPr lang="nl-NL" i="1" dirty="0">
                  <a:latin typeface="Cambria Math"/>
                </a:endParaRPr>
              </a:p>
              <a:p>
                <a:pPr marL="0" indent="0">
                  <a:buNone/>
                </a:pPr>
                <a:endParaRPr lang="nl-NL"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𝑅</m:t>
                          </m:r>
                        </m:e>
                        <m:sub>
                          <m:r>
                            <a:rPr lang="nl-NL" i="1">
                              <a:latin typeface="Cambria Math" panose="02040503050406030204" pitchFamily="18" charset="0"/>
                            </a:rPr>
                            <m:t>𝑚𝑎𝑥</m:t>
                          </m:r>
                        </m:sub>
                      </m:sSub>
                      <m:r>
                        <a:rPr lang="nl-NL" i="1">
                          <a:latin typeface="Cambria Math" panose="02040503050406030204" pitchFamily="18" charset="0"/>
                        </a:rPr>
                        <m:t>=</m:t>
                      </m:r>
                      <m:sSup>
                        <m:sSupPr>
                          <m:ctrlPr>
                            <a:rPr lang="nl-NL" i="1">
                              <a:latin typeface="Cambria Math" panose="02040503050406030204" pitchFamily="18" charset="0"/>
                            </a:rPr>
                          </m:ctrlPr>
                        </m:sSupPr>
                        <m:e>
                          <m:d>
                            <m:dPr>
                              <m:begChr m:val="["/>
                              <m:endChr m:val="]"/>
                              <m:ctrlPr>
                                <a:rPr lang="nl-NL" i="1">
                                  <a:latin typeface="Cambria Math" panose="02040503050406030204" pitchFamily="18" charset="0"/>
                                </a:rPr>
                              </m:ctrlPr>
                            </m:dPr>
                            <m:e>
                              <m:f>
                                <m:fPr>
                                  <m:ctrlPr>
                                    <a:rPr lang="nl-NL" i="1">
                                      <a:latin typeface="Cambria Math" panose="02040503050406030204" pitchFamily="18" charset="0"/>
                                    </a:rPr>
                                  </m:ctrlPr>
                                </m:fPr>
                                <m:num>
                                  <m:sSub>
                                    <m:sSubPr>
                                      <m:ctrlPr>
                                        <a:rPr lang="nl-NL" i="1">
                                          <a:latin typeface="Cambria Math" panose="02040503050406030204" pitchFamily="18" charset="0"/>
                                        </a:rPr>
                                      </m:ctrlPr>
                                    </m:sSubPr>
                                    <m:e>
                                      <m:r>
                                        <a:rPr lang="nl-NL" i="1">
                                          <a:latin typeface="Cambria Math" panose="02040503050406030204" pitchFamily="18" charset="0"/>
                                        </a:rPr>
                                        <m:t>𝑃</m:t>
                                      </m:r>
                                    </m:e>
                                    <m:sub>
                                      <m:r>
                                        <a:rPr lang="nl-NL" i="1">
                                          <a:latin typeface="Cambria Math" panose="02040503050406030204" pitchFamily="18" charset="0"/>
                                        </a:rPr>
                                        <m:t>𝑡</m:t>
                                      </m:r>
                                    </m:sub>
                                  </m:sSub>
                                  <m:r>
                                    <a:rPr lang="nl-NL" i="1">
                                      <a:latin typeface="Cambria Math" panose="02040503050406030204" pitchFamily="18" charset="0"/>
                                      <a:ea typeface="Cambria Math" panose="02040503050406030204" pitchFamily="18" charset="0"/>
                                    </a:rPr>
                                    <m:t>∙</m:t>
                                  </m:r>
                                  <m:sSup>
                                    <m:sSupPr>
                                      <m:ctrlPr>
                                        <a:rPr lang="nl-NL" i="1">
                                          <a:latin typeface="Cambria Math" panose="02040503050406030204" pitchFamily="18" charset="0"/>
                                        </a:rPr>
                                      </m:ctrlPr>
                                    </m:sSupPr>
                                    <m:e>
                                      <m:r>
                                        <a:rPr lang="nl-NL" i="1">
                                          <a:latin typeface="Cambria Math" panose="02040503050406030204" pitchFamily="18" charset="0"/>
                                        </a:rPr>
                                        <m:t>𝐺</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rPr>
                                      </m:ctrlPr>
                                    </m:sSupPr>
                                    <m:e>
                                      <m:r>
                                        <m:rPr>
                                          <m:sty m:val="p"/>
                                        </m:rPr>
                                        <a:rPr lang="el-GR" i="1">
                                          <a:latin typeface="Cambria Math" panose="02040503050406030204" pitchFamily="18" charset="0"/>
                                        </a:rPr>
                                        <m:t>λ</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𝜎</m:t>
                                  </m:r>
                                </m:num>
                                <m:den>
                                  <m:sSup>
                                    <m:sSupPr>
                                      <m:ctrlPr>
                                        <a:rPr lang="nl-NL" i="1">
                                          <a:latin typeface="Cambria Math" panose="02040503050406030204" pitchFamily="18" charset="0"/>
                                        </a:rPr>
                                      </m:ctrlPr>
                                    </m:sSupPr>
                                    <m:e>
                                      <m:d>
                                        <m:dPr>
                                          <m:ctrlPr>
                                            <a:rPr lang="nl-NL" i="1">
                                              <a:latin typeface="Cambria Math" panose="02040503050406030204" pitchFamily="18" charset="0"/>
                                            </a:rPr>
                                          </m:ctrlPr>
                                        </m:dPr>
                                        <m:e>
                                          <m:r>
                                            <a:rPr lang="nl-NL" i="1">
                                              <a:latin typeface="Cambria Math" panose="02040503050406030204" pitchFamily="18" charset="0"/>
                                            </a:rPr>
                                            <m:t>4</m:t>
                                          </m:r>
                                          <m:r>
                                            <a:rPr lang="nl-NL" i="1">
                                              <a:latin typeface="Cambria Math" panose="02040503050406030204" pitchFamily="18" charset="0"/>
                                              <a:ea typeface="Cambria Math" panose="02040503050406030204" pitchFamily="18" charset="0"/>
                                            </a:rPr>
                                            <m:t>𝜋</m:t>
                                          </m:r>
                                        </m:e>
                                      </m:d>
                                    </m:e>
                                    <m:sup>
                                      <m:r>
                                        <a:rPr lang="nl-NL" i="1">
                                          <a:latin typeface="Cambria Math" panose="02040503050406030204" pitchFamily="18" charset="0"/>
                                        </a:rPr>
                                        <m:t>3</m:t>
                                      </m:r>
                                    </m:sup>
                                  </m:sSup>
                                  <m:r>
                                    <a:rPr lang="nl-NL" i="1">
                                      <a:latin typeface="Cambria Math" panose="02040503050406030204" pitchFamily="18" charset="0"/>
                                      <a:ea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𝑆</m:t>
                                      </m:r>
                                    </m:e>
                                    <m:sub>
                                      <m:r>
                                        <a:rPr lang="nl-NL" i="1">
                                          <a:latin typeface="Cambria Math" panose="02040503050406030204" pitchFamily="18" charset="0"/>
                                        </a:rPr>
                                        <m:t>𝑚𝑖𝑛</m:t>
                                      </m:r>
                                    </m:sub>
                                  </m:sSub>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𝐿</m:t>
                                  </m:r>
                                </m:den>
                              </m:f>
                            </m:e>
                          </m:d>
                        </m:e>
                        <m:sup>
                          <m:f>
                            <m:fPr>
                              <m:type m:val="skw"/>
                              <m:ctrlPr>
                                <a:rPr lang="nl-NL" i="1">
                                  <a:latin typeface="Cambria Math" panose="02040503050406030204" pitchFamily="18" charset="0"/>
                                </a:rPr>
                              </m:ctrlPr>
                            </m:fPr>
                            <m:num>
                              <m:r>
                                <a:rPr lang="nl-NL" i="1">
                                  <a:latin typeface="Cambria Math" panose="02040503050406030204" pitchFamily="18" charset="0"/>
                                </a:rPr>
                                <m:t>1</m:t>
                              </m:r>
                            </m:num>
                            <m:den>
                              <m:r>
                                <a:rPr lang="nl-NL" i="1">
                                  <a:latin typeface="Cambria Math" panose="02040503050406030204" pitchFamily="18" charset="0"/>
                                </a:rPr>
                                <m:t>4</m:t>
                              </m:r>
                            </m:den>
                          </m:f>
                        </m:sup>
                      </m:sSup>
                    </m:oMath>
                  </m:oMathPara>
                </a14:m>
                <a:endParaRPr lang="nl-NL" dirty="0"/>
              </a:p>
              <a:p>
                <a:pPr marL="0" indent="0">
                  <a:buNone/>
                </a:pPr>
                <a:endParaRPr lang="nl-NL" dirty="0"/>
              </a:p>
              <a:p>
                <a:pPr marL="0" indent="0">
                  <a:buNone/>
                </a:pPr>
                <a14:m>
                  <m:oMathPara xmlns:m="http://schemas.openxmlformats.org/officeDocument/2006/math">
                    <m:oMathParaPr>
                      <m:jc m:val="centerGroup"/>
                    </m:oMathParaPr>
                    <m:oMath xmlns:m="http://schemas.openxmlformats.org/officeDocument/2006/math">
                      <m:r>
                        <a:rPr lang="nl-NL" i="1">
                          <a:latin typeface="Cambria Math" panose="02040503050406030204" pitchFamily="18" charset="0"/>
                        </a:rPr>
                        <m:t>𝐿</m:t>
                      </m:r>
                      <m:r>
                        <a:rPr lang="nl-NL"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𝐿</m:t>
                          </m:r>
                        </m:e>
                        <m:sub>
                          <m:r>
                            <a:rPr lang="nl-NL" i="1">
                              <a:latin typeface="Cambria Math" panose="02040503050406030204" pitchFamily="18" charset="0"/>
                            </a:rPr>
                            <m:t>𝑖𝑛𝑡</m:t>
                          </m:r>
                        </m:sub>
                      </m:sSub>
                      <m:r>
                        <a:rPr lang="nl-NL" i="1">
                          <a:latin typeface="Cambria Math" panose="02040503050406030204" pitchFamily="18" charset="0"/>
                          <a:ea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𝐿</m:t>
                          </m:r>
                        </m:e>
                        <m:sub>
                          <m:r>
                            <a:rPr lang="nl-NL" i="1">
                              <a:latin typeface="Cambria Math" panose="02040503050406030204" pitchFamily="18" charset="0"/>
                            </a:rPr>
                            <m:t>𝑟𝑒𝑓𝑙</m:t>
                          </m:r>
                        </m:sub>
                      </m:sSub>
                      <m:r>
                        <a:rPr lang="nl-NL" i="1">
                          <a:latin typeface="Cambria Math" panose="02040503050406030204" pitchFamily="18" charset="0"/>
                          <a:ea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𝐿</m:t>
                          </m:r>
                        </m:e>
                        <m:sub>
                          <m:r>
                            <a:rPr lang="nl-NL" i="1">
                              <a:latin typeface="Cambria Math" panose="02040503050406030204" pitchFamily="18" charset="0"/>
                            </a:rPr>
                            <m:t>𝑎𝑡𝑚</m:t>
                          </m:r>
                        </m:sub>
                      </m:sSub>
                    </m:oMath>
                  </m:oMathPara>
                </a14:m>
                <a:endParaRPr lang="nl-NL" dirty="0"/>
              </a:p>
              <a:p>
                <a:endParaRPr lang="fr-BE" dirty="0"/>
              </a:p>
            </p:txBody>
          </p:sp>
        </mc:Choice>
        <mc:Fallback>
          <p:sp>
            <p:nvSpPr>
              <p:cNvPr id="3" name="Content Placeholder 2"/>
              <p:cNvSpPr>
                <a:spLocks noGrp="1" noRot="1" noChangeAspect="1" noMove="1" noResize="1" noEditPoints="1" noAdjustHandles="1" noChangeArrowheads="1" noChangeShapeType="1" noTextEdit="1"/>
              </p:cNvSpPr>
              <p:nvPr>
                <p:ph sz="quarter" idx="15"/>
              </p:nvPr>
            </p:nvSpPr>
            <p:spPr>
              <a:blipFill>
                <a:blip r:embed="rId3"/>
                <a:stretch>
                  <a:fillRect/>
                </a:stretch>
              </a:blipFill>
            </p:spPr>
            <p:txBody>
              <a:bodyPr/>
              <a:lstStyle/>
              <a:p>
                <a:r>
                  <a:rPr lang="fr-BE">
                    <a:noFill/>
                  </a:rPr>
                  <a:t> </a:t>
                </a:r>
              </a:p>
            </p:txBody>
          </p:sp>
        </mc:Fallback>
      </mc:AlternateContent>
    </p:spTree>
    <p:extLst>
      <p:ext uri="{BB962C8B-B14F-4D97-AF65-F5344CB8AC3E}">
        <p14:creationId xmlns:p14="http://schemas.microsoft.com/office/powerpoint/2010/main" val="114698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75109AD-F64C-3441-8EE5-F5578A599F57}" type="slidenum">
              <a:rPr lang="en-US" smtClean="0"/>
              <a:t>16</a:t>
            </a:fld>
            <a:endParaRPr lang="en-US"/>
          </a:p>
        </p:txBody>
      </p:sp>
      <p:sp>
        <p:nvSpPr>
          <p:cNvPr id="2" name="Titel 1"/>
          <p:cNvSpPr>
            <a:spLocks noGrp="1"/>
          </p:cNvSpPr>
          <p:nvPr>
            <p:ph type="title"/>
          </p:nvPr>
        </p:nvSpPr>
        <p:spPr/>
        <p:txBody>
          <a:bodyPr/>
          <a:lstStyle/>
          <a:p>
            <a:r>
              <a:rPr lang="nl-NL" dirty="0"/>
              <a:t>Radar </a:t>
            </a:r>
            <a:r>
              <a:rPr lang="nl-NL" dirty="0" err="1"/>
              <a:t>equation</a:t>
            </a:r>
            <a:r>
              <a:rPr lang="nl-NL" dirty="0"/>
              <a:t> </a:t>
            </a:r>
            <a:r>
              <a:rPr lang="nl-NL" dirty="0" err="1"/>
              <a:t>inverted</a:t>
            </a:r>
            <a:endParaRPr lang="nl-NL" dirty="0"/>
          </a:p>
        </p:txBody>
      </p:sp>
      <mc:AlternateContent xmlns:mc="http://schemas.openxmlformats.org/markup-compatibility/2006">
        <mc:Choice xmlns:a14="http://schemas.microsoft.com/office/drawing/2010/main" Requires="a14">
          <p:sp>
            <p:nvSpPr>
              <p:cNvPr id="7" name="Content Placeholder 6"/>
              <p:cNvSpPr>
                <a:spLocks noGrp="1"/>
              </p:cNvSpPr>
              <p:nvPr>
                <p:ph sz="quarter" idx="15"/>
              </p:nvPr>
            </p:nvSpPr>
            <p:spPr/>
            <p:txBody>
              <a:bodyPr/>
              <a:lstStyle/>
              <a:p>
                <a:pPr marL="0" indent="0">
                  <a:buNone/>
                </a:pPr>
                <a:endParaRPr lang="nl-NL" dirty="0" smtClean="0"/>
              </a:p>
              <a:p>
                <a:pPr marL="0" indent="0">
                  <a:buNone/>
                </a:pPr>
                <a:endParaRPr lang="nl-NL" dirty="0"/>
              </a:p>
              <a:p>
                <a:pPr marL="0" indent="0">
                  <a:buNone/>
                </a:pPr>
                <a:endParaRPr lang="nl-NL" dirty="0"/>
              </a:p>
              <a:p>
                <a:pPr marL="0" indent="0">
                  <a:buNone/>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𝑆</m:t>
                          </m:r>
                        </m:e>
                        <m:sub>
                          <m:r>
                            <a:rPr lang="nl-NL" i="1">
                              <a:latin typeface="Cambria Math" panose="02040503050406030204" pitchFamily="18" charset="0"/>
                            </a:rPr>
                            <m:t>𝑚𝑖𝑛</m:t>
                          </m:r>
                        </m:sub>
                      </m:sSub>
                      <m:r>
                        <a:rPr lang="nl-NL" i="1">
                          <a:latin typeface="Cambria Math" panose="02040503050406030204" pitchFamily="18" charset="0"/>
                        </a:rPr>
                        <m:t>=</m:t>
                      </m:r>
                      <m:f>
                        <m:fPr>
                          <m:ctrlPr>
                            <a:rPr lang="nl-NL" i="1">
                              <a:latin typeface="Cambria Math" panose="02040503050406030204" pitchFamily="18" charset="0"/>
                            </a:rPr>
                          </m:ctrlPr>
                        </m:fPr>
                        <m:num>
                          <m:sSub>
                            <m:sSubPr>
                              <m:ctrlPr>
                                <a:rPr lang="nl-NL" i="1">
                                  <a:latin typeface="Cambria Math" panose="02040503050406030204" pitchFamily="18" charset="0"/>
                                </a:rPr>
                              </m:ctrlPr>
                            </m:sSubPr>
                            <m:e>
                              <m:r>
                                <a:rPr lang="nl-NL" i="1">
                                  <a:latin typeface="Cambria Math" panose="02040503050406030204" pitchFamily="18" charset="0"/>
                                </a:rPr>
                                <m:t>𝑃</m:t>
                              </m:r>
                            </m:e>
                            <m:sub>
                              <m:r>
                                <a:rPr lang="nl-NL" i="1">
                                  <a:latin typeface="Cambria Math" panose="02040503050406030204" pitchFamily="18" charset="0"/>
                                </a:rPr>
                                <m:t>𝑡</m:t>
                              </m:r>
                            </m:sub>
                          </m:sSub>
                          <m:r>
                            <a:rPr lang="nl-NL" i="1">
                              <a:latin typeface="Cambria Math" panose="02040503050406030204" pitchFamily="18" charset="0"/>
                              <a:ea typeface="Cambria Math" panose="02040503050406030204" pitchFamily="18" charset="0"/>
                            </a:rPr>
                            <m:t>∙</m:t>
                          </m:r>
                          <m:sSup>
                            <m:sSupPr>
                              <m:ctrlPr>
                                <a:rPr lang="nl-NL" i="1">
                                  <a:latin typeface="Cambria Math" panose="02040503050406030204" pitchFamily="18" charset="0"/>
                                </a:rPr>
                              </m:ctrlPr>
                            </m:sSupPr>
                            <m:e>
                              <m:r>
                                <a:rPr lang="nl-NL" i="1">
                                  <a:latin typeface="Cambria Math" panose="02040503050406030204" pitchFamily="18" charset="0"/>
                                </a:rPr>
                                <m:t>𝐺</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rPr>
                              </m:ctrlPr>
                            </m:sSupPr>
                            <m:e>
                              <m:r>
                                <m:rPr>
                                  <m:sty m:val="p"/>
                                </m:rPr>
                                <a:rPr lang="el-GR" i="1">
                                  <a:latin typeface="Cambria Math" panose="02040503050406030204" pitchFamily="18" charset="0"/>
                                </a:rPr>
                                <m:t>λ</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𝜎</m:t>
                          </m:r>
                        </m:num>
                        <m:den>
                          <m:sSup>
                            <m:sSupPr>
                              <m:ctrlPr>
                                <a:rPr lang="nl-NL" i="1">
                                  <a:latin typeface="Cambria Math" panose="02040503050406030204" pitchFamily="18" charset="0"/>
                                </a:rPr>
                              </m:ctrlPr>
                            </m:sSupPr>
                            <m:e>
                              <m:d>
                                <m:dPr>
                                  <m:ctrlPr>
                                    <a:rPr lang="nl-NL" i="1">
                                      <a:latin typeface="Cambria Math" panose="02040503050406030204" pitchFamily="18" charset="0"/>
                                    </a:rPr>
                                  </m:ctrlPr>
                                </m:dPr>
                                <m:e>
                                  <m:r>
                                    <a:rPr lang="nl-NL" i="1">
                                      <a:latin typeface="Cambria Math" panose="02040503050406030204" pitchFamily="18" charset="0"/>
                                    </a:rPr>
                                    <m:t>4</m:t>
                                  </m:r>
                                  <m:r>
                                    <a:rPr lang="nl-NL" i="1">
                                      <a:latin typeface="Cambria Math" panose="02040503050406030204" pitchFamily="18" charset="0"/>
                                      <a:ea typeface="Cambria Math" panose="02040503050406030204" pitchFamily="18" charset="0"/>
                                    </a:rPr>
                                    <m:t>𝜋</m:t>
                                  </m:r>
                                </m:e>
                              </m:d>
                            </m:e>
                            <m:sup>
                              <m:r>
                                <a:rPr lang="nl-NL" i="1">
                                  <a:latin typeface="Cambria Math" panose="02040503050406030204" pitchFamily="18" charset="0"/>
                                </a:rPr>
                                <m:t>3</m:t>
                              </m:r>
                            </m:sup>
                          </m:sSup>
                          <m:r>
                            <a:rPr lang="nl-NL" i="1">
                              <a:latin typeface="Cambria Math" panose="02040503050406030204" pitchFamily="18" charset="0"/>
                              <a:ea typeface="Cambria Math" panose="02040503050406030204" pitchFamily="18" charset="0"/>
                            </a:rPr>
                            <m:t>∙</m:t>
                          </m:r>
                          <m:sSup>
                            <m:sSupPr>
                              <m:ctrlPr>
                                <a:rPr lang="nl-NL" i="1">
                                  <a:latin typeface="Cambria Math" panose="02040503050406030204" pitchFamily="18" charset="0"/>
                                  <a:ea typeface="Cambria Math" panose="02040503050406030204" pitchFamily="18" charset="0"/>
                                </a:rPr>
                              </m:ctrlPr>
                            </m:sSupPr>
                            <m:e>
                              <m:sSub>
                                <m:sSubPr>
                                  <m:ctrlPr>
                                    <a:rPr lang="nl-NL" i="1">
                                      <a:latin typeface="Cambria Math" panose="02040503050406030204" pitchFamily="18" charset="0"/>
                                    </a:rPr>
                                  </m:ctrlPr>
                                </m:sSubPr>
                                <m:e>
                                  <m:r>
                                    <a:rPr lang="nl-NL" i="1">
                                      <a:latin typeface="Cambria Math" panose="02040503050406030204" pitchFamily="18" charset="0"/>
                                    </a:rPr>
                                    <m:t>𝑅</m:t>
                                  </m:r>
                                </m:e>
                                <m:sub>
                                  <m:r>
                                    <a:rPr lang="nl-NL" i="1">
                                      <a:latin typeface="Cambria Math" panose="02040503050406030204" pitchFamily="18" charset="0"/>
                                    </a:rPr>
                                    <m:t>𝑚𝑎𝑥</m:t>
                                  </m:r>
                                </m:sub>
                              </m:sSub>
                            </m:e>
                            <m:sup>
                              <m:r>
                                <a:rPr lang="nl-NL" i="1">
                                  <a:latin typeface="Cambria Math" panose="02040503050406030204" pitchFamily="18" charset="0"/>
                                  <a:ea typeface="Cambria Math" panose="02040503050406030204" pitchFamily="18" charset="0"/>
                                </a:rPr>
                                <m:t>4</m:t>
                              </m:r>
                            </m:sup>
                          </m:sSup>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𝐿</m:t>
                          </m:r>
                        </m:den>
                      </m:f>
                    </m:oMath>
                  </m:oMathPara>
                </a14:m>
                <a:endParaRPr lang="nl-NL" dirty="0"/>
              </a:p>
              <a:p>
                <a:endParaRPr lang="fr-BE" dirty="0"/>
              </a:p>
            </p:txBody>
          </p:sp>
        </mc:Choice>
        <mc:Fallback>
          <p:sp>
            <p:nvSpPr>
              <p:cNvPr id="7" name="Content Placeholder 6"/>
              <p:cNvSpPr>
                <a:spLocks noGrp="1" noRot="1" noChangeAspect="1" noMove="1" noResize="1" noEditPoints="1" noAdjustHandles="1" noChangeArrowheads="1" noChangeShapeType="1" noTextEdit="1"/>
              </p:cNvSpPr>
              <p:nvPr>
                <p:ph sz="quarter" idx="15"/>
              </p:nvPr>
            </p:nvSpPr>
            <p:spPr>
              <a:blipFill>
                <a:blip r:embed="rId3"/>
                <a:stretch>
                  <a:fillRect/>
                </a:stretch>
              </a:blipFill>
            </p:spPr>
            <p:txBody>
              <a:bodyPr/>
              <a:lstStyle/>
              <a:p>
                <a:r>
                  <a:rPr lang="fr-BE">
                    <a:noFill/>
                  </a:rPr>
                  <a:t> </a:t>
                </a:r>
              </a:p>
            </p:txBody>
          </p:sp>
        </mc:Fallback>
      </mc:AlternateContent>
    </p:spTree>
    <p:extLst>
      <p:ext uri="{BB962C8B-B14F-4D97-AF65-F5344CB8AC3E}">
        <p14:creationId xmlns:p14="http://schemas.microsoft.com/office/powerpoint/2010/main" val="49710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17</a:t>
            </a:fld>
            <a:endParaRPr lang="en-US"/>
          </a:p>
        </p:txBody>
      </p:sp>
      <p:sp>
        <p:nvSpPr>
          <p:cNvPr id="7" name="Titel 6"/>
          <p:cNvSpPr>
            <a:spLocks noGrp="1"/>
          </p:cNvSpPr>
          <p:nvPr>
            <p:ph type="title"/>
          </p:nvPr>
        </p:nvSpPr>
        <p:spPr/>
        <p:txBody>
          <a:bodyPr/>
          <a:lstStyle/>
          <a:p>
            <a:r>
              <a:rPr lang="nl-NL" dirty="0" err="1" smtClean="0"/>
              <a:t>SWx</a:t>
            </a:r>
            <a:r>
              <a:rPr lang="nl-NL" dirty="0" smtClean="0"/>
              <a:t> </a:t>
            </a:r>
            <a:r>
              <a:rPr lang="nl-NL" dirty="0"/>
              <a:t>impact: srb</a:t>
            </a:r>
          </a:p>
        </p:txBody>
      </p:sp>
      <p:sp>
        <p:nvSpPr>
          <p:cNvPr id="3" name="Content Placeholder 2"/>
          <p:cNvSpPr>
            <a:spLocks noGrp="1"/>
          </p:cNvSpPr>
          <p:nvPr>
            <p:ph sz="quarter" idx="15"/>
          </p:nvPr>
        </p:nvSpPr>
        <p:spPr/>
        <p:txBody>
          <a:bodyPr/>
          <a:lstStyle/>
          <a:p>
            <a:pPr marL="514350" indent="-457200"/>
            <a:r>
              <a:rPr lang="en-US" altLang="en-US" dirty="0"/>
              <a:t>Radar interference:</a:t>
            </a:r>
          </a:p>
          <a:p>
            <a:pPr lvl="1"/>
            <a:r>
              <a:rPr lang="en-US" altLang="en-US" dirty="0"/>
              <a:t>Lasts from a few minutes to hours</a:t>
            </a:r>
          </a:p>
          <a:p>
            <a:pPr lvl="1"/>
            <a:r>
              <a:rPr lang="en-US" altLang="en-US" dirty="0"/>
              <a:t>Generally the larger the flare, the greater intensity of the radio burst</a:t>
            </a:r>
          </a:p>
          <a:p>
            <a:pPr lvl="1"/>
            <a:r>
              <a:rPr lang="en-US" altLang="en-US" dirty="0"/>
              <a:t>Only affects the </a:t>
            </a:r>
            <a:r>
              <a:rPr lang="en-US" altLang="en-US" b="1" dirty="0"/>
              <a:t>sun-lit side of the earth</a:t>
            </a:r>
          </a:p>
          <a:p>
            <a:pPr lvl="1"/>
            <a:r>
              <a:rPr lang="en-US" altLang="en-US" dirty="0"/>
              <a:t>Radio bursts directly interfere with the radar signals, causing false returns or false targeting</a:t>
            </a:r>
          </a:p>
          <a:p>
            <a:pPr marL="457200" lvl="1" indent="0">
              <a:buNone/>
            </a:pPr>
            <a:endParaRPr lang="nl-NL" dirty="0"/>
          </a:p>
          <a:p>
            <a:endParaRPr lang="fr-BE" dirty="0"/>
          </a:p>
        </p:txBody>
      </p:sp>
    </p:spTree>
    <p:extLst>
      <p:ext uri="{BB962C8B-B14F-4D97-AF65-F5344CB8AC3E}">
        <p14:creationId xmlns:p14="http://schemas.microsoft.com/office/powerpoint/2010/main" val="1566408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18</a:t>
            </a:fld>
            <a:endParaRPr lang="en-US"/>
          </a:p>
        </p:txBody>
      </p:sp>
      <p:sp>
        <p:nvSpPr>
          <p:cNvPr id="7" name="Titel 6"/>
          <p:cNvSpPr>
            <a:spLocks noGrp="1"/>
          </p:cNvSpPr>
          <p:nvPr>
            <p:ph type="title"/>
          </p:nvPr>
        </p:nvSpPr>
        <p:spPr/>
        <p:txBody>
          <a:bodyPr/>
          <a:lstStyle/>
          <a:p>
            <a:r>
              <a:rPr lang="nl-NL" dirty="0" err="1"/>
              <a:t>Two</a:t>
            </a:r>
            <a:r>
              <a:rPr lang="nl-NL" dirty="0"/>
              <a:t> cases</a:t>
            </a:r>
          </a:p>
        </p:txBody>
      </p:sp>
      <p:sp>
        <p:nvSpPr>
          <p:cNvPr id="3" name="Content Placeholder 2"/>
          <p:cNvSpPr>
            <a:spLocks noGrp="1"/>
          </p:cNvSpPr>
          <p:nvPr>
            <p:ph sz="quarter" idx="15"/>
          </p:nvPr>
        </p:nvSpPr>
        <p:spPr/>
        <p:txBody>
          <a:bodyPr/>
          <a:lstStyle/>
          <a:p>
            <a:pPr marL="457200" lvl="1" indent="0">
              <a:buNone/>
            </a:pPr>
            <a:endParaRPr lang="nl-NL" dirty="0"/>
          </a:p>
          <a:p>
            <a:pPr lvl="1"/>
            <a:r>
              <a:rPr lang="nl-NL" dirty="0"/>
              <a:t>1967</a:t>
            </a:r>
          </a:p>
          <a:p>
            <a:pPr lvl="1"/>
            <a:r>
              <a:rPr lang="nl-NL" dirty="0"/>
              <a:t>2015</a:t>
            </a:r>
          </a:p>
          <a:p>
            <a:endParaRPr lang="fr-BE" dirty="0"/>
          </a:p>
        </p:txBody>
      </p:sp>
      <p:grpSp>
        <p:nvGrpSpPr>
          <p:cNvPr id="9" name="Group 3"/>
          <p:cNvGrpSpPr>
            <a:grpSpLocks noChangeAspect="1"/>
          </p:cNvGrpSpPr>
          <p:nvPr/>
        </p:nvGrpSpPr>
        <p:grpSpPr>
          <a:xfrm>
            <a:off x="2185203" y="2200760"/>
            <a:ext cx="7821594" cy="3825464"/>
            <a:chOff x="107504" y="1764797"/>
            <a:chExt cx="8712968" cy="4261426"/>
          </a:xfrm>
        </p:grpSpPr>
        <p:pic>
          <p:nvPicPr>
            <p:cNvPr id="10" name="Picture 4" descr="https://i.kinja-img.com/gawker-media/image/upload/s--uMGhlg1o--/c_fill,fl_progressive,g_center,h_900,q_80,w_1600/fz1rbesxkgybmglh4ezy.jpg"/>
            <p:cNvPicPr>
              <a:picLocks noChangeAspect="1" noChangeArrowheads="1"/>
            </p:cNvPicPr>
            <p:nvPr/>
          </p:nvPicPr>
          <p:blipFill rotWithShape="1">
            <a:blip r:embed="rId3">
              <a:extLst>
                <a:ext uri="{28A0092B-C50C-407E-A947-70E740481C1C}">
                  <a14:useLocalDpi xmlns:a14="http://schemas.microsoft.com/office/drawing/2010/main" val="0"/>
                </a:ext>
              </a:extLst>
            </a:blip>
            <a:srcRect r="27314"/>
            <a:stretch/>
          </p:blipFill>
          <p:spPr bwMode="auto">
            <a:xfrm>
              <a:off x="3330583" y="1772816"/>
              <a:ext cx="5489889" cy="424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fbeeldingsresultaat voor 1967 solar radio burst radar jam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764797"/>
              <a:ext cx="4109231" cy="42614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488" name="Picture 8" descr="Afbeeldingsresultaat voor atc radar solar radio burst november 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074" y="2805196"/>
            <a:ext cx="8779855" cy="325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19</a:t>
            </a:fld>
            <a:endParaRPr lang="en-US"/>
          </a:p>
        </p:txBody>
      </p:sp>
      <p:sp>
        <p:nvSpPr>
          <p:cNvPr id="7" name="Titel 6"/>
          <p:cNvSpPr>
            <a:spLocks noGrp="1"/>
          </p:cNvSpPr>
          <p:nvPr>
            <p:ph type="title"/>
          </p:nvPr>
        </p:nvSpPr>
        <p:spPr/>
        <p:txBody>
          <a:bodyPr/>
          <a:lstStyle/>
          <a:p>
            <a:r>
              <a:rPr lang="nl-NL" sz="3600" dirty="0"/>
              <a:t>Spwx impact: Ionospheric refraction</a:t>
            </a:r>
          </a:p>
        </p:txBody>
      </p:sp>
      <p:sp>
        <p:nvSpPr>
          <p:cNvPr id="3" name="Content Placeholder 2"/>
          <p:cNvSpPr>
            <a:spLocks noGrp="1"/>
          </p:cNvSpPr>
          <p:nvPr>
            <p:ph sz="quarter" idx="15"/>
          </p:nvPr>
        </p:nvSpPr>
        <p:spPr/>
        <p:txBody>
          <a:bodyPr/>
          <a:lstStyle/>
          <a:p>
            <a:pPr marL="514350" indent="-457200"/>
            <a:r>
              <a:rPr lang="en-US" altLang="en-US" dirty="0"/>
              <a:t>Signal bending:</a:t>
            </a:r>
          </a:p>
          <a:p>
            <a:pPr lvl="1"/>
            <a:r>
              <a:rPr lang="en-US" altLang="en-US" dirty="0"/>
              <a:t>Caused by TEC gradients</a:t>
            </a:r>
          </a:p>
          <a:p>
            <a:pPr lvl="1"/>
            <a:r>
              <a:rPr lang="en-US" altLang="en-US" dirty="0"/>
              <a:t>Associated with geomagnetic storms</a:t>
            </a:r>
          </a:p>
          <a:p>
            <a:pPr lvl="1"/>
            <a:r>
              <a:rPr lang="en-US" altLang="en-US" dirty="0"/>
              <a:t>Mainly affects the night side of the earth</a:t>
            </a:r>
          </a:p>
          <a:p>
            <a:endParaRPr lang="fr-BE" dirty="0"/>
          </a:p>
        </p:txBody>
      </p:sp>
    </p:spTree>
    <p:extLst>
      <p:ext uri="{BB962C8B-B14F-4D97-AF65-F5344CB8AC3E}">
        <p14:creationId xmlns:p14="http://schemas.microsoft.com/office/powerpoint/2010/main" val="1965885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5109AD-F64C-3441-8EE5-F5578A599F57}" type="slidenum">
              <a:rPr lang="en-US" smtClean="0"/>
              <a:t>2</a:t>
            </a:fld>
            <a:endParaRPr lang="en-US"/>
          </a:p>
        </p:txBody>
      </p:sp>
      <p:sp>
        <p:nvSpPr>
          <p:cNvPr id="2" name="Title 1"/>
          <p:cNvSpPr>
            <a:spLocks noGrp="1"/>
          </p:cNvSpPr>
          <p:nvPr>
            <p:ph type="title"/>
          </p:nvPr>
        </p:nvSpPr>
        <p:spPr/>
        <p:txBody>
          <a:bodyPr/>
          <a:lstStyle/>
          <a:p>
            <a:r>
              <a:rPr lang="en-US" dirty="0"/>
              <a:t>outline</a:t>
            </a:r>
            <a:endParaRPr lang="nl-NL" dirty="0"/>
          </a:p>
        </p:txBody>
      </p:sp>
      <p:sp>
        <p:nvSpPr>
          <p:cNvPr id="11" name="Content Placeholder 10"/>
          <p:cNvSpPr>
            <a:spLocks noGrp="1"/>
          </p:cNvSpPr>
          <p:nvPr>
            <p:ph sz="quarter" idx="15"/>
          </p:nvPr>
        </p:nvSpPr>
        <p:spPr/>
        <p:txBody>
          <a:bodyPr/>
          <a:lstStyle/>
          <a:p>
            <a:pPr marL="0" indent="0">
              <a:buNone/>
            </a:pPr>
            <a:endParaRPr lang="fr-BE" sz="6600" dirty="0" smtClean="0"/>
          </a:p>
          <a:p>
            <a:pPr marL="0" indent="0">
              <a:buNone/>
            </a:pPr>
            <a:endParaRPr lang="fr-BE" sz="6600" dirty="0"/>
          </a:p>
          <a:p>
            <a:pPr marL="0" indent="0">
              <a:buNone/>
            </a:pPr>
            <a:r>
              <a:rPr lang="fr-BE" sz="6600" dirty="0" smtClean="0"/>
              <a:t>DIY </a:t>
            </a:r>
            <a:r>
              <a:rPr lang="fr-BE" sz="6600" dirty="0" err="1"/>
              <a:t>assignment</a:t>
            </a:r>
            <a:r>
              <a:rPr lang="fr-BE" sz="6600" dirty="0"/>
              <a:t>!</a:t>
            </a:r>
          </a:p>
          <a:p>
            <a:pPr marL="0" indent="0">
              <a:buNone/>
            </a:pPr>
            <a:endParaRPr lang="fr-BE" dirty="0"/>
          </a:p>
        </p:txBody>
      </p:sp>
      <p:pic>
        <p:nvPicPr>
          <p:cNvPr id="6" name="Afbeelding 10"/>
          <p:cNvPicPr>
            <a:picLocks noChangeAspect="1"/>
          </p:cNvPicPr>
          <p:nvPr/>
        </p:nvPicPr>
        <p:blipFill>
          <a:blip r:embed="rId3"/>
          <a:stretch>
            <a:fillRect/>
          </a:stretch>
        </p:blipFill>
        <p:spPr>
          <a:xfrm>
            <a:off x="2421194" y="1844650"/>
            <a:ext cx="3535636" cy="1825970"/>
          </a:xfrm>
          <a:prstGeom prst="rect">
            <a:avLst/>
          </a:prstGeom>
        </p:spPr>
      </p:pic>
      <p:sp>
        <p:nvSpPr>
          <p:cNvPr id="7" name="TextBox 6"/>
          <p:cNvSpPr txBox="1"/>
          <p:nvPr/>
        </p:nvSpPr>
        <p:spPr>
          <a:xfrm>
            <a:off x="7844624" y="1814287"/>
            <a:ext cx="2398413" cy="2308324"/>
          </a:xfrm>
          <a:prstGeom prst="rect">
            <a:avLst/>
          </a:prstGeom>
          <a:noFill/>
        </p:spPr>
        <p:txBody>
          <a:bodyPr wrap="none" rtlCol="0">
            <a:spAutoFit/>
          </a:bodyPr>
          <a:lstStyle/>
          <a:p>
            <a:r>
              <a:rPr lang="en-US" sz="3600" b="1" dirty="0"/>
              <a:t>RA</a:t>
            </a:r>
            <a:r>
              <a:rPr lang="en-US" sz="3600" dirty="0"/>
              <a:t>dio</a:t>
            </a:r>
          </a:p>
          <a:p>
            <a:r>
              <a:rPr lang="en-US" sz="3600" b="1" dirty="0"/>
              <a:t>D</a:t>
            </a:r>
            <a:r>
              <a:rPr lang="en-US" sz="3600" dirty="0"/>
              <a:t>etection</a:t>
            </a:r>
          </a:p>
          <a:p>
            <a:r>
              <a:rPr lang="en-US" sz="3600" b="1" dirty="0"/>
              <a:t>A</a:t>
            </a:r>
            <a:r>
              <a:rPr lang="en-US" sz="3600" dirty="0"/>
              <a:t>nd</a:t>
            </a:r>
          </a:p>
          <a:p>
            <a:r>
              <a:rPr lang="en-US" sz="3600" b="1" dirty="0"/>
              <a:t>R</a:t>
            </a:r>
            <a:r>
              <a:rPr lang="en-US" sz="3600" dirty="0"/>
              <a:t>anging</a:t>
            </a:r>
            <a:endParaRPr lang="nl-NL" sz="3600" dirty="0"/>
          </a:p>
        </p:txBody>
      </p:sp>
    </p:spTree>
    <p:extLst>
      <p:ext uri="{BB962C8B-B14F-4D97-AF65-F5344CB8AC3E}">
        <p14:creationId xmlns:p14="http://schemas.microsoft.com/office/powerpoint/2010/main" val="3782494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75109AD-F64C-3441-8EE5-F5578A599F57}" type="slidenum">
              <a:rPr lang="en-US" smtClean="0"/>
              <a:t>20</a:t>
            </a:fld>
            <a:endParaRPr lang="en-US"/>
          </a:p>
        </p:txBody>
      </p:sp>
      <p:sp>
        <p:nvSpPr>
          <p:cNvPr id="2" name="Titel 1"/>
          <p:cNvSpPr>
            <a:spLocks noGrp="1"/>
          </p:cNvSpPr>
          <p:nvPr>
            <p:ph type="title"/>
          </p:nvPr>
        </p:nvSpPr>
        <p:spPr/>
        <p:txBody>
          <a:bodyPr/>
          <a:lstStyle/>
          <a:p>
            <a:r>
              <a:rPr lang="nl-NL" dirty="0" err="1" smtClean="0"/>
              <a:t>Auroral</a:t>
            </a:r>
            <a:r>
              <a:rPr lang="nl-NL" dirty="0" smtClean="0"/>
              <a:t> </a:t>
            </a:r>
            <a:r>
              <a:rPr lang="nl-NL" dirty="0" err="1" smtClean="0"/>
              <a:t>backscatter</a:t>
            </a:r>
            <a:endParaRPr lang="nl-NL" dirty="0"/>
          </a:p>
        </p:txBody>
      </p:sp>
      <p:sp>
        <p:nvSpPr>
          <p:cNvPr id="11" name="Content Placeholder 10"/>
          <p:cNvSpPr>
            <a:spLocks noGrp="1"/>
          </p:cNvSpPr>
          <p:nvPr>
            <p:ph sz="quarter" idx="15"/>
          </p:nvPr>
        </p:nvSpPr>
        <p:spPr/>
        <p:txBody>
          <a:bodyPr/>
          <a:lstStyle/>
          <a:p>
            <a:r>
              <a:rPr lang="nl-NL" dirty="0" err="1"/>
              <a:t>Backscatter</a:t>
            </a:r>
            <a:r>
              <a:rPr lang="nl-NL" dirty="0"/>
              <a:t>/</a:t>
            </a:r>
            <a:r>
              <a:rPr lang="nl-NL" dirty="0" err="1"/>
              <a:t>clutter</a:t>
            </a:r>
            <a:endParaRPr lang="nl-NL" dirty="0"/>
          </a:p>
          <a:p>
            <a:pPr marL="0" indent="0">
              <a:buNone/>
            </a:pPr>
            <a:r>
              <a:rPr lang="nl-NL" sz="2400" dirty="0" err="1"/>
              <a:t>Can</a:t>
            </a:r>
            <a:r>
              <a:rPr lang="nl-NL" sz="2400" dirty="0"/>
              <a:t> affect BMD </a:t>
            </a:r>
            <a:r>
              <a:rPr lang="nl-NL" sz="2400" dirty="0" err="1"/>
              <a:t>and</a:t>
            </a:r>
            <a:r>
              <a:rPr lang="nl-NL" sz="2400" dirty="0"/>
              <a:t> SOT radars in </a:t>
            </a:r>
            <a:r>
              <a:rPr lang="nl-NL" sz="2400" dirty="0" err="1"/>
              <a:t>polar</a:t>
            </a:r>
            <a:r>
              <a:rPr lang="nl-NL" sz="2400" dirty="0"/>
              <a:t> </a:t>
            </a:r>
            <a:r>
              <a:rPr lang="nl-NL" sz="2400" dirty="0" err="1"/>
              <a:t>areas</a:t>
            </a:r>
            <a:r>
              <a:rPr lang="nl-NL" sz="2400" dirty="0"/>
              <a:t> </a:t>
            </a:r>
          </a:p>
          <a:p>
            <a:endParaRPr lang="fr-BE" dirty="0"/>
          </a:p>
        </p:txBody>
      </p:sp>
      <p:grpSp>
        <p:nvGrpSpPr>
          <p:cNvPr id="6" name="Groep 5"/>
          <p:cNvGrpSpPr/>
          <p:nvPr/>
        </p:nvGrpSpPr>
        <p:grpSpPr>
          <a:xfrm>
            <a:off x="6582104" y="2012078"/>
            <a:ext cx="3628697" cy="3628697"/>
            <a:chOff x="5130600" y="2774077"/>
            <a:chExt cx="3628697" cy="3628697"/>
          </a:xfrm>
        </p:grpSpPr>
        <p:pic>
          <p:nvPicPr>
            <p:cNvPr id="7" name="Picture 4" descr="http://www.radartutorial.eu/11.coherent/pic/clutter.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600" y="2774077"/>
              <a:ext cx="3628697" cy="3628697"/>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p:cNvSpPr/>
            <p:nvPr/>
          </p:nvSpPr>
          <p:spPr>
            <a:xfrm>
              <a:off x="6006933" y="3150476"/>
              <a:ext cx="546267" cy="9625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8"/>
            <p:cNvSpPr/>
            <p:nvPr/>
          </p:nvSpPr>
          <p:spPr>
            <a:xfrm rot="751911">
              <a:off x="6487787" y="2985648"/>
              <a:ext cx="1293459" cy="205666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501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5109AD-F64C-3441-8EE5-F5578A599F57}" type="slidenum">
              <a:rPr lang="en-US" smtClean="0"/>
              <a:t>21</a:t>
            </a:fld>
            <a:endParaRPr lang="en-US"/>
          </a:p>
        </p:txBody>
      </p:sp>
      <p:sp>
        <p:nvSpPr>
          <p:cNvPr id="2" name="Title 1"/>
          <p:cNvSpPr>
            <a:spLocks noGrp="1"/>
          </p:cNvSpPr>
          <p:nvPr>
            <p:ph type="title"/>
          </p:nvPr>
        </p:nvSpPr>
        <p:spPr/>
        <p:txBody>
          <a:bodyPr/>
          <a:lstStyle/>
          <a:p>
            <a:r>
              <a:rPr lang="en-US" dirty="0"/>
              <a:t>S</a:t>
            </a:r>
            <a:r>
              <a:rPr lang="en-US" dirty="0" smtClean="0"/>
              <a:t>ummary</a:t>
            </a:r>
            <a:endParaRPr lang="nl-NL" dirty="0"/>
          </a:p>
        </p:txBody>
      </p:sp>
      <p:sp>
        <p:nvSpPr>
          <p:cNvPr id="7" name="Content Placeholder 6"/>
          <p:cNvSpPr>
            <a:spLocks noGrp="1"/>
          </p:cNvSpPr>
          <p:nvPr>
            <p:ph sz="quarter" idx="15"/>
          </p:nvPr>
        </p:nvSpPr>
        <p:spPr/>
        <p:txBody>
          <a:bodyPr>
            <a:normAutofit/>
          </a:bodyPr>
          <a:lstStyle/>
          <a:p>
            <a:r>
              <a:rPr lang="en-US" sz="2800" dirty="0"/>
              <a:t>SPWX impact on radar is caused by:</a:t>
            </a:r>
          </a:p>
          <a:p>
            <a:pPr lvl="1"/>
            <a:r>
              <a:rPr lang="en-US" sz="2400" dirty="0"/>
              <a:t>Solar Radio Bursts (SRB)</a:t>
            </a:r>
          </a:p>
          <a:p>
            <a:pPr lvl="1"/>
            <a:r>
              <a:rPr lang="en-US" sz="2400" dirty="0" err="1"/>
              <a:t>Ionospheric</a:t>
            </a:r>
            <a:r>
              <a:rPr lang="en-US" sz="2400" dirty="0"/>
              <a:t> gradients &amp; aurora</a:t>
            </a:r>
          </a:p>
          <a:p>
            <a:r>
              <a:rPr lang="en-US" sz="2800" dirty="0"/>
              <a:t>And </a:t>
            </a:r>
            <a:r>
              <a:rPr lang="en-US" sz="2800" dirty="0" err="1"/>
              <a:t>dependant</a:t>
            </a:r>
            <a:r>
              <a:rPr lang="en-US" sz="2800" dirty="0"/>
              <a:t> on the radar’s: </a:t>
            </a:r>
          </a:p>
          <a:p>
            <a:pPr lvl="1"/>
            <a:r>
              <a:rPr lang="en-US" sz="2400" dirty="0"/>
              <a:t>Elevation, azimuth &amp; beam width</a:t>
            </a:r>
          </a:p>
          <a:p>
            <a:pPr lvl="1"/>
            <a:r>
              <a:rPr lang="en-US" sz="2400" dirty="0"/>
              <a:t>Frequency &amp; sensitivity</a:t>
            </a:r>
          </a:p>
          <a:p>
            <a:pPr lvl="1"/>
            <a:r>
              <a:rPr lang="nl-NL" sz="2400" dirty="0" err="1"/>
              <a:t>Circuitry</a:t>
            </a:r>
            <a:r>
              <a:rPr lang="nl-NL" sz="2400" dirty="0"/>
              <a:t> &amp; software</a:t>
            </a:r>
          </a:p>
          <a:p>
            <a:pPr marL="0" indent="0">
              <a:buNone/>
            </a:pPr>
            <a:endParaRPr lang="fr-BE" sz="2800" dirty="0"/>
          </a:p>
        </p:txBody>
      </p:sp>
    </p:spTree>
    <p:extLst>
      <p:ext uri="{BB962C8B-B14F-4D97-AF65-F5344CB8AC3E}">
        <p14:creationId xmlns:p14="http://schemas.microsoft.com/office/powerpoint/2010/main" val="149619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E718C6A-B955-395C-42A1-714F10F8D0CE}"/>
              </a:ext>
            </a:extLst>
          </p:cNvPr>
          <p:cNvSpPr>
            <a:spLocks noGrp="1"/>
          </p:cNvSpPr>
          <p:nvPr>
            <p:ph type="sldNum" sz="quarter" idx="12"/>
          </p:nvPr>
        </p:nvSpPr>
        <p:spPr/>
        <p:txBody>
          <a:bodyPr/>
          <a:lstStyle/>
          <a:p>
            <a:fld id="{075109AD-F64C-3441-8EE5-F5578A599F57}" type="slidenum">
              <a:rPr lang="en-US" smtClean="0"/>
              <a:t>3</a:t>
            </a:fld>
            <a:endParaRPr lang="en-US"/>
          </a:p>
        </p:txBody>
      </p:sp>
      <p:sp>
        <p:nvSpPr>
          <p:cNvPr id="10" name="Title 9"/>
          <p:cNvSpPr>
            <a:spLocks noGrp="1"/>
          </p:cNvSpPr>
          <p:nvPr>
            <p:ph type="title"/>
          </p:nvPr>
        </p:nvSpPr>
        <p:spPr/>
        <p:txBody>
          <a:bodyPr/>
          <a:lstStyle/>
          <a:p>
            <a:r>
              <a:rPr lang="fr-BE" dirty="0" smtClean="0"/>
              <a:t>Question 1</a:t>
            </a:r>
            <a:endParaRPr lang="fr-BE" dirty="0"/>
          </a:p>
        </p:txBody>
      </p:sp>
      <p:sp>
        <p:nvSpPr>
          <p:cNvPr id="11" name="Content Placeholder 10"/>
          <p:cNvSpPr>
            <a:spLocks noGrp="1"/>
          </p:cNvSpPr>
          <p:nvPr>
            <p:ph sz="quarter" idx="15"/>
          </p:nvPr>
        </p:nvSpPr>
        <p:spPr/>
        <p:txBody>
          <a:bodyPr/>
          <a:lstStyle/>
          <a:p>
            <a:pPr marL="0" indent="0">
              <a:buNone/>
            </a:pPr>
            <a:r>
              <a:rPr lang="en-US" sz="2400" dirty="0" smtClean="0"/>
              <a:t>What </a:t>
            </a:r>
            <a:r>
              <a:rPr lang="en-US" sz="2400" dirty="0"/>
              <a:t>frequency band(s) is are used for over the horizon radar? What is the principle behind it?</a:t>
            </a:r>
            <a:endParaRPr lang="nl-NL" sz="2400" dirty="0"/>
          </a:p>
          <a:p>
            <a:pPr marL="0" indent="0">
              <a:buNone/>
            </a:pPr>
            <a:r>
              <a:rPr lang="nl-NL" sz="2400" dirty="0" err="1"/>
              <a:t>Certain</a:t>
            </a:r>
            <a:r>
              <a:rPr lang="nl-NL" sz="2400" dirty="0"/>
              <a:t> </a:t>
            </a:r>
            <a:r>
              <a:rPr lang="nl-NL" sz="2400" dirty="0" err="1"/>
              <a:t>frequencies</a:t>
            </a:r>
            <a:r>
              <a:rPr lang="nl-NL" sz="2400" dirty="0"/>
              <a:t> </a:t>
            </a:r>
            <a:r>
              <a:rPr lang="nl-NL" sz="2400" dirty="0" err="1"/>
              <a:t>can</a:t>
            </a:r>
            <a:r>
              <a:rPr lang="nl-NL" sz="2400" dirty="0"/>
              <a:t> </a:t>
            </a:r>
            <a:r>
              <a:rPr lang="nl-NL" sz="2400" dirty="0" err="1"/>
              <a:t>be</a:t>
            </a:r>
            <a:r>
              <a:rPr lang="nl-NL" sz="2400" dirty="0"/>
              <a:t> </a:t>
            </a:r>
            <a:r>
              <a:rPr lang="nl-NL" sz="2400" i="1" u="sng" dirty="0" err="1"/>
              <a:t>refracted</a:t>
            </a:r>
            <a:r>
              <a:rPr lang="nl-NL" sz="2400" dirty="0"/>
              <a:t> </a:t>
            </a:r>
            <a:r>
              <a:rPr lang="nl-NL" sz="2400" dirty="0" err="1"/>
              <a:t>by</a:t>
            </a:r>
            <a:r>
              <a:rPr lang="nl-NL" sz="2400" dirty="0"/>
              <a:t> </a:t>
            </a:r>
            <a:r>
              <a:rPr lang="nl-NL" sz="2400" dirty="0" err="1"/>
              <a:t>the</a:t>
            </a:r>
            <a:r>
              <a:rPr lang="nl-NL" sz="2400" dirty="0"/>
              <a:t> </a:t>
            </a:r>
            <a:r>
              <a:rPr lang="nl-NL" sz="2400" dirty="0" err="1"/>
              <a:t>ionosphere</a:t>
            </a:r>
            <a:endParaRPr lang="nl-NL" sz="2400" dirty="0"/>
          </a:p>
          <a:p>
            <a:endParaRPr lang="fr-BE" dirty="0"/>
          </a:p>
        </p:txBody>
      </p:sp>
      <p:pic>
        <p:nvPicPr>
          <p:cNvPr id="25602" name="Picture 2">
            <a:extLst>
              <a:ext uri="{FF2B5EF4-FFF2-40B4-BE49-F238E27FC236}">
                <a16:creationId xmlns:a16="http://schemas.microsoft.com/office/drawing/2014/main" id="{6D25683C-4BA6-4FB1-85EC-DC693C71D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842" y="3036212"/>
            <a:ext cx="3525158" cy="2643869"/>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a:extLst>
              <a:ext uri="{FF2B5EF4-FFF2-40B4-BE49-F238E27FC236}">
                <a16:creationId xmlns:a16="http://schemas.microsoft.com/office/drawing/2014/main" id="{9DF94D67-4E34-70C5-1654-1D44CB8E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921" y="3775988"/>
            <a:ext cx="3808186" cy="190409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D89A999-1DD1-BB11-A414-7EA207F5E016}"/>
              </a:ext>
            </a:extLst>
          </p:cNvPr>
          <p:cNvSpPr txBox="1"/>
          <p:nvPr/>
        </p:nvSpPr>
        <p:spPr>
          <a:xfrm>
            <a:off x="2570842" y="5750041"/>
            <a:ext cx="3525158" cy="584775"/>
          </a:xfrm>
          <a:prstGeom prst="rect">
            <a:avLst/>
          </a:prstGeom>
          <a:noFill/>
        </p:spPr>
        <p:txBody>
          <a:bodyPr wrap="square" rtlCol="0">
            <a:spAutoFit/>
          </a:bodyPr>
          <a:lstStyle/>
          <a:p>
            <a:r>
              <a:rPr lang="nl-NL" sz="1600" dirty="0"/>
              <a:t>Coverage </a:t>
            </a:r>
            <a:r>
              <a:rPr lang="nl-NL" sz="1600" dirty="0" err="1"/>
              <a:t>pattern</a:t>
            </a:r>
            <a:r>
              <a:rPr lang="nl-NL" sz="1600" dirty="0"/>
              <a:t> of OTH Radar (green) </a:t>
            </a:r>
            <a:r>
              <a:rPr lang="nl-NL" sz="1600" dirty="0" err="1"/>
              <a:t>vs</a:t>
            </a:r>
            <a:r>
              <a:rPr lang="nl-NL" sz="1600" dirty="0"/>
              <a:t> En-Route Radar (Red)</a:t>
            </a:r>
          </a:p>
        </p:txBody>
      </p:sp>
      <p:sp>
        <p:nvSpPr>
          <p:cNvPr id="9" name="Tekstvak 8">
            <a:extLst>
              <a:ext uri="{FF2B5EF4-FFF2-40B4-BE49-F238E27FC236}">
                <a16:creationId xmlns:a16="http://schemas.microsoft.com/office/drawing/2014/main" id="{C1A3D867-3E39-E9FF-B06E-0D75318180C1}"/>
              </a:ext>
            </a:extLst>
          </p:cNvPr>
          <p:cNvSpPr txBox="1"/>
          <p:nvPr/>
        </p:nvSpPr>
        <p:spPr>
          <a:xfrm>
            <a:off x="6555921" y="5762720"/>
            <a:ext cx="3525158" cy="584775"/>
          </a:xfrm>
          <a:prstGeom prst="rect">
            <a:avLst/>
          </a:prstGeom>
          <a:noFill/>
        </p:spPr>
        <p:txBody>
          <a:bodyPr wrap="square" rtlCol="0">
            <a:spAutoFit/>
          </a:bodyPr>
          <a:lstStyle/>
          <a:p>
            <a:r>
              <a:rPr lang="nl-NL" sz="1600" dirty="0" err="1"/>
              <a:t>Principle</a:t>
            </a:r>
            <a:r>
              <a:rPr lang="nl-NL" sz="1600" dirty="0"/>
              <a:t> of Over-The-Horizon </a:t>
            </a:r>
            <a:r>
              <a:rPr lang="nl-NL" sz="1600" dirty="0" err="1"/>
              <a:t>Backscatter</a:t>
            </a:r>
            <a:r>
              <a:rPr lang="nl-NL" sz="1600" dirty="0"/>
              <a:t> Radar</a:t>
            </a:r>
          </a:p>
        </p:txBody>
      </p:sp>
      <p:sp>
        <p:nvSpPr>
          <p:cNvPr id="7" name="Tekstvak 6">
            <a:extLst>
              <a:ext uri="{FF2B5EF4-FFF2-40B4-BE49-F238E27FC236}">
                <a16:creationId xmlns:a16="http://schemas.microsoft.com/office/drawing/2014/main" id="{DA5F8113-B345-EC8A-8CAE-E7E79E694061}"/>
              </a:ext>
            </a:extLst>
          </p:cNvPr>
          <p:cNvSpPr txBox="1"/>
          <p:nvPr/>
        </p:nvSpPr>
        <p:spPr>
          <a:xfrm>
            <a:off x="4333421" y="1686865"/>
            <a:ext cx="6030686"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nl-NL" sz="8000" dirty="0">
                <a:solidFill>
                  <a:srgbClr val="C00000"/>
                </a:solidFill>
              </a:rPr>
              <a:t>HF (3-30MHz)</a:t>
            </a:r>
          </a:p>
        </p:txBody>
      </p:sp>
    </p:spTree>
    <p:extLst>
      <p:ext uri="{BB962C8B-B14F-4D97-AF65-F5344CB8AC3E}">
        <p14:creationId xmlns:p14="http://schemas.microsoft.com/office/powerpoint/2010/main" val="5823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1AB2EFD-98CE-7266-C950-6DC778A96558}"/>
              </a:ext>
            </a:extLst>
          </p:cNvPr>
          <p:cNvSpPr>
            <a:spLocks noGrp="1"/>
          </p:cNvSpPr>
          <p:nvPr>
            <p:ph type="sldNum" sz="quarter" idx="12"/>
          </p:nvPr>
        </p:nvSpPr>
        <p:spPr/>
        <p:txBody>
          <a:bodyPr/>
          <a:lstStyle/>
          <a:p>
            <a:fld id="{075109AD-F64C-3441-8EE5-F5578A599F57}" type="slidenum">
              <a:rPr lang="en-US" smtClean="0"/>
              <a:t>4</a:t>
            </a:fld>
            <a:endParaRPr lang="en-US"/>
          </a:p>
        </p:txBody>
      </p:sp>
      <p:sp>
        <p:nvSpPr>
          <p:cNvPr id="12" name="Title 11"/>
          <p:cNvSpPr>
            <a:spLocks noGrp="1"/>
          </p:cNvSpPr>
          <p:nvPr>
            <p:ph type="title"/>
          </p:nvPr>
        </p:nvSpPr>
        <p:spPr/>
        <p:txBody>
          <a:bodyPr/>
          <a:lstStyle/>
          <a:p>
            <a:r>
              <a:rPr lang="fr-BE" dirty="0" smtClean="0"/>
              <a:t>Question 2</a:t>
            </a:r>
            <a:endParaRPr lang="fr-BE" dirty="0"/>
          </a:p>
        </p:txBody>
      </p:sp>
      <p:sp>
        <p:nvSpPr>
          <p:cNvPr id="13" name="Content Placeholder 12"/>
          <p:cNvSpPr>
            <a:spLocks noGrp="1"/>
          </p:cNvSpPr>
          <p:nvPr>
            <p:ph sz="quarter" idx="15"/>
          </p:nvPr>
        </p:nvSpPr>
        <p:spPr/>
        <p:txBody>
          <a:bodyPr/>
          <a:lstStyle/>
          <a:p>
            <a:pPr marL="0" indent="0">
              <a:buNone/>
            </a:pPr>
            <a:r>
              <a:rPr lang="nl-NL" sz="2400" dirty="0" err="1" smtClean="0"/>
              <a:t>What</a:t>
            </a:r>
            <a:r>
              <a:rPr lang="nl-NL" sz="2400" dirty="0" smtClean="0"/>
              <a:t> </a:t>
            </a:r>
            <a:r>
              <a:rPr lang="nl-NL" sz="2400" dirty="0"/>
              <a:t>kind of </a:t>
            </a:r>
            <a:r>
              <a:rPr lang="en-US" sz="2400" dirty="0"/>
              <a:t>solar phenomenon might impact this 	type of radar and why</a:t>
            </a:r>
            <a:r>
              <a:rPr lang="en-US" sz="2400" dirty="0" smtClean="0"/>
              <a:t>?</a:t>
            </a:r>
            <a:endParaRPr lang="en-US" sz="2400" dirty="0"/>
          </a:p>
        </p:txBody>
      </p:sp>
      <p:pic>
        <p:nvPicPr>
          <p:cNvPr id="6" name="Picture 2" descr="Afbeeldingsresultaat voor d rap solar flare hf">
            <a:hlinkClick r:id="rId3"/>
            <a:extLst>
              <a:ext uri="{FF2B5EF4-FFF2-40B4-BE49-F238E27FC236}">
                <a16:creationId xmlns:a16="http://schemas.microsoft.com/office/drawing/2014/main" id="{E7F60BCD-D14D-48EA-A566-9C953AF07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394914"/>
            <a:ext cx="7895496" cy="44121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2">
            <a:extLst>
              <a:ext uri="{FF2B5EF4-FFF2-40B4-BE49-F238E27FC236}">
                <a16:creationId xmlns:a16="http://schemas.microsoft.com/office/drawing/2014/main" id="{2744529B-0893-D74C-83E1-79571025BD19}"/>
              </a:ext>
            </a:extLst>
          </p:cNvPr>
          <p:cNvCxnSpPr>
            <a:cxnSpLocks/>
            <a:stCxn id="8" idx="3"/>
          </p:cNvCxnSpPr>
          <p:nvPr/>
        </p:nvCxnSpPr>
        <p:spPr>
          <a:xfrm flipV="1">
            <a:off x="3211408" y="2132856"/>
            <a:ext cx="1402692" cy="87997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5">
            <a:extLst>
              <a:ext uri="{FF2B5EF4-FFF2-40B4-BE49-F238E27FC236}">
                <a16:creationId xmlns:a16="http://schemas.microsoft.com/office/drawing/2014/main" id="{4C533162-DB93-CC2F-D45F-5FFE0BF3F0C7}"/>
              </a:ext>
            </a:extLst>
          </p:cNvPr>
          <p:cNvSpPr txBox="1"/>
          <p:nvPr/>
        </p:nvSpPr>
        <p:spPr>
          <a:xfrm>
            <a:off x="2385542" y="2781998"/>
            <a:ext cx="825867" cy="461665"/>
          </a:xfrm>
          <a:prstGeom prst="rect">
            <a:avLst/>
          </a:prstGeom>
          <a:noFill/>
        </p:spPr>
        <p:txBody>
          <a:bodyPr wrap="none" rtlCol="0">
            <a:spAutoFit/>
          </a:bodyPr>
          <a:lstStyle/>
          <a:p>
            <a:r>
              <a:rPr lang="en-US" sz="2400" b="1" dirty="0">
                <a:solidFill>
                  <a:schemeClr val="bg1"/>
                </a:solidFill>
              </a:rPr>
              <a:t>PCA</a:t>
            </a:r>
            <a:endParaRPr lang="nl-NL" sz="2400" b="1" dirty="0">
              <a:solidFill>
                <a:schemeClr val="bg1"/>
              </a:solidFill>
            </a:endParaRPr>
          </a:p>
        </p:txBody>
      </p:sp>
      <p:sp>
        <p:nvSpPr>
          <p:cNvPr id="9" name="TextBox 11">
            <a:extLst>
              <a:ext uri="{FF2B5EF4-FFF2-40B4-BE49-F238E27FC236}">
                <a16:creationId xmlns:a16="http://schemas.microsoft.com/office/drawing/2014/main" id="{4AC814AE-DCE3-333A-24BF-EC563B109AF3}"/>
              </a:ext>
            </a:extLst>
          </p:cNvPr>
          <p:cNvSpPr txBox="1"/>
          <p:nvPr/>
        </p:nvSpPr>
        <p:spPr>
          <a:xfrm>
            <a:off x="3234021" y="3243663"/>
            <a:ext cx="1723549" cy="461665"/>
          </a:xfrm>
          <a:prstGeom prst="rect">
            <a:avLst/>
          </a:prstGeom>
          <a:noFill/>
        </p:spPr>
        <p:txBody>
          <a:bodyPr wrap="none" rtlCol="0">
            <a:spAutoFit/>
          </a:bodyPr>
          <a:lstStyle/>
          <a:p>
            <a:r>
              <a:rPr lang="en-US" sz="2400" b="1" dirty="0">
                <a:solidFill>
                  <a:schemeClr val="bg1"/>
                </a:solidFill>
              </a:rPr>
              <a:t>Solar Flare</a:t>
            </a:r>
            <a:endParaRPr lang="nl-NL" sz="2400" b="1" dirty="0">
              <a:solidFill>
                <a:schemeClr val="bg1"/>
              </a:solidFill>
            </a:endParaRPr>
          </a:p>
        </p:txBody>
      </p:sp>
      <p:cxnSp>
        <p:nvCxnSpPr>
          <p:cNvPr id="10" name="Straight Arrow Connector 12">
            <a:extLst>
              <a:ext uri="{FF2B5EF4-FFF2-40B4-BE49-F238E27FC236}">
                <a16:creationId xmlns:a16="http://schemas.microsoft.com/office/drawing/2014/main" id="{593BD3BC-6CDF-02C4-3176-7CADBE5C632A}"/>
              </a:ext>
            </a:extLst>
          </p:cNvPr>
          <p:cNvCxnSpPr>
            <a:cxnSpLocks/>
          </p:cNvCxnSpPr>
          <p:nvPr/>
        </p:nvCxnSpPr>
        <p:spPr>
          <a:xfrm flipV="1">
            <a:off x="4771290" y="2993847"/>
            <a:ext cx="1530932" cy="46166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9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2B2DA6-B9BE-6DAE-6924-4E77CD820F6F}"/>
              </a:ext>
            </a:extLst>
          </p:cNvPr>
          <p:cNvSpPr>
            <a:spLocks noGrp="1"/>
          </p:cNvSpPr>
          <p:nvPr>
            <p:ph type="sldNum" sz="quarter" idx="12"/>
          </p:nvPr>
        </p:nvSpPr>
        <p:spPr/>
        <p:txBody>
          <a:bodyPr/>
          <a:lstStyle/>
          <a:p>
            <a:fld id="{075109AD-F64C-3441-8EE5-F5578A599F57}" type="slidenum">
              <a:rPr lang="en-US" smtClean="0"/>
              <a:t>5</a:t>
            </a:fld>
            <a:endParaRPr lang="en-US"/>
          </a:p>
        </p:txBody>
      </p:sp>
      <p:sp>
        <p:nvSpPr>
          <p:cNvPr id="11" name="Title 10"/>
          <p:cNvSpPr>
            <a:spLocks noGrp="1"/>
          </p:cNvSpPr>
          <p:nvPr>
            <p:ph type="title"/>
          </p:nvPr>
        </p:nvSpPr>
        <p:spPr/>
        <p:txBody>
          <a:bodyPr/>
          <a:lstStyle/>
          <a:p>
            <a:r>
              <a:rPr lang="fr-BE" dirty="0" err="1" smtClean="0"/>
              <a:t>Reminder</a:t>
            </a:r>
            <a:endParaRPr lang="fr-BE" dirty="0"/>
          </a:p>
        </p:txBody>
      </p:sp>
      <p:sp>
        <p:nvSpPr>
          <p:cNvPr id="12" name="Content Placeholder 11"/>
          <p:cNvSpPr>
            <a:spLocks noGrp="1"/>
          </p:cNvSpPr>
          <p:nvPr>
            <p:ph sz="quarter" idx="15"/>
          </p:nvPr>
        </p:nvSpPr>
        <p:spPr>
          <a:xfrm>
            <a:off x="533401" y="1710813"/>
            <a:ext cx="3448664" cy="5150458"/>
          </a:xfrm>
        </p:spPr>
        <p:txBody>
          <a:bodyPr/>
          <a:lstStyle/>
          <a:p>
            <a:r>
              <a:rPr lang="nl-NL" dirty="0" err="1"/>
              <a:t>Remember</a:t>
            </a:r>
            <a:r>
              <a:rPr lang="nl-NL" dirty="0"/>
              <a:t> </a:t>
            </a:r>
            <a:r>
              <a:rPr lang="nl-NL" dirty="0" err="1"/>
              <a:t>Polar</a:t>
            </a:r>
            <a:r>
              <a:rPr lang="nl-NL" dirty="0"/>
              <a:t> Cap </a:t>
            </a:r>
            <a:r>
              <a:rPr lang="nl-NL" dirty="0" err="1"/>
              <a:t>Absorption</a:t>
            </a:r>
            <a:r>
              <a:rPr lang="nl-NL" dirty="0"/>
              <a:t>?</a:t>
            </a:r>
          </a:p>
          <a:p>
            <a:pPr marL="0" indent="0">
              <a:buNone/>
            </a:pPr>
            <a:endParaRPr lang="fr-BE" dirty="0"/>
          </a:p>
        </p:txBody>
      </p:sp>
      <p:pic>
        <p:nvPicPr>
          <p:cNvPr id="6" name="jhv_soho_20031027-30.mov-0.0000-10.6000.wmv">
            <a:hlinkClick r:id="" action="ppaction://media"/>
            <a:extLst>
              <a:ext uri="{FF2B5EF4-FFF2-40B4-BE49-F238E27FC236}">
                <a16:creationId xmlns:a16="http://schemas.microsoft.com/office/drawing/2014/main" id="{80F6B6BC-A189-9407-4C86-811E588346C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bwMode="auto">
          <a:xfrm>
            <a:off x="533401" y="3017071"/>
            <a:ext cx="3462350" cy="2832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Boniface.Mills\AppData\Local\Microsoft\Windows\Temporary Internet Files\Content.Outlook\P7C23DVC\10-25.jpg">
            <a:extLst>
              <a:ext uri="{FF2B5EF4-FFF2-40B4-BE49-F238E27FC236}">
                <a16:creationId xmlns:a16="http://schemas.microsoft.com/office/drawing/2014/main" id="{37426B0A-BD17-2D71-A193-1E8C93906E2E}"/>
              </a:ext>
            </a:extLst>
          </p:cNvPr>
          <p:cNvPicPr>
            <a:picLocks noChangeAspect="1" noChangeArrowheads="1"/>
          </p:cNvPicPr>
          <p:nvPr/>
        </p:nvPicPr>
        <p:blipFill>
          <a:blip r:embed="rId5" cstate="print"/>
          <a:srcRect/>
          <a:stretch>
            <a:fillRect/>
          </a:stretch>
        </p:blipFill>
        <p:spPr bwMode="auto">
          <a:xfrm>
            <a:off x="4457409" y="1789234"/>
            <a:ext cx="7545614" cy="2455673"/>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a16="http://schemas.microsoft.com/office/drawing/2014/main" id="{F15B9F30-176E-0165-4F3D-2D78C8181F53}"/>
              </a:ext>
            </a:extLst>
          </p:cNvPr>
          <p:cNvPicPr>
            <a:picLocks noChangeAspect="1"/>
          </p:cNvPicPr>
          <p:nvPr/>
        </p:nvPicPr>
        <p:blipFill rotWithShape="1">
          <a:blip r:embed="rId6">
            <a:extLst>
              <a:ext uri="{28A0092B-C50C-407E-A947-70E740481C1C}">
                <a14:useLocalDpi xmlns:a14="http://schemas.microsoft.com/office/drawing/2010/main" val="0"/>
              </a:ext>
            </a:extLst>
          </a:blip>
          <a:srcRect b="14269"/>
          <a:stretch/>
        </p:blipFill>
        <p:spPr bwMode="auto">
          <a:xfrm>
            <a:off x="7620000" y="4410028"/>
            <a:ext cx="3533108" cy="2453465"/>
          </a:xfrm>
          <a:prstGeom prst="rect">
            <a:avLst/>
          </a:prstGeom>
          <a:noFill/>
          <a:ln w="9525">
            <a:noFill/>
            <a:miter lim="800000"/>
            <a:headEnd/>
            <a:tailEnd/>
          </a:ln>
        </p:spPr>
      </p:pic>
      <p:sp>
        <p:nvSpPr>
          <p:cNvPr id="9" name="Tekstvak 8">
            <a:extLst>
              <a:ext uri="{FF2B5EF4-FFF2-40B4-BE49-F238E27FC236}">
                <a16:creationId xmlns:a16="http://schemas.microsoft.com/office/drawing/2014/main" id="{857D9206-8540-EFEE-E70A-124C3C605ED3}"/>
              </a:ext>
            </a:extLst>
          </p:cNvPr>
          <p:cNvSpPr txBox="1"/>
          <p:nvPr/>
        </p:nvSpPr>
        <p:spPr>
          <a:xfrm>
            <a:off x="5716191" y="4700494"/>
            <a:ext cx="2074849" cy="1940018"/>
          </a:xfrm>
          <a:prstGeom prst="rect">
            <a:avLst/>
          </a:prstGeom>
          <a:noFill/>
        </p:spPr>
        <p:txBody>
          <a:bodyPr wrap="square" rtlCol="0">
            <a:spAutoFit/>
          </a:bodyPr>
          <a:lstStyle/>
          <a:p>
            <a:pPr defTabSz="685800">
              <a:lnSpc>
                <a:spcPct val="90000"/>
              </a:lnSpc>
              <a:spcBef>
                <a:spcPts val="750"/>
              </a:spcBef>
              <a:buFont typeface="Wingdings" panose="05000000000000000000" pitchFamily="2" charset="2"/>
            </a:pPr>
            <a:r>
              <a:rPr lang="nl-NL" sz="2100" dirty="0" err="1">
                <a:solidFill>
                  <a:schemeClr val="tx2"/>
                </a:solidFill>
              </a:rPr>
              <a:t>Charged</a:t>
            </a:r>
            <a:r>
              <a:rPr lang="nl-NL" sz="2100" dirty="0">
                <a:solidFill>
                  <a:schemeClr val="tx2"/>
                </a:solidFill>
              </a:rPr>
              <a:t> </a:t>
            </a:r>
            <a:r>
              <a:rPr lang="nl-NL" sz="2100" dirty="0" err="1">
                <a:solidFill>
                  <a:schemeClr val="tx2"/>
                </a:solidFill>
              </a:rPr>
              <a:t>particles</a:t>
            </a:r>
            <a:r>
              <a:rPr lang="nl-NL" sz="2100" dirty="0">
                <a:solidFill>
                  <a:schemeClr val="tx2"/>
                </a:solidFill>
              </a:rPr>
              <a:t> follow </a:t>
            </a:r>
            <a:r>
              <a:rPr lang="nl-NL" sz="2100" dirty="0" err="1">
                <a:solidFill>
                  <a:schemeClr val="tx2"/>
                </a:solidFill>
              </a:rPr>
              <a:t>fieldlines</a:t>
            </a:r>
            <a:r>
              <a:rPr lang="nl-NL" sz="2100" dirty="0">
                <a:solidFill>
                  <a:schemeClr val="tx2"/>
                </a:solidFill>
              </a:rPr>
              <a:t> </a:t>
            </a:r>
            <a:r>
              <a:rPr lang="nl-NL" sz="2100" dirty="0" err="1">
                <a:solidFill>
                  <a:schemeClr val="tx2"/>
                </a:solidFill>
              </a:rPr>
              <a:t>to</a:t>
            </a:r>
            <a:r>
              <a:rPr lang="nl-NL" sz="2100" dirty="0">
                <a:solidFill>
                  <a:schemeClr val="tx2"/>
                </a:solidFill>
              </a:rPr>
              <a:t> </a:t>
            </a:r>
            <a:r>
              <a:rPr lang="nl-NL" sz="2100" dirty="0" err="1">
                <a:solidFill>
                  <a:schemeClr val="tx2"/>
                </a:solidFill>
              </a:rPr>
              <a:t>the</a:t>
            </a:r>
            <a:r>
              <a:rPr lang="nl-NL" sz="2100" dirty="0">
                <a:solidFill>
                  <a:schemeClr val="tx2"/>
                </a:solidFill>
              </a:rPr>
              <a:t> </a:t>
            </a:r>
            <a:r>
              <a:rPr lang="nl-NL" sz="2100" dirty="0" err="1">
                <a:solidFill>
                  <a:schemeClr val="tx2"/>
                </a:solidFill>
              </a:rPr>
              <a:t>poles</a:t>
            </a:r>
            <a:endParaRPr lang="nl-NL" sz="2100" dirty="0">
              <a:solidFill>
                <a:schemeClr val="tx2"/>
              </a:solidFill>
            </a:endParaRPr>
          </a:p>
          <a:p>
            <a:pPr defTabSz="685800">
              <a:lnSpc>
                <a:spcPct val="90000"/>
              </a:lnSpc>
              <a:spcBef>
                <a:spcPts val="750"/>
              </a:spcBef>
              <a:buFont typeface="Wingdings" panose="05000000000000000000" pitchFamily="2" charset="2"/>
            </a:pPr>
            <a:endParaRPr lang="nl-NL" sz="2100" dirty="0">
              <a:solidFill>
                <a:schemeClr val="tx2"/>
              </a:solidFill>
            </a:endParaRPr>
          </a:p>
        </p:txBody>
      </p:sp>
    </p:spTree>
    <p:extLst>
      <p:ext uri="{BB962C8B-B14F-4D97-AF65-F5344CB8AC3E}">
        <p14:creationId xmlns:p14="http://schemas.microsoft.com/office/powerpoint/2010/main" val="254891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1AB2EFD-98CE-7266-C950-6DC778A96558}"/>
              </a:ext>
            </a:extLst>
          </p:cNvPr>
          <p:cNvSpPr>
            <a:spLocks noGrp="1"/>
          </p:cNvSpPr>
          <p:nvPr>
            <p:ph type="sldNum" sz="quarter" idx="12"/>
          </p:nvPr>
        </p:nvSpPr>
        <p:spPr/>
        <p:txBody>
          <a:bodyPr/>
          <a:lstStyle/>
          <a:p>
            <a:fld id="{075109AD-F64C-3441-8EE5-F5578A599F57}" type="slidenum">
              <a:rPr lang="en-US" smtClean="0"/>
              <a:t>6</a:t>
            </a:fld>
            <a:endParaRPr lang="en-US"/>
          </a:p>
        </p:txBody>
      </p:sp>
      <p:sp>
        <p:nvSpPr>
          <p:cNvPr id="13" name="Title 12"/>
          <p:cNvSpPr>
            <a:spLocks noGrp="1"/>
          </p:cNvSpPr>
          <p:nvPr>
            <p:ph type="title"/>
          </p:nvPr>
        </p:nvSpPr>
        <p:spPr/>
        <p:txBody>
          <a:bodyPr/>
          <a:lstStyle/>
          <a:p>
            <a:r>
              <a:rPr lang="fr-BE" dirty="0" err="1" smtClean="0"/>
              <a:t>Reminder</a:t>
            </a:r>
            <a:endParaRPr lang="fr-BE" dirty="0"/>
          </a:p>
        </p:txBody>
      </p:sp>
      <p:sp>
        <p:nvSpPr>
          <p:cNvPr id="14" name="Content Placeholder 13"/>
          <p:cNvSpPr>
            <a:spLocks noGrp="1"/>
          </p:cNvSpPr>
          <p:nvPr>
            <p:ph sz="quarter" idx="15"/>
          </p:nvPr>
        </p:nvSpPr>
        <p:spPr/>
        <p:txBody>
          <a:bodyPr/>
          <a:lstStyle/>
          <a:p>
            <a:pPr marL="0" indent="0">
              <a:buNone/>
            </a:pPr>
            <a:r>
              <a:rPr lang="nl-NL" sz="2400" dirty="0" err="1" smtClean="0"/>
              <a:t>What</a:t>
            </a:r>
            <a:r>
              <a:rPr lang="nl-NL" sz="2400" dirty="0" smtClean="0"/>
              <a:t> </a:t>
            </a:r>
            <a:r>
              <a:rPr lang="nl-NL" sz="2400" dirty="0"/>
              <a:t>kind of </a:t>
            </a:r>
            <a:r>
              <a:rPr lang="en-US" sz="2400" dirty="0"/>
              <a:t>solar phenomenon might impact this 	type of radar and why?</a:t>
            </a:r>
          </a:p>
          <a:p>
            <a:pPr marL="0" indent="0">
              <a:buNone/>
            </a:pPr>
            <a:endParaRPr lang="nl-NL" sz="2400" dirty="0"/>
          </a:p>
          <a:p>
            <a:pPr marL="0" indent="0">
              <a:buNone/>
            </a:pPr>
            <a:endParaRPr lang="fr-BE" dirty="0"/>
          </a:p>
        </p:txBody>
      </p:sp>
      <p:pic>
        <p:nvPicPr>
          <p:cNvPr id="6" name="Picture 2" descr="Afbeeldingsresultaat voor d rap solar flare hf">
            <a:hlinkClick r:id="rId3"/>
            <a:extLst>
              <a:ext uri="{FF2B5EF4-FFF2-40B4-BE49-F238E27FC236}">
                <a16:creationId xmlns:a16="http://schemas.microsoft.com/office/drawing/2014/main" id="{E7F60BCD-D14D-48EA-A566-9C953AF07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68342"/>
            <a:ext cx="5691560" cy="31805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2">
            <a:extLst>
              <a:ext uri="{FF2B5EF4-FFF2-40B4-BE49-F238E27FC236}">
                <a16:creationId xmlns:a16="http://schemas.microsoft.com/office/drawing/2014/main" id="{2744529B-0893-D74C-83E1-79571025BD19}"/>
              </a:ext>
            </a:extLst>
          </p:cNvPr>
          <p:cNvCxnSpPr>
            <a:cxnSpLocks/>
          </p:cNvCxnSpPr>
          <p:nvPr/>
        </p:nvCxnSpPr>
        <p:spPr>
          <a:xfrm flipV="1">
            <a:off x="2505640" y="2423577"/>
            <a:ext cx="1530932" cy="87997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5">
            <a:extLst>
              <a:ext uri="{FF2B5EF4-FFF2-40B4-BE49-F238E27FC236}">
                <a16:creationId xmlns:a16="http://schemas.microsoft.com/office/drawing/2014/main" id="{4C533162-DB93-CC2F-D45F-5FFE0BF3F0C7}"/>
              </a:ext>
            </a:extLst>
          </p:cNvPr>
          <p:cNvSpPr txBox="1"/>
          <p:nvPr/>
        </p:nvSpPr>
        <p:spPr>
          <a:xfrm>
            <a:off x="2156827" y="3303552"/>
            <a:ext cx="825867" cy="461665"/>
          </a:xfrm>
          <a:prstGeom prst="rect">
            <a:avLst/>
          </a:prstGeom>
          <a:noFill/>
        </p:spPr>
        <p:txBody>
          <a:bodyPr wrap="none" rtlCol="0">
            <a:spAutoFit/>
          </a:bodyPr>
          <a:lstStyle/>
          <a:p>
            <a:r>
              <a:rPr lang="en-US" sz="2400" b="1" dirty="0">
                <a:solidFill>
                  <a:schemeClr val="bg1"/>
                </a:solidFill>
              </a:rPr>
              <a:t>PCA</a:t>
            </a:r>
            <a:endParaRPr lang="nl-NL" sz="2400" b="1" dirty="0">
              <a:solidFill>
                <a:schemeClr val="bg1"/>
              </a:solidFill>
            </a:endParaRPr>
          </a:p>
        </p:txBody>
      </p:sp>
      <p:sp>
        <p:nvSpPr>
          <p:cNvPr id="9" name="TextBox 11">
            <a:extLst>
              <a:ext uri="{FF2B5EF4-FFF2-40B4-BE49-F238E27FC236}">
                <a16:creationId xmlns:a16="http://schemas.microsoft.com/office/drawing/2014/main" id="{4AC814AE-DCE3-333A-24BF-EC563B109AF3}"/>
              </a:ext>
            </a:extLst>
          </p:cNvPr>
          <p:cNvSpPr txBox="1"/>
          <p:nvPr/>
        </p:nvSpPr>
        <p:spPr>
          <a:xfrm>
            <a:off x="2967209" y="3765217"/>
            <a:ext cx="1723549" cy="461665"/>
          </a:xfrm>
          <a:prstGeom prst="rect">
            <a:avLst/>
          </a:prstGeom>
          <a:noFill/>
        </p:spPr>
        <p:txBody>
          <a:bodyPr wrap="none" rtlCol="0">
            <a:spAutoFit/>
          </a:bodyPr>
          <a:lstStyle/>
          <a:p>
            <a:r>
              <a:rPr lang="en-US" sz="2400" b="1" dirty="0">
                <a:solidFill>
                  <a:schemeClr val="bg1"/>
                </a:solidFill>
              </a:rPr>
              <a:t>Solar Flare</a:t>
            </a:r>
            <a:endParaRPr lang="nl-NL" sz="2400" b="1" dirty="0">
              <a:solidFill>
                <a:schemeClr val="bg1"/>
              </a:solidFill>
            </a:endParaRPr>
          </a:p>
        </p:txBody>
      </p:sp>
      <p:cxnSp>
        <p:nvCxnSpPr>
          <p:cNvPr id="10" name="Straight Arrow Connector 12">
            <a:extLst>
              <a:ext uri="{FF2B5EF4-FFF2-40B4-BE49-F238E27FC236}">
                <a16:creationId xmlns:a16="http://schemas.microsoft.com/office/drawing/2014/main" id="{593BD3BC-6CDF-02C4-3176-7CADBE5C632A}"/>
              </a:ext>
            </a:extLst>
          </p:cNvPr>
          <p:cNvCxnSpPr>
            <a:cxnSpLocks/>
          </p:cNvCxnSpPr>
          <p:nvPr/>
        </p:nvCxnSpPr>
        <p:spPr>
          <a:xfrm flipV="1">
            <a:off x="3732674" y="3206118"/>
            <a:ext cx="1530932" cy="46166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 name="Tekstvak 1">
            <a:extLst>
              <a:ext uri="{FF2B5EF4-FFF2-40B4-BE49-F238E27FC236}">
                <a16:creationId xmlns:a16="http://schemas.microsoft.com/office/drawing/2014/main" id="{727EBA9C-3317-522F-549F-F5DE3B69F177}"/>
              </a:ext>
            </a:extLst>
          </p:cNvPr>
          <p:cNvSpPr txBox="1"/>
          <p:nvPr/>
        </p:nvSpPr>
        <p:spPr>
          <a:xfrm>
            <a:off x="744676" y="5528362"/>
            <a:ext cx="11073580" cy="1294713"/>
          </a:xfrm>
          <a:prstGeom prst="rect">
            <a:avLst/>
          </a:prstGeom>
          <a:noFill/>
        </p:spPr>
        <p:txBody>
          <a:bodyPr wrap="square" rtlCol="0">
            <a:spAutoFit/>
          </a:bodyPr>
          <a:lstStyle/>
          <a:p>
            <a:pPr defTabSz="685800">
              <a:lnSpc>
                <a:spcPct val="90000"/>
              </a:lnSpc>
              <a:spcBef>
                <a:spcPts val="750"/>
              </a:spcBef>
            </a:pPr>
            <a:r>
              <a:rPr lang="nl-NL" sz="2400" dirty="0">
                <a:solidFill>
                  <a:schemeClr val="tx2"/>
                </a:solidFill>
              </a:rPr>
              <a:t>D-</a:t>
            </a:r>
            <a:r>
              <a:rPr lang="nl-NL" sz="2400" dirty="0" err="1">
                <a:solidFill>
                  <a:schemeClr val="tx2"/>
                </a:solidFill>
              </a:rPr>
              <a:t>layer</a:t>
            </a:r>
            <a:r>
              <a:rPr lang="nl-NL" sz="2400" dirty="0">
                <a:solidFill>
                  <a:schemeClr val="tx2"/>
                </a:solidFill>
              </a:rPr>
              <a:t> </a:t>
            </a:r>
            <a:r>
              <a:rPr lang="nl-NL" sz="2400" dirty="0" err="1">
                <a:solidFill>
                  <a:schemeClr val="tx2"/>
                </a:solidFill>
              </a:rPr>
              <a:t>ionization</a:t>
            </a:r>
            <a:r>
              <a:rPr lang="nl-NL" sz="2400" dirty="0">
                <a:solidFill>
                  <a:schemeClr val="tx2"/>
                </a:solidFill>
              </a:rPr>
              <a:t> </a:t>
            </a:r>
            <a:r>
              <a:rPr lang="nl-NL" sz="2400" dirty="0" err="1">
                <a:solidFill>
                  <a:schemeClr val="tx2"/>
                </a:solidFill>
              </a:rPr>
              <a:t>results</a:t>
            </a:r>
            <a:r>
              <a:rPr lang="nl-NL" sz="2400" dirty="0">
                <a:solidFill>
                  <a:schemeClr val="tx2"/>
                </a:solidFill>
              </a:rPr>
              <a:t> in a HF-</a:t>
            </a:r>
            <a:r>
              <a:rPr lang="nl-NL" sz="2400" dirty="0" err="1">
                <a:solidFill>
                  <a:schemeClr val="tx2"/>
                </a:solidFill>
              </a:rPr>
              <a:t>blackout</a:t>
            </a:r>
            <a:r>
              <a:rPr lang="nl-NL" sz="2400" dirty="0">
                <a:solidFill>
                  <a:schemeClr val="tx2"/>
                </a:solidFill>
              </a:rPr>
              <a:t>.</a:t>
            </a:r>
          </a:p>
          <a:p>
            <a:pPr defTabSz="685800">
              <a:lnSpc>
                <a:spcPct val="90000"/>
              </a:lnSpc>
              <a:spcBef>
                <a:spcPts val="750"/>
              </a:spcBef>
            </a:pPr>
            <a:r>
              <a:rPr lang="nl-NL" sz="2400" dirty="0">
                <a:solidFill>
                  <a:schemeClr val="tx2"/>
                </a:solidFill>
              </a:rPr>
              <a:t>Solar </a:t>
            </a:r>
            <a:r>
              <a:rPr lang="nl-NL" sz="2400" dirty="0" err="1">
                <a:solidFill>
                  <a:schemeClr val="tx2"/>
                </a:solidFill>
              </a:rPr>
              <a:t>flare</a:t>
            </a:r>
            <a:r>
              <a:rPr lang="nl-NL" sz="2400" dirty="0">
                <a:solidFill>
                  <a:schemeClr val="tx2"/>
                </a:solidFill>
              </a:rPr>
              <a:t> </a:t>
            </a:r>
            <a:r>
              <a:rPr lang="nl-NL" sz="2400" dirty="0" err="1">
                <a:solidFill>
                  <a:schemeClr val="tx2"/>
                </a:solidFill>
              </a:rPr>
              <a:t>effects</a:t>
            </a:r>
            <a:r>
              <a:rPr lang="nl-NL" sz="2400" dirty="0">
                <a:solidFill>
                  <a:schemeClr val="tx2"/>
                </a:solidFill>
              </a:rPr>
              <a:t> </a:t>
            </a:r>
            <a:r>
              <a:rPr lang="nl-NL" sz="2400" dirty="0" err="1">
                <a:solidFill>
                  <a:schemeClr val="tx2"/>
                </a:solidFill>
              </a:rPr>
              <a:t>may</a:t>
            </a:r>
            <a:r>
              <a:rPr lang="nl-NL" sz="2400" dirty="0">
                <a:solidFill>
                  <a:schemeClr val="tx2"/>
                </a:solidFill>
              </a:rPr>
              <a:t> last up </a:t>
            </a:r>
            <a:r>
              <a:rPr lang="nl-NL" sz="2400" dirty="0" err="1">
                <a:solidFill>
                  <a:schemeClr val="tx2"/>
                </a:solidFill>
              </a:rPr>
              <a:t>to</a:t>
            </a:r>
            <a:r>
              <a:rPr lang="nl-NL" sz="2400" dirty="0">
                <a:solidFill>
                  <a:schemeClr val="tx2"/>
                </a:solidFill>
              </a:rPr>
              <a:t> (</a:t>
            </a:r>
            <a:r>
              <a:rPr lang="nl-NL" sz="2400" dirty="0" err="1">
                <a:solidFill>
                  <a:schemeClr val="tx2"/>
                </a:solidFill>
              </a:rPr>
              <a:t>tens</a:t>
            </a:r>
            <a:r>
              <a:rPr lang="nl-NL" sz="2400" dirty="0">
                <a:solidFill>
                  <a:schemeClr val="tx2"/>
                </a:solidFill>
              </a:rPr>
              <a:t> of) minutes </a:t>
            </a:r>
            <a:r>
              <a:rPr lang="nl-NL" sz="2400" dirty="0" err="1">
                <a:solidFill>
                  <a:schemeClr val="tx2"/>
                </a:solidFill>
              </a:rPr>
              <a:t>to</a:t>
            </a:r>
            <a:r>
              <a:rPr lang="nl-NL" sz="2400" dirty="0">
                <a:solidFill>
                  <a:schemeClr val="tx2"/>
                </a:solidFill>
              </a:rPr>
              <a:t> </a:t>
            </a:r>
            <a:r>
              <a:rPr lang="nl-NL" sz="2400" dirty="0" err="1">
                <a:solidFill>
                  <a:schemeClr val="tx2"/>
                </a:solidFill>
              </a:rPr>
              <a:t>several</a:t>
            </a:r>
            <a:r>
              <a:rPr lang="nl-NL" sz="2400" dirty="0">
                <a:solidFill>
                  <a:schemeClr val="tx2"/>
                </a:solidFill>
              </a:rPr>
              <a:t> </a:t>
            </a:r>
            <a:r>
              <a:rPr lang="nl-NL" sz="2400" dirty="0" err="1">
                <a:solidFill>
                  <a:schemeClr val="tx2"/>
                </a:solidFill>
              </a:rPr>
              <a:t>hours</a:t>
            </a:r>
            <a:endParaRPr lang="nl-NL" sz="2400" dirty="0">
              <a:solidFill>
                <a:schemeClr val="tx2"/>
              </a:solidFill>
            </a:endParaRPr>
          </a:p>
          <a:p>
            <a:pPr defTabSz="685800">
              <a:lnSpc>
                <a:spcPct val="90000"/>
              </a:lnSpc>
              <a:spcBef>
                <a:spcPts val="750"/>
              </a:spcBef>
            </a:pPr>
            <a:r>
              <a:rPr lang="nl-NL" sz="2400" dirty="0">
                <a:solidFill>
                  <a:schemeClr val="tx2"/>
                </a:solidFill>
              </a:rPr>
              <a:t>PCA </a:t>
            </a:r>
            <a:r>
              <a:rPr lang="nl-NL" sz="2400" dirty="0" err="1">
                <a:solidFill>
                  <a:schemeClr val="tx2"/>
                </a:solidFill>
              </a:rPr>
              <a:t>effects</a:t>
            </a:r>
            <a:r>
              <a:rPr lang="nl-NL" sz="2400" dirty="0">
                <a:solidFill>
                  <a:schemeClr val="tx2"/>
                </a:solidFill>
              </a:rPr>
              <a:t> </a:t>
            </a:r>
            <a:r>
              <a:rPr lang="nl-NL" sz="2400" dirty="0" err="1">
                <a:solidFill>
                  <a:schemeClr val="tx2"/>
                </a:solidFill>
              </a:rPr>
              <a:t>may</a:t>
            </a:r>
            <a:r>
              <a:rPr lang="nl-NL" sz="2400" dirty="0">
                <a:solidFill>
                  <a:schemeClr val="tx2"/>
                </a:solidFill>
              </a:rPr>
              <a:t> last up </a:t>
            </a:r>
            <a:r>
              <a:rPr lang="nl-NL" sz="2400" dirty="0" err="1">
                <a:solidFill>
                  <a:schemeClr val="tx2"/>
                </a:solidFill>
              </a:rPr>
              <a:t>to</a:t>
            </a:r>
            <a:r>
              <a:rPr lang="nl-NL" sz="2400" dirty="0">
                <a:solidFill>
                  <a:schemeClr val="tx2"/>
                </a:solidFill>
              </a:rPr>
              <a:t> </a:t>
            </a:r>
            <a:r>
              <a:rPr lang="nl-NL" sz="2400" dirty="0" err="1">
                <a:solidFill>
                  <a:schemeClr val="tx2"/>
                </a:solidFill>
              </a:rPr>
              <a:t>several</a:t>
            </a:r>
            <a:r>
              <a:rPr lang="nl-NL" sz="2400" dirty="0">
                <a:solidFill>
                  <a:schemeClr val="tx2"/>
                </a:solidFill>
              </a:rPr>
              <a:t> </a:t>
            </a:r>
            <a:r>
              <a:rPr lang="nl-NL" sz="2400" dirty="0" err="1">
                <a:solidFill>
                  <a:schemeClr val="tx2"/>
                </a:solidFill>
              </a:rPr>
              <a:t>days</a:t>
            </a:r>
            <a:r>
              <a:rPr lang="nl-NL" sz="2400" dirty="0">
                <a:solidFill>
                  <a:schemeClr val="tx2"/>
                </a:solidFill>
              </a:rPr>
              <a:t>!</a:t>
            </a:r>
          </a:p>
        </p:txBody>
      </p:sp>
    </p:spTree>
    <p:extLst>
      <p:ext uri="{BB962C8B-B14F-4D97-AF65-F5344CB8AC3E}">
        <p14:creationId xmlns:p14="http://schemas.microsoft.com/office/powerpoint/2010/main" val="42481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854BDF9-C2FE-D270-CBC6-30B0E8B8A9D2}"/>
              </a:ext>
            </a:extLst>
          </p:cNvPr>
          <p:cNvSpPr>
            <a:spLocks noGrp="1"/>
          </p:cNvSpPr>
          <p:nvPr>
            <p:ph type="sldNum" sz="quarter" idx="12"/>
          </p:nvPr>
        </p:nvSpPr>
        <p:spPr/>
        <p:txBody>
          <a:bodyPr/>
          <a:lstStyle/>
          <a:p>
            <a:fld id="{075109AD-F64C-3441-8EE5-F5578A599F57}" type="slidenum">
              <a:rPr lang="en-US" smtClean="0"/>
              <a:t>7</a:t>
            </a:fld>
            <a:endParaRPr lang="en-US"/>
          </a:p>
        </p:txBody>
      </p:sp>
      <p:sp>
        <p:nvSpPr>
          <p:cNvPr id="8" name="Title 7"/>
          <p:cNvSpPr>
            <a:spLocks noGrp="1"/>
          </p:cNvSpPr>
          <p:nvPr>
            <p:ph type="title"/>
          </p:nvPr>
        </p:nvSpPr>
        <p:spPr/>
        <p:txBody>
          <a:bodyPr/>
          <a:lstStyle/>
          <a:p>
            <a:r>
              <a:rPr lang="fr-BE" dirty="0" smtClean="0"/>
              <a:t>Question 3</a:t>
            </a:r>
            <a:endParaRPr lang="fr-BE" dirty="0"/>
          </a:p>
        </p:txBody>
      </p:sp>
      <p:sp>
        <p:nvSpPr>
          <p:cNvPr id="9" name="Content Placeholder 8"/>
          <p:cNvSpPr>
            <a:spLocks noGrp="1"/>
          </p:cNvSpPr>
          <p:nvPr>
            <p:ph sz="quarter" idx="15"/>
          </p:nvPr>
        </p:nvSpPr>
        <p:spPr/>
        <p:txBody>
          <a:bodyPr/>
          <a:lstStyle/>
          <a:p>
            <a:pPr marL="0" indent="0">
              <a:buNone/>
            </a:pPr>
            <a:r>
              <a:rPr lang="nl-NL" sz="2400" dirty="0" err="1" smtClean="0"/>
              <a:t>What</a:t>
            </a:r>
            <a:r>
              <a:rPr lang="nl-NL" sz="2400" dirty="0" smtClean="0"/>
              <a:t> </a:t>
            </a:r>
            <a:r>
              <a:rPr lang="nl-NL" sz="2400" dirty="0" err="1"/>
              <a:t>frequencies</a:t>
            </a:r>
            <a:r>
              <a:rPr lang="nl-NL" sz="2400" dirty="0"/>
              <a:t> </a:t>
            </a:r>
            <a:r>
              <a:rPr lang="en-US" sz="2400" dirty="0"/>
              <a:t>(roughly) are suitable for missile defense and why? What happens below and above these frequencies?</a:t>
            </a:r>
          </a:p>
          <a:p>
            <a:pPr marL="0" indent="0">
              <a:buNone/>
            </a:pPr>
            <a:endParaRPr lang="en-US" sz="2400" dirty="0"/>
          </a:p>
          <a:p>
            <a:pPr marL="0" indent="0">
              <a:buNone/>
            </a:pPr>
            <a:endParaRPr lang="en-US" sz="2400" dirty="0"/>
          </a:p>
          <a:p>
            <a:pPr marL="0" indent="0">
              <a:buNone/>
            </a:pPr>
            <a:endParaRPr lang="nl-NL" sz="2400" dirty="0"/>
          </a:p>
          <a:p>
            <a:endParaRPr lang="fr-BE" dirty="0"/>
          </a:p>
        </p:txBody>
      </p:sp>
      <p:sp>
        <p:nvSpPr>
          <p:cNvPr id="2" name="Tekstvak 1"/>
          <p:cNvSpPr txBox="1"/>
          <p:nvPr/>
        </p:nvSpPr>
        <p:spPr>
          <a:xfrm>
            <a:off x="2031724" y="2768600"/>
            <a:ext cx="8128552" cy="2289858"/>
          </a:xfrm>
          <a:prstGeom prst="rect">
            <a:avLst/>
          </a:prstGeom>
          <a:noFill/>
        </p:spPr>
        <p:txBody>
          <a:bodyPr wrap="square" rtlCol="0">
            <a:spAutoFit/>
          </a:bodyPr>
          <a:lstStyle/>
          <a:p>
            <a:pPr marL="342900" indent="-342900">
              <a:spcBef>
                <a:spcPct val="20000"/>
              </a:spcBef>
              <a:buFont typeface="Arial"/>
              <a:buChar char="•"/>
            </a:pPr>
            <a:r>
              <a:rPr lang="en-US" sz="2400" dirty="0">
                <a:solidFill>
                  <a:prstClr val="black"/>
                </a:solidFill>
                <a:latin typeface="Gill Sans Light"/>
              </a:rPr>
              <a:t>EM-waves below HF are reflected by the ionosphere</a:t>
            </a:r>
          </a:p>
          <a:p>
            <a:pPr marL="342900" indent="-342900">
              <a:spcBef>
                <a:spcPct val="20000"/>
              </a:spcBef>
              <a:buFont typeface="Arial"/>
              <a:buChar char="•"/>
            </a:pPr>
            <a:r>
              <a:rPr lang="en-US" sz="2400" dirty="0">
                <a:solidFill>
                  <a:prstClr val="black"/>
                </a:solidFill>
                <a:latin typeface="Gill Sans Light"/>
              </a:rPr>
              <a:t>EM-waves above the UHF band (above 3000MHz) start to suffer from Tropospheric scatter (attenuation of the signal). Increasing frequency </a:t>
            </a:r>
            <a:r>
              <a:rPr lang="en-US" sz="2400" dirty="0">
                <a:solidFill>
                  <a:prstClr val="black"/>
                </a:solidFill>
                <a:latin typeface="Gill Sans Light"/>
                <a:sym typeface="Wingdings" panose="05000000000000000000" pitchFamily="2" charset="2"/>
              </a:rPr>
              <a:t> increasing power needs!</a:t>
            </a:r>
            <a:endParaRPr lang="en-US" sz="2400" dirty="0">
              <a:solidFill>
                <a:prstClr val="black"/>
              </a:solidFill>
              <a:latin typeface="Gill Sans Light"/>
            </a:endParaRPr>
          </a:p>
          <a:p>
            <a:endParaRPr lang="nl-NL" dirty="0"/>
          </a:p>
        </p:txBody>
      </p:sp>
    </p:spTree>
    <p:extLst>
      <p:ext uri="{BB962C8B-B14F-4D97-AF65-F5344CB8AC3E}">
        <p14:creationId xmlns:p14="http://schemas.microsoft.com/office/powerpoint/2010/main" val="5172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3C99E72-B651-B51F-0855-9CC095A1FF0B}"/>
              </a:ext>
            </a:extLst>
          </p:cNvPr>
          <p:cNvSpPr>
            <a:spLocks noGrp="1"/>
          </p:cNvSpPr>
          <p:nvPr>
            <p:ph type="sldNum" sz="quarter" idx="12"/>
          </p:nvPr>
        </p:nvSpPr>
        <p:spPr/>
        <p:txBody>
          <a:bodyPr/>
          <a:lstStyle/>
          <a:p>
            <a:fld id="{075109AD-F64C-3441-8EE5-F5578A599F57}" type="slidenum">
              <a:rPr lang="en-US" smtClean="0"/>
              <a:t>8</a:t>
            </a:fld>
            <a:endParaRPr lang="en-US"/>
          </a:p>
        </p:txBody>
      </p:sp>
      <p:sp>
        <p:nvSpPr>
          <p:cNvPr id="7" name="Title 6"/>
          <p:cNvSpPr>
            <a:spLocks noGrp="1"/>
          </p:cNvSpPr>
          <p:nvPr>
            <p:ph type="title"/>
          </p:nvPr>
        </p:nvSpPr>
        <p:spPr/>
        <p:txBody>
          <a:bodyPr/>
          <a:lstStyle/>
          <a:p>
            <a:r>
              <a:rPr lang="fr-BE" dirty="0" smtClean="0"/>
              <a:t>Question 4</a:t>
            </a:r>
            <a:endParaRPr lang="fr-BE" dirty="0"/>
          </a:p>
        </p:txBody>
      </p:sp>
      <p:sp>
        <p:nvSpPr>
          <p:cNvPr id="8" name="Content Placeholder 7"/>
          <p:cNvSpPr>
            <a:spLocks noGrp="1"/>
          </p:cNvSpPr>
          <p:nvPr>
            <p:ph sz="quarter" idx="15"/>
          </p:nvPr>
        </p:nvSpPr>
        <p:spPr>
          <a:xfrm>
            <a:off x="533400" y="1558030"/>
            <a:ext cx="11183939" cy="5037775"/>
          </a:xfrm>
        </p:spPr>
        <p:txBody>
          <a:bodyPr/>
          <a:lstStyle/>
          <a:p>
            <a:pPr marL="0" indent="0">
              <a:buNone/>
            </a:pPr>
            <a:r>
              <a:rPr lang="en-US" sz="2400" dirty="0" smtClean="0">
                <a:latin typeface="Gill Sans Light"/>
              </a:rPr>
              <a:t>What </a:t>
            </a:r>
            <a:r>
              <a:rPr lang="en-US" sz="2400" dirty="0">
                <a:latin typeface="Gill Sans Light"/>
              </a:rPr>
              <a:t>effects do Radars that track satellites suffer 	from?</a:t>
            </a:r>
          </a:p>
          <a:p>
            <a:pPr marL="0" indent="0">
              <a:buNone/>
            </a:pPr>
            <a:endParaRPr lang="en-US" sz="2400" dirty="0"/>
          </a:p>
          <a:p>
            <a:pPr marL="0" indent="0">
              <a:buNone/>
            </a:pPr>
            <a:endParaRPr lang="nl-NL" sz="2400" dirty="0"/>
          </a:p>
          <a:p>
            <a:endParaRPr lang="fr-BE" dirty="0"/>
          </a:p>
        </p:txBody>
      </p:sp>
      <p:pic>
        <p:nvPicPr>
          <p:cNvPr id="93" name="Afbeelding 92">
            <a:extLst>
              <a:ext uri="{FF2B5EF4-FFF2-40B4-BE49-F238E27FC236}">
                <a16:creationId xmlns:a16="http://schemas.microsoft.com/office/drawing/2014/main" id="{2A282954-257B-C895-DE22-8D5ED21EC31B}"/>
              </a:ext>
            </a:extLst>
          </p:cNvPr>
          <p:cNvPicPr>
            <a:picLocks noChangeAspect="1"/>
          </p:cNvPicPr>
          <p:nvPr/>
        </p:nvPicPr>
        <p:blipFill>
          <a:blip r:embed="rId4"/>
          <a:stretch>
            <a:fillRect/>
          </a:stretch>
        </p:blipFill>
        <p:spPr>
          <a:xfrm>
            <a:off x="2118266" y="2084553"/>
            <a:ext cx="2463441" cy="2243170"/>
          </a:xfrm>
          <a:prstGeom prst="rect">
            <a:avLst/>
          </a:prstGeom>
        </p:spPr>
      </p:pic>
      <p:pic>
        <p:nvPicPr>
          <p:cNvPr id="140" name="Afbeelding 139">
            <a:extLst>
              <a:ext uri="{FF2B5EF4-FFF2-40B4-BE49-F238E27FC236}">
                <a16:creationId xmlns:a16="http://schemas.microsoft.com/office/drawing/2014/main" id="{9C37392A-63E5-82E1-F17D-7195EDE17F25}"/>
              </a:ext>
            </a:extLst>
          </p:cNvPr>
          <p:cNvPicPr>
            <a:picLocks noChangeAspect="1"/>
          </p:cNvPicPr>
          <p:nvPr/>
        </p:nvPicPr>
        <p:blipFill>
          <a:blip r:embed="rId5"/>
          <a:stretch>
            <a:fillRect/>
          </a:stretch>
        </p:blipFill>
        <p:spPr>
          <a:xfrm>
            <a:off x="4790196" y="2108073"/>
            <a:ext cx="2463441" cy="2243170"/>
          </a:xfrm>
          <a:prstGeom prst="rect">
            <a:avLst/>
          </a:prstGeom>
        </p:spPr>
      </p:pic>
      <p:pic>
        <p:nvPicPr>
          <p:cNvPr id="182" name="Afbeelding 181">
            <a:extLst>
              <a:ext uri="{FF2B5EF4-FFF2-40B4-BE49-F238E27FC236}">
                <a16:creationId xmlns:a16="http://schemas.microsoft.com/office/drawing/2014/main" id="{2AAF8FE4-7519-B160-CD82-E2D8B0C448A8}"/>
              </a:ext>
            </a:extLst>
          </p:cNvPr>
          <p:cNvPicPr>
            <a:picLocks noChangeAspect="1"/>
          </p:cNvPicPr>
          <p:nvPr/>
        </p:nvPicPr>
        <p:blipFill>
          <a:blip r:embed="rId6"/>
          <a:stretch>
            <a:fillRect/>
          </a:stretch>
        </p:blipFill>
        <p:spPr>
          <a:xfrm>
            <a:off x="7654777" y="2132058"/>
            <a:ext cx="2463441" cy="2096643"/>
          </a:xfrm>
          <a:prstGeom prst="rect">
            <a:avLst/>
          </a:prstGeom>
        </p:spPr>
      </p:pic>
      <p:sp>
        <p:nvSpPr>
          <p:cNvPr id="183" name="Freeform 45">
            <a:extLst>
              <a:ext uri="{FF2B5EF4-FFF2-40B4-BE49-F238E27FC236}">
                <a16:creationId xmlns:a16="http://schemas.microsoft.com/office/drawing/2014/main" id="{AC3C5483-821F-55C3-306D-C097D5415435}"/>
              </a:ext>
            </a:extLst>
          </p:cNvPr>
          <p:cNvSpPr>
            <a:spLocks/>
          </p:cNvSpPr>
          <p:nvPr/>
        </p:nvSpPr>
        <p:spPr bwMode="auto">
          <a:xfrm flipV="1">
            <a:off x="8200571" y="2790567"/>
            <a:ext cx="1684316" cy="45719"/>
          </a:xfrm>
          <a:custGeom>
            <a:avLst/>
            <a:gdLst>
              <a:gd name="T0" fmla="*/ 0 w 1463"/>
              <a:gd name="T1" fmla="*/ 2147483646 h 21"/>
              <a:gd name="T2" fmla="*/ 2147483646 w 1463"/>
              <a:gd name="T3" fmla="*/ 2147483646 h 21"/>
              <a:gd name="T4" fmla="*/ 2147483646 w 1463"/>
              <a:gd name="T5" fmla="*/ 2147483646 h 21"/>
              <a:gd name="T6" fmla="*/ 2147483646 w 1463"/>
              <a:gd name="T7" fmla="*/ 2147483646 h 21"/>
              <a:gd name="T8" fmla="*/ 2147483646 w 1463"/>
              <a:gd name="T9" fmla="*/ 2147483646 h 21"/>
              <a:gd name="T10" fmla="*/ 2147483646 w 1463"/>
              <a:gd name="T11" fmla="*/ 2147483646 h 21"/>
              <a:gd name="T12" fmla="*/ 2147483646 w 1463"/>
              <a:gd name="T13" fmla="*/ 2147483646 h 21"/>
              <a:gd name="T14" fmla="*/ 2147483646 w 1463"/>
              <a:gd name="T15" fmla="*/ 2147483646 h 21"/>
              <a:gd name="T16" fmla="*/ 2147483646 w 1463"/>
              <a:gd name="T17" fmla="*/ 2147483646 h 21"/>
              <a:gd name="T18" fmla="*/ 2147483646 w 1463"/>
              <a:gd name="T19" fmla="*/ 2147483646 h 21"/>
              <a:gd name="T20" fmla="*/ 2147483646 w 1463"/>
              <a:gd name="T21" fmla="*/ 2147483646 h 21"/>
              <a:gd name="T22" fmla="*/ 2147483646 w 1463"/>
              <a:gd name="T23" fmla="*/ 0 h 21"/>
              <a:gd name="T24" fmla="*/ 2147483646 w 1463"/>
              <a:gd name="T25" fmla="*/ 2147483646 h 21"/>
              <a:gd name="T26" fmla="*/ 2147483646 w 1463"/>
              <a:gd name="T27" fmla="*/ 2147483646 h 21"/>
              <a:gd name="T28" fmla="*/ 2147483646 w 1463"/>
              <a:gd name="T29" fmla="*/ 2147483646 h 21"/>
              <a:gd name="T30" fmla="*/ 2147483646 w 1463"/>
              <a:gd name="T31" fmla="*/ 2147483646 h 21"/>
              <a:gd name="T32" fmla="*/ 2147483646 w 1463"/>
              <a:gd name="T33" fmla="*/ 2147483646 h 21"/>
              <a:gd name="T34" fmla="*/ 2147483646 w 1463"/>
              <a:gd name="T35" fmla="*/ 2147483646 h 21"/>
              <a:gd name="T36" fmla="*/ 2147483646 w 1463"/>
              <a:gd name="T37" fmla="*/ 2147483646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3"/>
              <a:gd name="T58" fmla="*/ 0 h 21"/>
              <a:gd name="T59" fmla="*/ 1463 w 1463"/>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3" h="21">
                <a:moveTo>
                  <a:pt x="0" y="20"/>
                </a:moveTo>
                <a:lnTo>
                  <a:pt x="80" y="12"/>
                </a:lnTo>
                <a:lnTo>
                  <a:pt x="161" y="16"/>
                </a:lnTo>
                <a:lnTo>
                  <a:pt x="247" y="4"/>
                </a:lnTo>
                <a:lnTo>
                  <a:pt x="327" y="12"/>
                </a:lnTo>
                <a:lnTo>
                  <a:pt x="408" y="4"/>
                </a:lnTo>
                <a:lnTo>
                  <a:pt x="488" y="16"/>
                </a:lnTo>
                <a:lnTo>
                  <a:pt x="567" y="20"/>
                </a:lnTo>
                <a:lnTo>
                  <a:pt x="648" y="16"/>
                </a:lnTo>
                <a:lnTo>
                  <a:pt x="734" y="4"/>
                </a:lnTo>
                <a:lnTo>
                  <a:pt x="814" y="16"/>
                </a:lnTo>
                <a:lnTo>
                  <a:pt x="895" y="0"/>
                </a:lnTo>
                <a:lnTo>
                  <a:pt x="975" y="4"/>
                </a:lnTo>
                <a:lnTo>
                  <a:pt x="1055" y="16"/>
                </a:lnTo>
                <a:lnTo>
                  <a:pt x="1136" y="20"/>
                </a:lnTo>
                <a:lnTo>
                  <a:pt x="1221" y="16"/>
                </a:lnTo>
                <a:lnTo>
                  <a:pt x="1301" y="4"/>
                </a:lnTo>
                <a:lnTo>
                  <a:pt x="1382" y="16"/>
                </a:lnTo>
                <a:lnTo>
                  <a:pt x="1462" y="12"/>
                </a:lnTo>
              </a:path>
            </a:pathLst>
          </a:custGeom>
          <a:noFill/>
          <a:ln w="12700" cap="rnd" cmpd="sng">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185" name="Picture 2">
            <a:extLst>
              <a:ext uri="{FF2B5EF4-FFF2-40B4-BE49-F238E27FC236}">
                <a16:creationId xmlns:a16="http://schemas.microsoft.com/office/drawing/2014/main" id="{EC413B62-24FE-FD45-085D-8844CD0C71B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5475029"/>
            <a:ext cx="90043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Line 5">
            <a:extLst>
              <a:ext uri="{FF2B5EF4-FFF2-40B4-BE49-F238E27FC236}">
                <a16:creationId xmlns:a16="http://schemas.microsoft.com/office/drawing/2014/main" id="{83287DE3-CE75-78E7-1600-FA883535C811}"/>
              </a:ext>
            </a:extLst>
          </p:cNvPr>
          <p:cNvSpPr>
            <a:spLocks noChangeShapeType="1"/>
          </p:cNvSpPr>
          <p:nvPr/>
        </p:nvSpPr>
        <p:spPr bwMode="auto">
          <a:xfrm flipV="1">
            <a:off x="3626806" y="4597598"/>
            <a:ext cx="1163390" cy="8833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pic>
        <p:nvPicPr>
          <p:cNvPr id="187" name="Picture 51" descr="ROCKET3">
            <a:extLst>
              <a:ext uri="{FF2B5EF4-FFF2-40B4-BE49-F238E27FC236}">
                <a16:creationId xmlns:a16="http://schemas.microsoft.com/office/drawing/2014/main" id="{E5A13993-3469-B1E4-92D4-BCC7188655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4246" y="3777426"/>
            <a:ext cx="1785938"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8" name="Object 56">
            <a:extLst>
              <a:ext uri="{FF2B5EF4-FFF2-40B4-BE49-F238E27FC236}">
                <a16:creationId xmlns:a16="http://schemas.microsoft.com/office/drawing/2014/main" id="{886A4C99-7BF0-233A-753F-EB954BFF67C2}"/>
              </a:ext>
            </a:extLst>
          </p:cNvPr>
          <p:cNvGraphicFramePr>
            <a:graphicFrameLocks noChangeAspect="1"/>
          </p:cNvGraphicFramePr>
          <p:nvPr>
            <p:extLst>
              <p:ext uri="{D42A27DB-BD31-4B8C-83A1-F6EECF244321}">
                <p14:modId xmlns:p14="http://schemas.microsoft.com/office/powerpoint/2010/main" val="1574740849"/>
              </p:ext>
            </p:extLst>
          </p:nvPr>
        </p:nvGraphicFramePr>
        <p:xfrm>
          <a:off x="1814115" y="5205155"/>
          <a:ext cx="2097088" cy="1558925"/>
        </p:xfrm>
        <a:graphic>
          <a:graphicData uri="http://schemas.openxmlformats.org/presentationml/2006/ole">
            <mc:AlternateContent xmlns:mc="http://schemas.openxmlformats.org/markup-compatibility/2006">
              <mc:Choice xmlns:v="urn:schemas-microsoft-com:vml" Requires="v">
                <p:oleObj spid="_x0000_s1032" name="Image" r:id="rId9" imgW="3913872" imgH="2909989" progId="Photoshop.Image.5">
                  <p:embed/>
                </p:oleObj>
              </mc:Choice>
              <mc:Fallback>
                <p:oleObj name="Image" r:id="rId9" imgW="3913872" imgH="2909989" progId="Photoshop.Image.5">
                  <p:embed/>
                  <p:pic>
                    <p:nvPicPr>
                      <p:cNvPr id="54" name="Object 56"/>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4115" y="5205155"/>
                        <a:ext cx="20970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 name="Rectangle 48">
            <a:extLst>
              <a:ext uri="{FF2B5EF4-FFF2-40B4-BE49-F238E27FC236}">
                <a16:creationId xmlns:a16="http://schemas.microsoft.com/office/drawing/2014/main" id="{906A0D2F-6140-6EA3-84F4-323B1BB7589F}"/>
              </a:ext>
            </a:extLst>
          </p:cNvPr>
          <p:cNvSpPr>
            <a:spLocks noChangeArrowheads="1"/>
          </p:cNvSpPr>
          <p:nvPr/>
        </p:nvSpPr>
        <p:spPr bwMode="auto">
          <a:xfrm>
            <a:off x="2256093" y="4153311"/>
            <a:ext cx="19716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5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2000" dirty="0">
                <a:latin typeface="Times New Roman" panose="02020603050405020304" pitchFamily="18" charset="0"/>
              </a:rPr>
              <a:t>Sun emitting </a:t>
            </a:r>
          </a:p>
          <a:p>
            <a:pPr algn="ctr">
              <a:spcBef>
                <a:spcPct val="0"/>
              </a:spcBef>
              <a:buClrTx/>
              <a:buSzTx/>
              <a:buFontTx/>
              <a:buNone/>
            </a:pPr>
            <a:r>
              <a:rPr lang="en-US" altLang="en-US" sz="2000" dirty="0">
                <a:latin typeface="Times New Roman" panose="02020603050405020304" pitchFamily="18" charset="0"/>
              </a:rPr>
              <a:t>background </a:t>
            </a:r>
          </a:p>
          <a:p>
            <a:pPr algn="ctr">
              <a:spcBef>
                <a:spcPct val="0"/>
              </a:spcBef>
              <a:buClrTx/>
              <a:buSzTx/>
              <a:buFontTx/>
              <a:buNone/>
            </a:pPr>
            <a:r>
              <a:rPr lang="en-US" altLang="en-US" sz="2000" dirty="0">
                <a:latin typeface="Times New Roman" panose="02020603050405020304" pitchFamily="18" charset="0"/>
              </a:rPr>
              <a:t>UHF radio noise</a:t>
            </a:r>
          </a:p>
        </p:txBody>
      </p:sp>
      <p:sp>
        <p:nvSpPr>
          <p:cNvPr id="190" name="Rectangle 51">
            <a:extLst>
              <a:ext uri="{FF2B5EF4-FFF2-40B4-BE49-F238E27FC236}">
                <a16:creationId xmlns:a16="http://schemas.microsoft.com/office/drawing/2014/main" id="{3C8456CD-8E41-F2F7-DC10-904262382110}"/>
              </a:ext>
            </a:extLst>
          </p:cNvPr>
          <p:cNvSpPr>
            <a:spLocks noChangeArrowheads="1"/>
          </p:cNvSpPr>
          <p:nvPr/>
        </p:nvSpPr>
        <p:spPr bwMode="auto">
          <a:xfrm>
            <a:off x="6301371" y="4327723"/>
            <a:ext cx="23161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5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000" dirty="0">
                <a:latin typeface="Times New Roman" panose="02020603050405020304" pitchFamily="18" charset="0"/>
              </a:rPr>
              <a:t>Solar radio burst at</a:t>
            </a:r>
          </a:p>
          <a:p>
            <a:pPr>
              <a:spcBef>
                <a:spcPct val="0"/>
              </a:spcBef>
              <a:buClrTx/>
              <a:buSzTx/>
              <a:buFontTx/>
              <a:buNone/>
            </a:pPr>
            <a:r>
              <a:rPr lang="en-US" altLang="en-US" sz="2000" dirty="0">
                <a:latin typeface="Times New Roman" panose="02020603050405020304" pitchFamily="18" charset="0"/>
              </a:rPr>
              <a:t>UHF frequencies</a:t>
            </a:r>
          </a:p>
        </p:txBody>
      </p:sp>
      <p:pic>
        <p:nvPicPr>
          <p:cNvPr id="191" name="Picture 1">
            <a:extLst>
              <a:ext uri="{FF2B5EF4-FFF2-40B4-BE49-F238E27FC236}">
                <a16:creationId xmlns:a16="http://schemas.microsoft.com/office/drawing/2014/main" id="{F5B3A763-1D62-750C-DF1B-C303F9815C1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617534" y="201386"/>
            <a:ext cx="1393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696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9</a:t>
            </a:fld>
            <a:endParaRPr lang="en-US"/>
          </a:p>
        </p:txBody>
      </p:sp>
      <p:sp>
        <p:nvSpPr>
          <p:cNvPr id="7" name="Title 6"/>
          <p:cNvSpPr>
            <a:spLocks noGrp="1"/>
          </p:cNvSpPr>
          <p:nvPr>
            <p:ph type="title"/>
          </p:nvPr>
        </p:nvSpPr>
        <p:spPr/>
        <p:txBody>
          <a:bodyPr/>
          <a:lstStyle/>
          <a:p>
            <a:r>
              <a:rPr lang="fr-BE" dirty="0" err="1" smtClean="0"/>
              <a:t>Reminder</a:t>
            </a:r>
            <a:endParaRPr lang="fr-BE" dirty="0"/>
          </a:p>
        </p:txBody>
      </p:sp>
      <p:sp>
        <p:nvSpPr>
          <p:cNvPr id="4" name="Tekstvak 3">
            <a:extLst>
              <a:ext uri="{FF2B5EF4-FFF2-40B4-BE49-F238E27FC236}">
                <a16:creationId xmlns:a16="http://schemas.microsoft.com/office/drawing/2014/main" id="{01C4AE79-AD0B-6039-9616-51FA2EB21521}"/>
              </a:ext>
            </a:extLst>
          </p:cNvPr>
          <p:cNvSpPr txBox="1"/>
          <p:nvPr/>
        </p:nvSpPr>
        <p:spPr>
          <a:xfrm>
            <a:off x="557276" y="1656082"/>
            <a:ext cx="3155031" cy="369332"/>
          </a:xfrm>
          <a:prstGeom prst="rect">
            <a:avLst/>
          </a:prstGeom>
          <a:noFill/>
        </p:spPr>
        <p:txBody>
          <a:bodyPr wrap="none" rtlCol="0">
            <a:spAutoFit/>
          </a:bodyPr>
          <a:lstStyle/>
          <a:p>
            <a:r>
              <a:rPr lang="nl-NL" dirty="0" err="1"/>
              <a:t>Signal</a:t>
            </a:r>
            <a:r>
              <a:rPr lang="nl-NL" dirty="0"/>
              <a:t> </a:t>
            </a:r>
            <a:r>
              <a:rPr lang="nl-NL" dirty="0" err="1"/>
              <a:t>Bending</a:t>
            </a:r>
            <a:r>
              <a:rPr lang="nl-NL" dirty="0"/>
              <a:t> (</a:t>
            </a:r>
            <a:r>
              <a:rPr lang="nl-NL" dirty="0" err="1"/>
              <a:t>refraction</a:t>
            </a:r>
            <a:r>
              <a:rPr lang="nl-NL" dirty="0"/>
              <a:t>)</a:t>
            </a:r>
          </a:p>
        </p:txBody>
      </p:sp>
      <p:pic>
        <p:nvPicPr>
          <p:cNvPr id="8" name="Afbeelding 7">
            <a:extLst>
              <a:ext uri="{FF2B5EF4-FFF2-40B4-BE49-F238E27FC236}">
                <a16:creationId xmlns:a16="http://schemas.microsoft.com/office/drawing/2014/main" id="{19548B82-C366-618F-D5D2-D204DC188B89}"/>
              </a:ext>
            </a:extLst>
          </p:cNvPr>
          <p:cNvPicPr>
            <a:picLocks noChangeAspect="1"/>
          </p:cNvPicPr>
          <p:nvPr/>
        </p:nvPicPr>
        <p:blipFill>
          <a:blip r:embed="rId3"/>
          <a:stretch>
            <a:fillRect/>
          </a:stretch>
        </p:blipFill>
        <p:spPr>
          <a:xfrm>
            <a:off x="164498" y="2482613"/>
            <a:ext cx="5479466" cy="3013707"/>
          </a:xfrm>
          <a:prstGeom prst="rect">
            <a:avLst/>
          </a:prstGeom>
        </p:spPr>
      </p:pic>
      <p:pic>
        <p:nvPicPr>
          <p:cNvPr id="78" name="Afbeelding 77">
            <a:extLst>
              <a:ext uri="{FF2B5EF4-FFF2-40B4-BE49-F238E27FC236}">
                <a16:creationId xmlns:a16="http://schemas.microsoft.com/office/drawing/2014/main" id="{076E83A1-CB79-A3FB-6AFD-125BAF6091E8}"/>
              </a:ext>
            </a:extLst>
          </p:cNvPr>
          <p:cNvPicPr>
            <a:picLocks noChangeAspect="1"/>
          </p:cNvPicPr>
          <p:nvPr/>
        </p:nvPicPr>
        <p:blipFill>
          <a:blip r:embed="rId4"/>
          <a:stretch>
            <a:fillRect/>
          </a:stretch>
        </p:blipFill>
        <p:spPr>
          <a:xfrm>
            <a:off x="5861927" y="2455668"/>
            <a:ext cx="6223058" cy="3040652"/>
          </a:xfrm>
          <a:prstGeom prst="rect">
            <a:avLst/>
          </a:prstGeom>
        </p:spPr>
      </p:pic>
      <p:sp>
        <p:nvSpPr>
          <p:cNvPr id="79" name="Tekstvak 78">
            <a:extLst>
              <a:ext uri="{FF2B5EF4-FFF2-40B4-BE49-F238E27FC236}">
                <a16:creationId xmlns:a16="http://schemas.microsoft.com/office/drawing/2014/main" id="{0DC5DD59-1CB4-D8D2-DF0E-BBC972536296}"/>
              </a:ext>
            </a:extLst>
          </p:cNvPr>
          <p:cNvSpPr txBox="1"/>
          <p:nvPr/>
        </p:nvSpPr>
        <p:spPr>
          <a:xfrm>
            <a:off x="7295242" y="1656082"/>
            <a:ext cx="3283271" cy="369332"/>
          </a:xfrm>
          <a:prstGeom prst="rect">
            <a:avLst/>
          </a:prstGeom>
          <a:noFill/>
        </p:spPr>
        <p:txBody>
          <a:bodyPr wrap="none" rtlCol="0">
            <a:spAutoFit/>
          </a:bodyPr>
          <a:lstStyle/>
          <a:p>
            <a:r>
              <a:rPr lang="nl-NL" dirty="0"/>
              <a:t>Radar </a:t>
            </a:r>
            <a:r>
              <a:rPr lang="nl-NL" dirty="0" err="1"/>
              <a:t>Auroral</a:t>
            </a:r>
            <a:r>
              <a:rPr lang="nl-NL" dirty="0"/>
              <a:t> </a:t>
            </a:r>
            <a:r>
              <a:rPr lang="nl-NL" dirty="0" err="1"/>
              <a:t>Clutter</a:t>
            </a:r>
            <a:r>
              <a:rPr lang="nl-NL" dirty="0"/>
              <a:t> (RAC)</a:t>
            </a:r>
          </a:p>
        </p:txBody>
      </p:sp>
      <p:pic>
        <p:nvPicPr>
          <p:cNvPr id="80" name="Picture 2" descr="Figure 3. ">
            <a:extLst>
              <a:ext uri="{FF2B5EF4-FFF2-40B4-BE49-F238E27FC236}">
                <a16:creationId xmlns:a16="http://schemas.microsoft.com/office/drawing/2014/main" id="{2BEFCEB6-955F-FB40-D1FA-3D3877503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87" y="4066476"/>
            <a:ext cx="4119057" cy="275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ITLE SLIDES">
  <a:themeElements>
    <a:clrScheme name="BAF THEME">
      <a:dk1>
        <a:srgbClr val="000000"/>
      </a:dk1>
      <a:lt1>
        <a:srgbClr val="FFFFFF"/>
      </a:lt1>
      <a:dk2>
        <a:srgbClr val="17243F"/>
      </a:dk2>
      <a:lt2>
        <a:srgbClr val="F6CA20"/>
      </a:lt2>
      <a:accent1>
        <a:srgbClr val="243C66"/>
      </a:accent1>
      <a:accent2>
        <a:srgbClr val="5B788A"/>
      </a:accent2>
      <a:accent3>
        <a:srgbClr val="415E73"/>
      </a:accent3>
      <a:accent4>
        <a:srgbClr val="28485E"/>
      </a:accent4>
      <a:accent5>
        <a:srgbClr val="09364B"/>
      </a:accent5>
      <a:accent6>
        <a:srgbClr val="00FFF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F Huisstijl Template" id="{006064C5-091B-5546-9116-9DB2D4EEEBA8}" vid="{B6928818-EAE7-A945-9423-0A44763A4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TotalTime>
  <Words>2130</Words>
  <Application>Microsoft Office PowerPoint</Application>
  <PresentationFormat>Widescreen</PresentationFormat>
  <Paragraphs>257</Paragraphs>
  <Slides>21</Slides>
  <Notes>17</Notes>
  <HiddenSlides>3</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2" baseType="lpstr">
      <vt:lpstr>Arial</vt:lpstr>
      <vt:lpstr>Calibri</vt:lpstr>
      <vt:lpstr>Cambria Math</vt:lpstr>
      <vt:lpstr>Century Gothic</vt:lpstr>
      <vt:lpstr>Courier New</vt:lpstr>
      <vt:lpstr>Gill Sans Light</vt:lpstr>
      <vt:lpstr>Times New Roman</vt:lpstr>
      <vt:lpstr>Wingdings</vt:lpstr>
      <vt:lpstr>1_TITLE SLIDES</vt:lpstr>
      <vt:lpstr>Image</vt:lpstr>
      <vt:lpstr>Equation</vt:lpstr>
      <vt:lpstr>IMPACT ON RADAR</vt:lpstr>
      <vt:lpstr>outline</vt:lpstr>
      <vt:lpstr>Question 1</vt:lpstr>
      <vt:lpstr>Question 2</vt:lpstr>
      <vt:lpstr>Reminder</vt:lpstr>
      <vt:lpstr>Reminder</vt:lpstr>
      <vt:lpstr>Question 3</vt:lpstr>
      <vt:lpstr>Question 4</vt:lpstr>
      <vt:lpstr>Reminder</vt:lpstr>
      <vt:lpstr>Question 5</vt:lpstr>
      <vt:lpstr>Question 6</vt:lpstr>
      <vt:lpstr>Question 7</vt:lpstr>
      <vt:lpstr>Question 8</vt:lpstr>
      <vt:lpstr>PowerPoint Presentation</vt:lpstr>
      <vt:lpstr>Radar equation</vt:lpstr>
      <vt:lpstr>Radar equation inverted</vt:lpstr>
      <vt:lpstr>SWx impact: srb</vt:lpstr>
      <vt:lpstr>Two cases</vt:lpstr>
      <vt:lpstr>Spwx impact: Ionospheric refraction</vt:lpstr>
      <vt:lpstr>Auroral backscatter</vt:lpstr>
      <vt:lpstr>Summary</vt:lpstr>
    </vt:vector>
  </TitlesOfParts>
  <Company>ROB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Weather Introductory Course</dc:title>
  <dc:creator>Petra Vanlommel</dc:creator>
  <cp:lastModifiedBy>Van Belleghem Bastien</cp:lastModifiedBy>
  <cp:revision>133</cp:revision>
  <dcterms:created xsi:type="dcterms:W3CDTF">2016-12-19T08:41:59Z</dcterms:created>
  <dcterms:modified xsi:type="dcterms:W3CDTF">2022-11-22T12:27:57Z</dcterms:modified>
</cp:coreProperties>
</file>