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C24A992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95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375C7-8C57-C572-C071-57AAB79BD563}" name="Larson, Bion" initials="LB" userId="S::bil104@usask.ca::18c8bd7d-c36c-4941-b0ed-c524b70421df" providerId="AD"/>
  <p188:author id="{FA6841FE-B461-6F9A-4DE4-CC1FE6D72052}" name="Zawada, Daniel" initials="DZ" userId="S::djz828@usask.ca::775e4b72-55aa-4e1d-8b5b-ddfa2c8a5f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02" autoAdjust="0"/>
    <p:restoredTop sz="97474" autoAdjust="0"/>
  </p:normalViewPr>
  <p:slideViewPr>
    <p:cSldViewPr>
      <p:cViewPr>
        <p:scale>
          <a:sx n="50" d="100"/>
          <a:sy n="50" d="100"/>
        </p:scale>
        <p:origin x="-852" y="-5862"/>
      </p:cViewPr>
      <p:guideLst>
        <p:guide orient="horz" pos="13478"/>
        <p:guide pos="9533"/>
      </p:guideLst>
    </p:cSldViewPr>
  </p:slideViewPr>
  <p:outlineViewPr>
    <p:cViewPr>
      <p:scale>
        <a:sx n="33" d="100"/>
        <a:sy n="33" d="100"/>
      </p:scale>
      <p:origin x="0" y="0"/>
    </p:cViewPr>
  </p:outlineViewPr>
  <p:notesTextViewPr>
    <p:cViewPr>
      <p:scale>
        <a:sx n="1" d="1"/>
        <a:sy n="1" d="1"/>
      </p:scale>
      <p:origin x="0" y="0"/>
    </p:cViewPr>
  </p:notesText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0_C24A9925.xml><?xml version="1.0" encoding="utf-8"?>
<p188:cmLst xmlns:a="http://schemas.openxmlformats.org/drawingml/2006/main" xmlns:r="http://schemas.openxmlformats.org/officeDocument/2006/relationships" xmlns:p188="http://schemas.microsoft.com/office/powerpoint/2018/8/main">
  <p188:cm id="{9BBF0EB2-F48F-40CE-9975-D0B2BAE86B5C}" authorId="{84F375C7-8C57-C572-C071-57AAB79BD563}" status="resolved" created="2023-05-10T20:48:56.807" complete="100000">
    <ac:txMkLst xmlns:ac="http://schemas.microsoft.com/office/drawing/2013/main/command">
      <pc:docMk xmlns:pc="http://schemas.microsoft.com/office/powerpoint/2013/main/command"/>
      <pc:sldMk xmlns:pc="http://schemas.microsoft.com/office/powerpoint/2013/main/command" cId="3259668773" sldId="256"/>
      <ac:spMk id="31" creationId="{69BC4FC8-4E9E-84EA-D7A5-2A70EEFB450B}"/>
      <ac:txMk cp="0">
        <ac:context len="1" hash="13"/>
      </ac:txMk>
    </ac:txMkLst>
    <p188:replyLst>
      <p188:reply id="{7E438822-F04A-6B41-B0BF-DD3FD99E0C04}" authorId="{FA6841FE-B461-6F9A-4DE4-CC1FE6D72052}" created="2023-05-16T15:15:10.966">
        <p188:txBody>
          <a:bodyPr/>
          <a:lstStyle/>
          <a:p>
            <a:r>
              <a:rPr lang="en-US"/>
              <a:t>Yep, and say this will follow the OSIRIS v7 algorithm</a:t>
            </a:r>
          </a:p>
        </p188:txBody>
      </p188:reply>
    </p188:replyLst>
    <p188:txBody>
      <a:bodyPr/>
      <a:lstStyle/>
      <a:p>
        <a:r>
          <a:rPr lang="en-US"/>
          <a:t>Cite Landon here?</a:t>
        </a:r>
      </a:p>
    </p188:txBody>
  </p188:cm>
  <p188:cm id="{44C84837-A22B-44D7-8F38-12F94DB6CC08}" authorId="{84F375C7-8C57-C572-C071-57AAB79BD563}" status="resolved" created="2023-05-15T16:15:44.178" complete="100000">
    <ac:txMkLst xmlns:ac="http://schemas.microsoft.com/office/drawing/2013/main/command">
      <pc:docMk xmlns:pc="http://schemas.microsoft.com/office/powerpoint/2013/main/command"/>
      <pc:sldMk xmlns:pc="http://schemas.microsoft.com/office/powerpoint/2013/main/command" cId="3259668773" sldId="256"/>
      <ac:spMk id="19" creationId="{268B6737-2990-BD32-A431-47103C94960E}"/>
      <ac:txMk cp="202" len="105">
        <ac:context len="442" hash="2357337420"/>
      </ac:txMk>
    </ac:txMkLst>
    <p188:pos x="9294779" y="1789889"/>
    <p188:replyLst>
      <p188:reply id="{430C1E81-4C67-E442-8636-504D22451B66}" authorId="{FA6841FE-B461-6F9A-4DE4-CC1FE6D72052}" created="2023-05-16T15:15:54.066">
        <p188:txBody>
          <a:bodyPr/>
          <a:lstStyle/>
          <a:p>
            <a:r>
              <a:rPr lang="en-US"/>
              <a:t>I think you can just say that multiple wavelengths will be used similar to what is done in OSIRIS v7, and not include the equations, but the section should be here</a:t>
            </a:r>
          </a:p>
        </p188:txBody>
      </p188:reply>
    </p188:replyLst>
    <p188:txBody>
      <a:bodyPr/>
      <a:lstStyle/>
      <a:p>
        <a:r>
          <a:rPr lang="en-US"/>
          <a:t>Is this necessary?</a:t>
        </a:r>
      </a:p>
    </p188:txBody>
  </p188:cm>
  <p188:cm id="{F9FF9D44-B325-447E-8280-7315D037470B}" authorId="{84F375C7-8C57-C572-C071-57AAB79BD563}" created="2023-05-15T17:33:26.546">
    <ac:txMkLst xmlns:ac="http://schemas.microsoft.com/office/drawing/2013/main/command">
      <pc:docMk xmlns:pc="http://schemas.microsoft.com/office/powerpoint/2013/main/command"/>
      <pc:sldMk xmlns:pc="http://schemas.microsoft.com/office/powerpoint/2013/main/command" cId="3259668773" sldId="256"/>
      <ac:spMk id="32" creationId="{47DCC825-7C2B-35A1-C25C-17DB1672A090}"/>
      <ac:txMk cp="493" len="66">
        <ac:context len="1229" hash="1974280874"/>
      </ac:txMk>
    </ac:txMkLst>
    <p188:pos x="9309370" y="4133283"/>
    <p188:txBody>
      <a:bodyPr/>
      <a:lstStyle/>
      <a:p>
        <a:r>
          <a:rPr lang="en-US"/>
          <a:t>From Dan: it checks to see if the update is less than the error</a:t>
        </a:r>
      </a:p>
    </p188:txBody>
  </p188:cm>
  <p188:cm id="{2C2A4317-FDD1-40F2-8EE5-F3FD2198A7C9}" authorId="{84F375C7-8C57-C572-C071-57AAB79BD563}" status="resolved" created="2023-05-15T21:11:07.813" complete="100000">
    <ac:txMkLst xmlns:ac="http://schemas.microsoft.com/office/drawing/2013/main/command">
      <pc:docMk xmlns:pc="http://schemas.microsoft.com/office/powerpoint/2013/main/command"/>
      <pc:sldMk xmlns:pc="http://schemas.microsoft.com/office/powerpoint/2013/main/command" cId="3259668773" sldId="256"/>
      <ac:spMk id="31" creationId="{69BC4FC8-4E9E-84EA-D7A5-2A70EEFB450B}"/>
      <ac:txMk cp="0">
        <ac:context len="1" hash="13"/>
      </ac:txMk>
    </ac:txMkLst>
    <p188:replyLst>
      <p188:reply id="{522BA8CF-B459-3247-8735-6422E0CA5902}" authorId="{FA6841FE-B461-6F9A-4DE4-CC1FE6D72052}" created="2023-05-16T15:24:45.209">
        <p188:txBody>
          <a:bodyPr/>
          <a:lstStyle/>
          <a:p>
            <a:r>
              <a:rPr lang="en-US"/>
              <a:t>yeah take out the equations and just say it will use multiple wavelengths similar to OSIRIS v7, and add the reference for landon’s paper</a:t>
            </a:r>
          </a:p>
        </p188:txBody>
      </p188:reply>
    </p188:replyLst>
    <p188:txBody>
      <a:bodyPr/>
      <a:lstStyle/>
      <a:p>
        <a:r>
          <a:rPr lang="en-US"/>
          <a:t>Remove this?
The weighting matrix is calculated by considering each altitude independently. Initially, all weight is assigned to a preferred wavelength, such as  745 nm, and then ?????</a:t>
        </a:r>
      </a:p>
    </p188:txBody>
  </p188:cm>
  <p188:cm id="{2782E910-D100-4E55-9750-9C01D4F29A4E}" authorId="{84F375C7-8C57-C572-C071-57AAB79BD563}" created="2023-05-15T21:39:00.881">
    <ac:txMkLst xmlns:ac="http://schemas.microsoft.com/office/drawing/2013/main/command">
      <pc:docMk xmlns:pc="http://schemas.microsoft.com/office/powerpoint/2013/main/command"/>
      <pc:sldMk xmlns:pc="http://schemas.microsoft.com/office/powerpoint/2013/main/command" cId="3259668773" sldId="256"/>
      <ac:spMk id="31" creationId="{69BC4FC8-4E9E-84EA-D7A5-2A70EEFB450B}"/>
      <ac:txMk cp="0">
        <ac:context len="1" hash="13"/>
      </ac:txMk>
    </ac:txMkLst>
    <p188:replyLst>
      <p188:reply id="{E881FFD1-6B3A-0342-A776-8AE5919DAE4F}" authorId="{FA6841FE-B461-6F9A-4DE4-CC1FE6D72052}" created="2023-05-16T15:16:30.995">
        <p188:txBody>
          <a:bodyPr/>
          <a:lstStyle/>
          <a:p>
            <a:r>
              <a:rPr lang="en-US"/>
              <a:t>That’s the hope</a:t>
            </a:r>
          </a:p>
        </p188:txBody>
      </p188:reply>
    </p188:replyLst>
    <p188:txBody>
      <a:bodyPr/>
      <a:lstStyle/>
      <a:p>
        <a:r>
          <a:rPr lang="en-US"/>
          <a:t>Will this help with particle size?</a:t>
        </a:r>
      </a:p>
    </p188:txBody>
  </p188:cm>
  <p188:cm id="{C077C80F-4F22-FF4F-B05B-06FB6146D705}" authorId="{FA6841FE-B461-6F9A-4DE4-CC1FE6D72052}" status="resolved" created="2023-05-16T15:14:53.933" complete="100000">
    <ac:txMkLst xmlns:ac="http://schemas.microsoft.com/office/drawing/2013/main/command">
      <pc:docMk xmlns:pc="http://schemas.microsoft.com/office/powerpoint/2013/main/command"/>
      <pc:sldMk xmlns:pc="http://schemas.microsoft.com/office/powerpoint/2013/main/command" cId="3259668773" sldId="256"/>
      <ac:spMk id="13" creationId="{69BC4FC8-4E9E-84EA-D7A5-2A70EEFB450B}"/>
      <ac:txMk cp="0">
        <ac:context len="1" hash="13"/>
      </ac:txMk>
    </ac:txMkLst>
    <p188:txBody>
      <a:bodyPr/>
      <a:lstStyle/>
      <a:p>
        <a:r>
          <a:rPr lang="en-US"/>
          <a:t>In here say that it is based off of the OSIRIS v5 algorithm, and also mention what wavelength is used since it’s not stated</a:t>
        </a:r>
      </a:p>
    </p188:txBody>
  </p188:cm>
  <p188:cm id="{A9B23289-4996-344F-99DE-2197FCB708F8}" authorId="{FA6841FE-B461-6F9A-4DE4-CC1FE6D72052}" status="resolved" created="2023-05-16T15:18:50.510" complete="100000">
    <ac:txMkLst xmlns:ac="http://schemas.microsoft.com/office/drawing/2013/main/command">
      <pc:docMk xmlns:pc="http://schemas.microsoft.com/office/powerpoint/2013/main/command"/>
      <pc:sldMk xmlns:pc="http://schemas.microsoft.com/office/powerpoint/2013/main/command" cId="3259668773" sldId="256"/>
      <ac:spMk id="30" creationId="{69BC4FC8-4E9E-84EA-D7A5-2A70EEFB450B}"/>
      <ac:txMk cp="0">
        <ac:context len="1" hash="13"/>
      </ac:txMk>
    </ac:txMkLst>
    <p188:txBody>
      <a:bodyPr/>
      <a:lstStyle/>
      <a:p>
        <a:r>
          <a:rPr lang="en-US"/>
          <a:t>I would add a few more details here, mostly about what effects the SPS considers.  So things like straylight, etc., and then if you need more space take out some details from the above LM/convergence section</a:t>
        </a:r>
      </a:p>
    </p188:txBody>
  </p188:cm>
  <p188:cm id="{10BCD86A-80CA-9749-BC9F-ED6299DBD22F}" authorId="{FA6841FE-B461-6F9A-4DE4-CC1FE6D72052}" status="resolved" created="2023-05-16T15:25:18.518" complete="100000">
    <ac:txMkLst xmlns:ac="http://schemas.microsoft.com/office/drawing/2013/main/command">
      <pc:docMk xmlns:pc="http://schemas.microsoft.com/office/powerpoint/2013/main/command"/>
      <pc:sldMk xmlns:pc="http://schemas.microsoft.com/office/powerpoint/2013/main/command" cId="3259668773" sldId="256"/>
      <ac:spMk id="32" creationId="{47DCC825-7C2B-35A1-C25C-17DB1672A090}"/>
      <ac:txMk cp="810">
        <ac:context len="1229" hash="1974280874"/>
      </ac:txMk>
    </ac:txMkLst>
    <p188:pos x="9339943" y="7591697"/>
    <p188:txBody>
      <a:bodyPr/>
      <a:lstStyle/>
      <a:p>
        <a:r>
          <a:rPr lang="en-US"/>
          <a:t>part of the IVT but not part of the AAC</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DCF37-BD80-4919-8F24-72085488C8B6}"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7356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DCF37-BD80-4919-8F24-72085488C8B6}"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35667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DCF37-BD80-4919-8F24-72085488C8B6}"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378968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DCF37-BD80-4919-8F24-72085488C8B6}"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88732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7DCF37-BD80-4919-8F24-72085488C8B6}"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66089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DCF37-BD80-4919-8F24-72085488C8B6}"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44748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DCF37-BD80-4919-8F24-72085488C8B6}"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63937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DCF37-BD80-4919-8F24-72085488C8B6}"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347189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DCF37-BD80-4919-8F24-72085488C8B6}"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70411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987DCF37-BD80-4919-8F24-72085488C8B6}"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83866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987DCF37-BD80-4919-8F24-72085488C8B6}"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474FA-91A1-42E9-BC41-B0BB94794695}" type="slidenum">
              <a:rPr lang="en-US" smtClean="0"/>
              <a:t>‹#›</a:t>
            </a:fld>
            <a:endParaRPr lang="en-US"/>
          </a:p>
        </p:txBody>
      </p:sp>
    </p:spTree>
    <p:extLst>
      <p:ext uri="{BB962C8B-B14F-4D97-AF65-F5344CB8AC3E}">
        <p14:creationId xmlns:p14="http://schemas.microsoft.com/office/powerpoint/2010/main" val="177451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987DCF37-BD80-4919-8F24-72085488C8B6}" type="datetimeFigureOut">
              <a:rPr lang="en-US" smtClean="0"/>
              <a:t>5/17/2023</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F9D474FA-91A1-42E9-BC41-B0BB94794695}" type="slidenum">
              <a:rPr lang="en-US" smtClean="0"/>
              <a:t>‹#›</a:t>
            </a:fld>
            <a:endParaRPr lang="en-US"/>
          </a:p>
        </p:txBody>
      </p:sp>
    </p:spTree>
    <p:extLst>
      <p:ext uri="{BB962C8B-B14F-4D97-AF65-F5344CB8AC3E}">
        <p14:creationId xmlns:p14="http://schemas.microsoft.com/office/powerpoint/2010/main" val="2382091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doi.org/10.%201029/2018JD029897" TargetMode="External"/><Relationship Id="rId2" Type="http://schemas.microsoft.com/office/2018/10/relationships/comments" Target="../comments/modernComment_100_C24A992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Background">
            <a:extLst>
              <a:ext uri="{FF2B5EF4-FFF2-40B4-BE49-F238E27FC236}">
                <a16:creationId xmlns:a16="http://schemas.microsoft.com/office/drawing/2014/main" id="{8D96E809-4C7A-04F7-2D19-A49C5548A65A}"/>
              </a:ext>
            </a:extLst>
          </p:cNvPr>
          <p:cNvSpPr txBox="1">
            <a:spLocks/>
          </p:cNvSpPr>
          <p:nvPr/>
        </p:nvSpPr>
        <p:spPr>
          <a:xfrm>
            <a:off x="274320" y="365919"/>
            <a:ext cx="29718000" cy="4343400"/>
          </a:xfrm>
          <a:prstGeom prst="rect">
            <a:avLst/>
          </a:prstGeom>
          <a:solidFill>
            <a:schemeClr val="bg2">
              <a:lumMod val="90000"/>
            </a:schemeClr>
          </a:solidFill>
        </p:spPr>
        <p:txBody>
          <a:bodyPr wrap="square" rtlCol="0">
            <a:spAutoFit/>
          </a:bodyPr>
          <a:lstStyle/>
          <a:p>
            <a:endParaRPr lang="en-US" sz="1205" dirty="0"/>
          </a:p>
        </p:txBody>
      </p:sp>
      <p:sp>
        <p:nvSpPr>
          <p:cNvPr id="6" name="Title TextBox">
            <a:extLst>
              <a:ext uri="{FF2B5EF4-FFF2-40B4-BE49-F238E27FC236}">
                <a16:creationId xmlns:a16="http://schemas.microsoft.com/office/drawing/2014/main" id="{D1EDD1D9-8F68-1ADE-895B-1A555DEE9104}"/>
              </a:ext>
            </a:extLst>
          </p:cNvPr>
          <p:cNvSpPr txBox="1"/>
          <p:nvPr/>
        </p:nvSpPr>
        <p:spPr>
          <a:xfrm>
            <a:off x="457200" y="823119"/>
            <a:ext cx="24038861" cy="2123658"/>
          </a:xfrm>
          <a:prstGeom prst="rect">
            <a:avLst/>
          </a:prstGeom>
          <a:noFill/>
        </p:spPr>
        <p:txBody>
          <a:bodyPr wrap="square" rtlCol="0">
            <a:spAutoFit/>
          </a:bodyPr>
          <a:lstStyle/>
          <a:p>
            <a:r>
              <a:rPr lang="en-US" sz="6600" b="1" dirty="0">
                <a:latin typeface="Arial Black" panose="020B0A04020102020204" pitchFamily="34" charset="0"/>
                <a:cs typeface="Arial" panose="020B0604020202020204" pitchFamily="34" charset="0"/>
              </a:rPr>
              <a:t>The ALTIUS Bright Limb Aerosol Retrieval Algorithm: Current Status and Future Developments </a:t>
            </a:r>
          </a:p>
        </p:txBody>
      </p:sp>
      <p:sp>
        <p:nvSpPr>
          <p:cNvPr id="7" name="Author TextBox">
            <a:extLst>
              <a:ext uri="{FF2B5EF4-FFF2-40B4-BE49-F238E27FC236}">
                <a16:creationId xmlns:a16="http://schemas.microsoft.com/office/drawing/2014/main" id="{2FCAE063-CE04-0F8B-D383-9B43FBC0ABCC}"/>
              </a:ext>
            </a:extLst>
          </p:cNvPr>
          <p:cNvSpPr txBox="1"/>
          <p:nvPr/>
        </p:nvSpPr>
        <p:spPr>
          <a:xfrm>
            <a:off x="457200" y="2944368"/>
            <a:ext cx="20609860" cy="1902690"/>
          </a:xfrm>
          <a:prstGeom prst="rect">
            <a:avLst/>
          </a:prstGeom>
          <a:noFill/>
          <a:ln w="38100">
            <a:noFill/>
            <a:miter lim="800000"/>
            <a:headEnd/>
            <a:tailEnd/>
          </a:ln>
          <a:effectLst/>
        </p:spPr>
        <p:txBody>
          <a:bodyPr lIns="240977" tIns="240977" rIns="240977" bIns="240977" anchor="ctr"/>
          <a:lstStyle>
            <a:defPPr>
              <a:defRPr lang="en-US"/>
            </a:defPPr>
            <a:lvl1pPr algn="ctr">
              <a:spcBef>
                <a:spcPct val="20000"/>
              </a:spcBef>
              <a:defRPr sz="4800" b="1">
                <a:solidFill>
                  <a:schemeClr val="bg1"/>
                </a:solidFill>
                <a:latin typeface="Arial" charset="0"/>
              </a:defRPr>
            </a:lvl1pPr>
          </a:lstStyle>
          <a:p>
            <a:pPr algn="l"/>
            <a:r>
              <a:rPr lang="en-US" dirty="0">
                <a:solidFill>
                  <a:schemeClr val="tx1"/>
                </a:solidFill>
                <a:latin typeface="+mn-lt"/>
              </a:rPr>
              <a:t>Bion Larson, Daniel J. Zawada, Adam Bourassa, Doug A. </a:t>
            </a:r>
            <a:r>
              <a:rPr lang="en-US" dirty="0" err="1">
                <a:solidFill>
                  <a:schemeClr val="tx1"/>
                </a:solidFill>
                <a:latin typeface="+mn-lt"/>
              </a:rPr>
              <a:t>Degenstein</a:t>
            </a:r>
            <a:r>
              <a:rPr lang="en-US" dirty="0">
                <a:solidFill>
                  <a:schemeClr val="tx1"/>
                </a:solidFill>
                <a:latin typeface="+mn-lt"/>
              </a:rPr>
              <a:t> </a:t>
            </a:r>
          </a:p>
          <a:p>
            <a:pPr algn="l"/>
            <a:r>
              <a:rPr lang="en-GB" sz="4000" b="1" dirty="0">
                <a:solidFill>
                  <a:schemeClr val="tx1"/>
                </a:solidFill>
                <a:latin typeface="+mn-lt"/>
              </a:rPr>
              <a:t>Institute of Space and Atmospheric Studies, University of Saskatchewan, Canada</a:t>
            </a:r>
          </a:p>
        </p:txBody>
      </p:sp>
      <p:sp>
        <p:nvSpPr>
          <p:cNvPr id="28" name="Location Textbox">
            <a:extLst>
              <a:ext uri="{FF2B5EF4-FFF2-40B4-BE49-F238E27FC236}">
                <a16:creationId xmlns:a16="http://schemas.microsoft.com/office/drawing/2014/main" id="{2FCAE063-CE04-0F8B-D383-9B43FBC0ABCC}"/>
              </a:ext>
            </a:extLst>
          </p:cNvPr>
          <p:cNvSpPr txBox="1"/>
          <p:nvPr/>
        </p:nvSpPr>
        <p:spPr>
          <a:xfrm>
            <a:off x="24551640" y="2011680"/>
            <a:ext cx="3200400" cy="2167014"/>
          </a:xfrm>
          <a:prstGeom prst="rect">
            <a:avLst/>
          </a:prstGeom>
          <a:noFill/>
          <a:ln w="38100">
            <a:noFill/>
            <a:miter lim="800000"/>
            <a:headEnd/>
            <a:tailEnd/>
          </a:ln>
          <a:effectLst/>
        </p:spPr>
        <p:txBody>
          <a:bodyPr lIns="240977" tIns="240977" rIns="240977" bIns="240977" anchor="ctr"/>
          <a:lstStyle>
            <a:defPPr>
              <a:defRPr lang="en-US"/>
            </a:defPPr>
            <a:lvl1pPr algn="ctr">
              <a:spcBef>
                <a:spcPct val="20000"/>
              </a:spcBef>
              <a:defRPr sz="4800" b="1">
                <a:solidFill>
                  <a:schemeClr val="bg1"/>
                </a:solidFill>
                <a:latin typeface="Arial" charset="0"/>
              </a:defRPr>
            </a:lvl1pPr>
          </a:lstStyle>
          <a:p>
            <a:pPr algn="l"/>
            <a:r>
              <a:rPr lang="en-GB" dirty="0">
                <a:solidFill>
                  <a:schemeClr val="tx1"/>
                </a:solidFill>
                <a:latin typeface="+mn-lt"/>
              </a:rPr>
              <a:t>Poster Session #2</a:t>
            </a:r>
          </a:p>
        </p:txBody>
      </p:sp>
      <p:pic>
        <p:nvPicPr>
          <p:cNvPr id="5" name="USask Logo" descr="Shape&#10;&#10;Description automatically generated with medium confidence">
            <a:extLst>
              <a:ext uri="{FF2B5EF4-FFF2-40B4-BE49-F238E27FC236}">
                <a16:creationId xmlns:a16="http://schemas.microsoft.com/office/drawing/2014/main" id="{883BE800-7977-2A20-FA9A-3F009DEE1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1640" y="823119"/>
            <a:ext cx="5257800" cy="1179707"/>
          </a:xfrm>
          <a:prstGeom prst="rect">
            <a:avLst/>
          </a:prstGeom>
        </p:spPr>
      </p:pic>
      <p:pic>
        <p:nvPicPr>
          <p:cNvPr id="23" name="Sharing Allowed Image" descr="https://egu23.eu/EGU22-sharing-is-encouraged.png"/>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28209240" y="2011680"/>
            <a:ext cx="1626539" cy="2277709"/>
          </a:xfrm>
          <a:prstGeom prst="rect">
            <a:avLst/>
          </a:prstGeom>
          <a:noFill/>
          <a:extLst>
            <a:ext uri="{909E8E84-426E-40DD-AFC4-6F175D3DCCD1}">
              <a14:hiddenFill xmlns:a14="http://schemas.microsoft.com/office/drawing/2010/main">
                <a:solidFill>
                  <a:srgbClr val="FFFFFF"/>
                </a:solidFill>
              </a14:hiddenFill>
            </a:ext>
          </a:extLst>
        </p:spPr>
      </p:pic>
      <p:sp>
        <p:nvSpPr>
          <p:cNvPr id="8" name="Column 1 Background">
            <a:extLst>
              <a:ext uri="{FF2B5EF4-FFF2-40B4-BE49-F238E27FC236}">
                <a16:creationId xmlns:a16="http://schemas.microsoft.com/office/drawing/2014/main" id="{B3EC5DF4-1ED2-D222-8DC3-D5D4FACB6048}"/>
              </a:ext>
            </a:extLst>
          </p:cNvPr>
          <p:cNvSpPr txBox="1">
            <a:spLocks/>
          </p:cNvSpPr>
          <p:nvPr/>
        </p:nvSpPr>
        <p:spPr>
          <a:xfrm>
            <a:off x="502920" y="4983480"/>
            <a:ext cx="9601200" cy="36576000"/>
          </a:xfrm>
          <a:prstGeom prst="rect">
            <a:avLst/>
          </a:prstGeom>
          <a:solidFill>
            <a:schemeClr val="accent4">
              <a:lumMod val="20000"/>
              <a:lumOff val="80000"/>
              <a:alpha val="42000"/>
            </a:schemeClr>
          </a:solidFill>
        </p:spPr>
        <p:txBody>
          <a:bodyPr wrap="square" rtlCol="0">
            <a:spAutoFit/>
          </a:bodyPr>
          <a:lstStyle/>
          <a:p>
            <a:endParaRPr lang="en-CA" sz="1205" dirty="0"/>
          </a:p>
        </p:txBody>
      </p:sp>
      <p:sp>
        <p:nvSpPr>
          <p:cNvPr id="9" name="Column 2 Background">
            <a:extLst>
              <a:ext uri="{FF2B5EF4-FFF2-40B4-BE49-F238E27FC236}">
                <a16:creationId xmlns:a16="http://schemas.microsoft.com/office/drawing/2014/main" id="{56AC0E5C-07DE-863A-E6B2-CA40AF605DA0}"/>
              </a:ext>
            </a:extLst>
          </p:cNvPr>
          <p:cNvSpPr txBox="1">
            <a:spLocks/>
          </p:cNvSpPr>
          <p:nvPr/>
        </p:nvSpPr>
        <p:spPr>
          <a:xfrm>
            <a:off x="10332720" y="4983480"/>
            <a:ext cx="9601200" cy="36576000"/>
          </a:xfrm>
          <a:prstGeom prst="rect">
            <a:avLst/>
          </a:prstGeom>
          <a:solidFill>
            <a:schemeClr val="accent4">
              <a:lumMod val="20000"/>
              <a:lumOff val="80000"/>
              <a:alpha val="42000"/>
            </a:schemeClr>
          </a:solidFill>
        </p:spPr>
        <p:txBody>
          <a:bodyPr wrap="square" rtlCol="0">
            <a:spAutoFit/>
          </a:bodyPr>
          <a:lstStyle/>
          <a:p>
            <a:endParaRPr lang="en-CA" sz="1205" dirty="0"/>
          </a:p>
        </p:txBody>
      </p:sp>
      <p:sp>
        <p:nvSpPr>
          <p:cNvPr id="11" name="Column 3 Background">
            <a:extLst>
              <a:ext uri="{FF2B5EF4-FFF2-40B4-BE49-F238E27FC236}">
                <a16:creationId xmlns:a16="http://schemas.microsoft.com/office/drawing/2014/main" id="{47ED1852-ACA5-88F3-C418-7904AFE89E45}"/>
              </a:ext>
            </a:extLst>
          </p:cNvPr>
          <p:cNvSpPr txBox="1">
            <a:spLocks/>
          </p:cNvSpPr>
          <p:nvPr/>
        </p:nvSpPr>
        <p:spPr>
          <a:xfrm>
            <a:off x="20162520" y="4983480"/>
            <a:ext cx="9601200" cy="36576000"/>
          </a:xfrm>
          <a:prstGeom prst="rect">
            <a:avLst/>
          </a:prstGeom>
          <a:solidFill>
            <a:schemeClr val="accent4">
              <a:lumMod val="20000"/>
              <a:lumOff val="80000"/>
              <a:alpha val="42000"/>
            </a:schemeClr>
          </a:solidFill>
        </p:spPr>
        <p:txBody>
          <a:bodyPr wrap="square" rtlCol="0">
            <a:spAutoFit/>
          </a:bodyPr>
          <a:lstStyle/>
          <a:p>
            <a:endParaRPr lang="en-CA" sz="1205" dirty="0"/>
          </a:p>
        </p:txBody>
      </p:sp>
      <p:sp>
        <p:nvSpPr>
          <p:cNvPr id="12" name="Background TextBox">
            <a:extLst>
              <a:ext uri="{FF2B5EF4-FFF2-40B4-BE49-F238E27FC236}">
                <a16:creationId xmlns:a16="http://schemas.microsoft.com/office/drawing/2014/main" id="{BE9D4DCB-A8B2-43B8-E78D-A7FA994EDB30}"/>
              </a:ext>
            </a:extLst>
          </p:cNvPr>
          <p:cNvSpPr txBox="1">
            <a:spLocks/>
          </p:cNvSpPr>
          <p:nvPr/>
        </p:nvSpPr>
        <p:spPr>
          <a:xfrm>
            <a:off x="685800" y="5166519"/>
            <a:ext cx="9235440" cy="7540526"/>
          </a:xfrm>
          <a:prstGeom prst="rect">
            <a:avLst/>
          </a:prstGeom>
          <a:noFill/>
        </p:spPr>
        <p:txBody>
          <a:bodyPr wrap="square" rtlCol="0">
            <a:spAutoFit/>
          </a:bodyPr>
          <a:lstStyle/>
          <a:p>
            <a:pPr algn="just"/>
            <a:r>
              <a:rPr lang="en-US" sz="3200" b="1" dirty="0">
                <a:latin typeface="Arial Black" panose="020B0A04020102020204" pitchFamily="34" charset="0"/>
              </a:rPr>
              <a:t>Background</a:t>
            </a:r>
          </a:p>
          <a:p>
            <a:pPr algn="just"/>
            <a:r>
              <a:rPr lang="en-US" sz="2800" dirty="0"/>
              <a:t>The Atmospheric Limb Tracker for the Investigation of the Upcoming Stratosphere (ALTIUS) is a high spatial resolution spectral imager designed to measure ozone and other trace species in the stratosphere. A stratospheric aerosol retrieval is included to provide input for the ozone retrieval, and an official stratospheric aerosol secondary product is expected.</a:t>
            </a:r>
          </a:p>
          <a:p>
            <a:pPr algn="just"/>
            <a:endParaRPr lang="en-US" sz="2800" dirty="0"/>
          </a:p>
          <a:p>
            <a:pPr algn="just"/>
            <a:r>
              <a:rPr lang="en-US" sz="2800" dirty="0"/>
              <a:t>Here we describe the stratospheric aerosol retrieval algorithm used in bright limb mode, expected performance and planned modifications for the official secondary product.</a:t>
            </a:r>
          </a:p>
          <a:p>
            <a:pPr algn="just"/>
            <a:endParaRPr lang="en-US" sz="2800" dirty="0"/>
          </a:p>
          <a:p>
            <a:pPr algn="just"/>
            <a:r>
              <a:rPr lang="en-US" sz="3200" b="1" dirty="0">
                <a:latin typeface="Arial Black" panose="020B0A04020102020204" pitchFamily="34" charset="0"/>
              </a:rPr>
              <a:t>Algorithm and Features</a:t>
            </a:r>
            <a:endParaRPr lang="en-US" sz="3200" dirty="0">
              <a:ea typeface="Cambria Math" panose="02040503050406030204" pitchFamily="18" charset="0"/>
            </a:endParaRPr>
          </a:p>
          <a:p>
            <a:pPr algn="just"/>
            <a:r>
              <a:rPr lang="en-US" sz="2800" dirty="0">
                <a:ea typeface="Cambria Math" panose="02040503050406030204" pitchFamily="18" charset="0"/>
              </a:rPr>
              <a:t>The Altius aerosol retrieval algorithm is based on the OSIRIS v5 algorithm (</a:t>
            </a:r>
            <a:r>
              <a:rPr lang="en-US" sz="2800" dirty="0"/>
              <a:t>Bourassa, et al., 2012</a:t>
            </a:r>
            <a:r>
              <a:rPr lang="en-US" sz="2800" dirty="0">
                <a:ea typeface="Cambria Math" panose="02040503050406030204" pitchFamily="18" charset="0"/>
              </a:rPr>
              <a:t>) with a wavelength of 745 nm.</a:t>
            </a:r>
          </a:p>
          <a:p>
            <a:pPr algn="just"/>
            <a:endParaRPr lang="en-US" sz="2800" dirty="0"/>
          </a:p>
        </p:txBody>
      </p:sp>
      <mc:AlternateContent xmlns:mc="http://schemas.openxmlformats.org/markup-compatibility/2006" xmlns:a14="http://schemas.microsoft.com/office/drawing/2010/main">
        <mc:Choice Requires="a14">
          <p:sp>
            <p:nvSpPr>
              <p:cNvPr id="24" name="Retreival Equation TextBox">
                <a:extLst>
                  <a:ext uri="{FF2B5EF4-FFF2-40B4-BE49-F238E27FC236}">
                    <a16:creationId xmlns:a16="http://schemas.microsoft.com/office/drawing/2014/main" id="{ECD6B387-6F86-7B61-1AF6-0D7213D8EC46}"/>
                  </a:ext>
                </a:extLst>
              </p:cNvPr>
              <p:cNvSpPr txBox="1"/>
              <p:nvPr/>
            </p:nvSpPr>
            <p:spPr>
              <a:xfrm>
                <a:off x="685800" y="12051792"/>
                <a:ext cx="9235440" cy="608243"/>
              </a:xfrm>
              <a:prstGeom prst="rect">
                <a:avLst/>
              </a:prstGeom>
              <a:noFill/>
            </p:spPr>
            <p:txBody>
              <a:bodyPr wrap="square" lIns="45720" rIns="45720" rtlCol="0">
                <a:spAutoFit/>
              </a:bodyPr>
              <a:lstStyle/>
              <a:p>
                <a:pPr algn="just"/>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𝑲</m:t>
                              </m:r>
                            </m:e>
                            <m:sup>
                              <m:r>
                                <a:rPr lang="en-US" sz="2800" b="1" i="1" smtClean="0">
                                  <a:latin typeface="Cambria Math" panose="02040503050406030204" pitchFamily="18" charset="0"/>
                                </a:rPr>
                                <m:t>𝑻</m:t>
                              </m:r>
                            </m:sup>
                          </m:sSup>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𝑺</m:t>
                              </m:r>
                            </m:e>
                            <m:sub>
                              <m:r>
                                <a:rPr lang="en-US" sz="2800" b="1" i="1" smtClean="0">
                                  <a:latin typeface="Cambria Math" panose="02040503050406030204" pitchFamily="18" charset="0"/>
                                </a:rPr>
                                <m:t>𝒚</m:t>
                              </m:r>
                            </m:sub>
                            <m:sup>
                              <m:r>
                                <a:rPr lang="en-US" sz="2800" b="1" i="1" smtClean="0">
                                  <a:latin typeface="Cambria Math" panose="02040503050406030204" pitchFamily="18" charset="0"/>
                                </a:rPr>
                                <m:t>−</m:t>
                              </m:r>
                              <m:r>
                                <a:rPr lang="en-US" sz="2800" b="1" i="1" smtClean="0">
                                  <a:latin typeface="Cambria Math" panose="02040503050406030204" pitchFamily="18" charset="0"/>
                                </a:rPr>
                                <m:t>𝟏</m:t>
                              </m:r>
                            </m:sup>
                          </m:sSubSup>
                          <m:r>
                            <a:rPr lang="en-US" sz="2800" b="1" i="1" smtClean="0">
                              <a:latin typeface="Cambria Math" panose="02040503050406030204" pitchFamily="18" charset="0"/>
                            </a:rPr>
                            <m:t>𝑲</m:t>
                          </m:r>
                          <m:r>
                            <a:rPr lang="en-US" sz="2800" b="0" i="1" smtClean="0">
                              <a:latin typeface="Cambria Math" panose="02040503050406030204" pitchFamily="18" charset="0"/>
                            </a:rPr>
                            <m:t>+</m:t>
                          </m:r>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𝑺</m:t>
                              </m:r>
                            </m:e>
                            <m:sub>
                              <m:r>
                                <a:rPr lang="en-US" sz="2800" b="1" i="1" smtClean="0">
                                  <a:latin typeface="Cambria Math" panose="02040503050406030204" pitchFamily="18" charset="0"/>
                                </a:rPr>
                                <m:t>𝒂</m:t>
                              </m:r>
                            </m:sub>
                            <m:sup>
                              <m:r>
                                <a:rPr lang="en-US" sz="2800" b="1" i="1" smtClean="0">
                                  <a:latin typeface="Cambria Math" panose="02040503050406030204" pitchFamily="18" charset="0"/>
                                </a:rPr>
                                <m:t>−</m:t>
                              </m:r>
                              <m:r>
                                <a:rPr lang="en-US" sz="2800" b="1" i="1" smtClean="0">
                                  <a:latin typeface="Cambria Math" panose="02040503050406030204" pitchFamily="18" charset="0"/>
                                </a:rPr>
                                <m:t>𝟏</m:t>
                              </m:r>
                            </m:sup>
                          </m:sSubSup>
                        </m:e>
                      </m:d>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𝑲</m:t>
                          </m:r>
                        </m:e>
                        <m:sup>
                          <m:r>
                            <a:rPr lang="en-US" sz="2800" b="1" i="1" smtClean="0">
                              <a:latin typeface="Cambria Math" panose="02040503050406030204" pitchFamily="18" charset="0"/>
                            </a:rPr>
                            <m:t>𝑻</m:t>
                          </m:r>
                        </m:sup>
                      </m:sSup>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𝑺</m:t>
                          </m:r>
                        </m:e>
                        <m:sub>
                          <m:r>
                            <a:rPr lang="en-US" sz="2800" b="1" i="1" smtClean="0">
                              <a:latin typeface="Cambria Math" panose="02040503050406030204" pitchFamily="18" charset="0"/>
                            </a:rPr>
                            <m:t>𝒚</m:t>
                          </m:r>
                        </m:sub>
                        <m:sup>
                          <m:r>
                            <a:rPr lang="en-US" sz="2800" b="1" i="1" smtClean="0">
                              <a:latin typeface="Cambria Math" panose="02040503050406030204" pitchFamily="18" charset="0"/>
                            </a:rPr>
                            <m:t>−</m:t>
                          </m:r>
                          <m:r>
                            <a:rPr lang="en-US" sz="2800" b="1" i="1" smtClean="0">
                              <a:latin typeface="Cambria Math" panose="02040503050406030204" pitchFamily="18" charset="0"/>
                            </a:rPr>
                            <m:t>𝟏</m:t>
                          </m:r>
                        </m:sup>
                      </m:sSubSup>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b="0" i="1" smtClean="0">
                                  <a:latin typeface="Cambria Math" panose="02040503050406030204" pitchFamily="18" charset="0"/>
                                </a:rPr>
                                <m:t>𝑚𝑒𝑎𝑠</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𝑟𝑡𝑣</m:t>
                                  </m:r>
                                </m:sub>
                              </m:sSub>
                            </m:e>
                          </m:acc>
                        </m:e>
                      </m:d>
                      <m:r>
                        <a:rPr lang="en-US" sz="2800" b="0" i="1" smtClean="0">
                          <a:latin typeface="Cambria Math" panose="02040503050406030204" pitchFamily="18" charset="0"/>
                        </a:rPr>
                        <m:t>−</m:t>
                      </m:r>
                      <m:sSubSup>
                        <m:sSubSupPr>
                          <m:ctrlPr>
                            <a:rPr lang="en-US" sz="2800" b="1" i="1" smtClean="0">
                              <a:latin typeface="Cambria Math" panose="02040503050406030204" pitchFamily="18" charset="0"/>
                            </a:rPr>
                          </m:ctrlPr>
                        </m:sSubSupPr>
                        <m:e>
                          <m:r>
                            <a:rPr lang="en-US" sz="2800" b="1" i="1" smtClean="0">
                              <a:latin typeface="Cambria Math" panose="02040503050406030204" pitchFamily="18" charset="0"/>
                            </a:rPr>
                            <m:t>𝑺</m:t>
                          </m:r>
                        </m:e>
                        <m:sub>
                          <m:r>
                            <a:rPr lang="en-US" sz="2800" b="1" i="1" smtClean="0">
                              <a:latin typeface="Cambria Math" panose="02040503050406030204" pitchFamily="18" charset="0"/>
                            </a:rPr>
                            <m:t>𝒂</m:t>
                          </m:r>
                        </m:sub>
                        <m:sup>
                          <m:r>
                            <a:rPr lang="en-US" sz="2800" b="1" i="1" smtClean="0">
                              <a:latin typeface="Cambria Math" panose="02040503050406030204" pitchFamily="18" charset="0"/>
                            </a:rPr>
                            <m:t>−</m:t>
                          </m:r>
                          <m:r>
                            <a:rPr lang="en-US" sz="2800" b="1" i="1" smtClean="0">
                              <a:latin typeface="Cambria Math" panose="02040503050406030204" pitchFamily="18" charset="0"/>
                            </a:rPr>
                            <m:t>𝟏</m:t>
                          </m:r>
                        </m:sup>
                      </m:sSubSup>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𝑎</m:t>
                              </m:r>
                            </m:sub>
                          </m:sSub>
                        </m:e>
                      </m:acc>
                      <m:r>
                        <a:rPr lang="en-US" sz="2800" b="0" i="1" smtClean="0">
                          <a:latin typeface="Cambria Math" panose="02040503050406030204" pitchFamily="18" charset="0"/>
                        </a:rPr>
                        <m:t>)</m:t>
                      </m:r>
                    </m:oMath>
                  </m:oMathPara>
                </a14:m>
                <a:endParaRPr lang="en-US" sz="2800" dirty="0">
                  <a:latin typeface="Cambria Math" panose="02040503050406030204" pitchFamily="18" charset="0"/>
                </a:endParaRPr>
              </a:p>
            </p:txBody>
          </p:sp>
        </mc:Choice>
        <mc:Fallback xmlns="">
          <p:sp>
            <p:nvSpPr>
              <p:cNvPr id="24" name="Retreival Equation TextBox">
                <a:extLst>
                  <a:ext uri="{FF2B5EF4-FFF2-40B4-BE49-F238E27FC236}">
                    <a16:creationId xmlns:a16="http://schemas.microsoft.com/office/drawing/2014/main" id="{ECD6B387-6F86-7B61-1AF6-0D7213D8EC46}"/>
                  </a:ext>
                </a:extLst>
              </p:cNvPr>
              <p:cNvSpPr txBox="1">
                <a:spLocks noRot="1" noChangeAspect="1" noMove="1" noResize="1" noEditPoints="1" noAdjustHandles="1" noChangeArrowheads="1" noChangeShapeType="1" noTextEdit="1"/>
              </p:cNvSpPr>
              <p:nvPr/>
            </p:nvSpPr>
            <p:spPr>
              <a:xfrm>
                <a:off x="685800" y="12051792"/>
                <a:ext cx="9235440" cy="608243"/>
              </a:xfrm>
              <a:prstGeom prst="rect">
                <a:avLst/>
              </a:prstGeom>
              <a:blipFill>
                <a:blip r:embed="rId5"/>
                <a:stretch>
                  <a:fillRect/>
                </a:stretch>
              </a:blipFill>
            </p:spPr>
            <p:txBody>
              <a:bodyPr/>
              <a:lstStyle/>
              <a:p>
                <a:r>
                  <a:rPr lang="en-US">
                    <a:noFill/>
                  </a:rPr>
                  <a:t> </a:t>
                </a:r>
              </a:p>
            </p:txBody>
          </p:sp>
        </mc:Fallback>
      </mc:AlternateContent>
      <p:pic>
        <p:nvPicPr>
          <p:cNvPr id="25" name="Adaptive Lowerbound Image">
            <a:extLst>
              <a:ext uri="{FF2B5EF4-FFF2-40B4-BE49-F238E27FC236}">
                <a16:creationId xmlns:a16="http://schemas.microsoft.com/office/drawing/2014/main" id="{2CD58D56-8014-D8A4-F974-235A2A4BB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685800" y="15937992"/>
            <a:ext cx="9235440" cy="9235440"/>
          </a:xfrm>
          <a:prstGeom prst="rect">
            <a:avLst/>
          </a:prstGeom>
          <a:noFill/>
          <a:extLst>
            <a:ext uri="{909E8E84-426E-40DD-AFC4-6F175D3DCCD1}">
              <a14:hiddenFill xmlns:a14="http://schemas.microsoft.com/office/drawing/2010/main">
                <a:solidFill>
                  <a:srgbClr val="FFFFFF"/>
                </a:solidFill>
              </a14:hiddenFill>
            </a:ext>
          </a:extLst>
        </p:spPr>
      </p:pic>
      <p:sp>
        <p:nvSpPr>
          <p:cNvPr id="29" name="Topic 1 TextBox B">
            <a:extLst>
              <a:ext uri="{FF2B5EF4-FFF2-40B4-BE49-F238E27FC236}">
                <a16:creationId xmlns:a16="http://schemas.microsoft.com/office/drawing/2014/main" id="{91CB602F-415B-D7A8-2BB4-7C4FCB6000C6}"/>
              </a:ext>
            </a:extLst>
          </p:cNvPr>
          <p:cNvSpPr txBox="1"/>
          <p:nvPr/>
        </p:nvSpPr>
        <p:spPr>
          <a:xfrm>
            <a:off x="685800" y="12646152"/>
            <a:ext cx="9235440" cy="3108543"/>
          </a:xfrm>
          <a:prstGeom prst="rect">
            <a:avLst/>
          </a:prstGeom>
          <a:noFill/>
        </p:spPr>
        <p:txBody>
          <a:bodyPr wrap="square" rtlCol="0">
            <a:spAutoFit/>
          </a:bodyPr>
          <a:lstStyle/>
          <a:p>
            <a:pPr algn="just"/>
            <a:r>
              <a:rPr lang="en-US" sz="2800" dirty="0">
                <a:ea typeface="Cambria Math" panose="02040503050406030204" pitchFamily="18" charset="0"/>
              </a:rPr>
              <a:t>Notable features of the aerosol retrieval algorithm include:</a:t>
            </a:r>
          </a:p>
          <a:p>
            <a:pPr marL="457200" indent="-457200" algn="just">
              <a:buFont typeface="Arial" panose="020B0604020202020204" pitchFamily="34" charset="0"/>
              <a:buChar char="•"/>
            </a:pPr>
            <a:r>
              <a:rPr lang="en-US" sz="2800" dirty="0">
                <a:ea typeface="Cambria Math" panose="02040503050406030204" pitchFamily="18" charset="0"/>
              </a:rPr>
              <a:t>An adaptive lower bound on the retrieval altitudes. To improve performance in the presence of clouds, the lowest altitude included in the retrieval is dynamically adjusted, removing altitudes with exceptionally poor fit and adding them if the fit improves. Adaptive lower bound improves the retrieval agreement and convergence speed.</a:t>
            </a:r>
          </a:p>
        </p:txBody>
      </p:sp>
      <p:sp>
        <p:nvSpPr>
          <p:cNvPr id="19" name="Adaptive Lowerbound Caption">
            <a:extLst>
              <a:ext uri="{FF2B5EF4-FFF2-40B4-BE49-F238E27FC236}">
                <a16:creationId xmlns:a16="http://schemas.microsoft.com/office/drawing/2014/main" id="{268B6737-2990-BD32-A431-47103C94960E}"/>
              </a:ext>
            </a:extLst>
          </p:cNvPr>
          <p:cNvSpPr txBox="1">
            <a:spLocks/>
          </p:cNvSpPr>
          <p:nvPr/>
        </p:nvSpPr>
        <p:spPr>
          <a:xfrm>
            <a:off x="685800" y="25173432"/>
            <a:ext cx="9235440" cy="3539430"/>
          </a:xfrm>
          <a:prstGeom prst="rect">
            <a:avLst/>
          </a:prstGeom>
          <a:noFill/>
        </p:spPr>
        <p:txBody>
          <a:bodyPr wrap="square" rtlCol="0">
            <a:spAutoFit/>
          </a:bodyPr>
          <a:lstStyle/>
          <a:p>
            <a:pPr algn="just"/>
            <a:r>
              <a:rPr lang="en-US" sz="2800" i="1" dirty="0">
                <a:solidFill>
                  <a:schemeClr val="accent4">
                    <a:lumMod val="50000"/>
                  </a:schemeClr>
                </a:solidFill>
              </a:rPr>
              <a:t>The percent difference between simulated extinction and retrieved extinction, with stratospheric clouds, for a range of geometries with a fixed lower bound on the retrieval and an adaptive lower bound. Ɵ is the solar zenith angle, Ø is the solar azimuth angle and I indicates the number of iterations taken. The black line indicates a 5% difference, and the red dotted line indicates 10% difference. Made using a simplified instrument model.</a:t>
            </a:r>
          </a:p>
        </p:txBody>
      </p:sp>
      <p:sp>
        <p:nvSpPr>
          <p:cNvPr id="4" name="Topic 1 TextBox C">
            <a:extLst>
              <a:ext uri="{FF2B5EF4-FFF2-40B4-BE49-F238E27FC236}">
                <a16:creationId xmlns:a16="http://schemas.microsoft.com/office/drawing/2014/main" id="{FAF43CE2-8CDA-3449-E4B6-1CC0DD0FABD4}"/>
              </a:ext>
            </a:extLst>
          </p:cNvPr>
          <p:cNvSpPr txBox="1"/>
          <p:nvPr/>
        </p:nvSpPr>
        <p:spPr>
          <a:xfrm>
            <a:off x="685800" y="28895040"/>
            <a:ext cx="9235440"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ea typeface="Cambria Math" panose="02040503050406030204" pitchFamily="18" charset="0"/>
              </a:rPr>
              <a:t>Tikhonov regularization using 2</a:t>
            </a:r>
            <a:r>
              <a:rPr lang="en-US" sz="2800" baseline="30000" dirty="0">
                <a:ea typeface="Cambria Math" panose="02040503050406030204" pitchFamily="18" charset="0"/>
              </a:rPr>
              <a:t>nd</a:t>
            </a:r>
            <a:r>
              <a:rPr lang="en-US" sz="2800" dirty="0">
                <a:ea typeface="Cambria Math" panose="02040503050406030204" pitchFamily="18" charset="0"/>
              </a:rPr>
              <a:t> derivative terms for the main altitudes and 1</a:t>
            </a:r>
            <a:r>
              <a:rPr lang="en-US" sz="2800" baseline="30000" dirty="0">
                <a:ea typeface="Cambria Math" panose="02040503050406030204" pitchFamily="18" charset="0"/>
              </a:rPr>
              <a:t>st</a:t>
            </a:r>
            <a:r>
              <a:rPr lang="en-US" sz="2800" dirty="0">
                <a:ea typeface="Cambria Math" panose="02040503050406030204" pitchFamily="18" charset="0"/>
              </a:rPr>
              <a:t> derivative terms to constrain the retrieved profile shape in the high altitudes. A typical resolution is 2 kilometers for  a retrieval grid of 500 m.</a:t>
            </a:r>
          </a:p>
        </p:txBody>
      </p:sp>
      <p:pic>
        <p:nvPicPr>
          <p:cNvPr id="27" name="Averaging Kernel Image">
            <a:extLst>
              <a:ext uri="{FF2B5EF4-FFF2-40B4-BE49-F238E27FC236}">
                <a16:creationId xmlns:a16="http://schemas.microsoft.com/office/drawing/2014/main" id="{0A316CF5-8ACA-0983-EC89-5943B15D12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85800" y="30897576"/>
            <a:ext cx="9235440" cy="9235440"/>
          </a:xfrm>
          <a:prstGeom prst="rect">
            <a:avLst/>
          </a:prstGeom>
          <a:noFill/>
          <a:extLst>
            <a:ext uri="{909E8E84-426E-40DD-AFC4-6F175D3DCCD1}">
              <a14:hiddenFill xmlns:a14="http://schemas.microsoft.com/office/drawing/2010/main">
                <a:solidFill>
                  <a:srgbClr val="FFFFFF"/>
                </a:solidFill>
              </a14:hiddenFill>
            </a:ext>
          </a:extLst>
        </p:spPr>
      </p:pic>
      <p:sp>
        <p:nvSpPr>
          <p:cNvPr id="21" name="Averaging Kernel Caption">
            <a:extLst>
              <a:ext uri="{FF2B5EF4-FFF2-40B4-BE49-F238E27FC236}">
                <a16:creationId xmlns:a16="http://schemas.microsoft.com/office/drawing/2014/main" id="{B49727E5-F477-9F04-92ED-EBD65A27F698}"/>
              </a:ext>
            </a:extLst>
          </p:cNvPr>
          <p:cNvSpPr txBox="1"/>
          <p:nvPr/>
        </p:nvSpPr>
        <p:spPr>
          <a:xfrm>
            <a:off x="685800" y="40133016"/>
            <a:ext cx="9235440" cy="1384995"/>
          </a:xfrm>
          <a:prstGeom prst="rect">
            <a:avLst/>
          </a:prstGeom>
          <a:noFill/>
        </p:spPr>
        <p:txBody>
          <a:bodyPr wrap="square" rtlCol="0">
            <a:spAutoFit/>
          </a:bodyPr>
          <a:lstStyle/>
          <a:p>
            <a:pPr algn="just"/>
            <a:r>
              <a:rPr lang="en-US" sz="2800" i="1" dirty="0">
                <a:solidFill>
                  <a:schemeClr val="accent4">
                    <a:lumMod val="50000"/>
                  </a:schemeClr>
                </a:solidFill>
              </a:rPr>
              <a:t>Averaging kernel weights from a retrieval using standard settings and the full instrument model. For clarity only every third row of the matrix is plotted. </a:t>
            </a:r>
          </a:p>
        </p:txBody>
      </p:sp>
      <mc:AlternateContent xmlns:mc="http://schemas.openxmlformats.org/markup-compatibility/2006" xmlns:a14="http://schemas.microsoft.com/office/drawing/2010/main">
        <mc:Choice Requires="a14">
          <p:sp>
            <p:nvSpPr>
              <p:cNvPr id="32" name="Topic 1 TextBox D">
                <a:extLst>
                  <a:ext uri="{FF2B5EF4-FFF2-40B4-BE49-F238E27FC236}">
                    <a16:creationId xmlns:a16="http://schemas.microsoft.com/office/drawing/2014/main" id="{47DCC825-7C2B-35A1-C25C-17DB1672A090}"/>
                  </a:ext>
                </a:extLst>
              </p:cNvPr>
              <p:cNvSpPr txBox="1"/>
              <p:nvPr/>
            </p:nvSpPr>
            <p:spPr>
              <a:xfrm>
                <a:off x="10515600" y="5166360"/>
                <a:ext cx="9235440" cy="11301364"/>
              </a:xfrm>
              <a:prstGeom prst="rect">
                <a:avLst/>
              </a:prstGeom>
              <a:noFill/>
            </p:spPr>
            <p:txBody>
              <a:bodyPr wrap="square" rtlCol="0">
                <a:spAutoFit/>
              </a:bodyPr>
              <a:lstStyle/>
              <a:p>
                <a:pPr algn="just"/>
                <a:r>
                  <a:rPr lang="en-US" sz="2800" dirty="0">
                    <a:ea typeface="Cambria Math" panose="02040503050406030204" pitchFamily="18" charset="0"/>
                  </a:rPr>
                  <a:t>Additional features include:</a:t>
                </a:r>
              </a:p>
              <a:p>
                <a:pPr marL="457200" indent="-457200" algn="just">
                  <a:buFont typeface="Arial" panose="020B0604020202020204" pitchFamily="34" charset="0"/>
                  <a:buChar char="•"/>
                </a:pPr>
                <a:r>
                  <a:rPr lang="en-US" sz="2800" dirty="0">
                    <a:ea typeface="Cambria Math" panose="02040503050406030204" pitchFamily="18" charset="0"/>
                  </a:rPr>
                  <a:t>Three variants of the Levenberg-Marquardt (LM) algorithm, which modifies the LHS of the retrieval equation to reduce the number of iterations until convergence. The quickest convergence has been observed with Fletcher.</a:t>
                </a:r>
              </a:p>
              <a:p>
                <a:pPr marL="914400" lvl="1" indent="-457200" algn="just">
                  <a:buFont typeface="Arial" panose="020B0604020202020204" pitchFamily="34" charset="0"/>
                  <a:buChar char="•"/>
                </a:pPr>
                <a:r>
                  <a:rPr lang="en-US" sz="2800" dirty="0"/>
                  <a:t>Fletcher </a:t>
                </a:r>
                <a14:m>
                  <m:oMath xmlns:m="http://schemas.openxmlformats.org/officeDocument/2006/math">
                    <m:d>
                      <m:dPr>
                        <m:ctrlPr>
                          <a:rPr lang="en-US" sz="2800" i="1" smtClean="0">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𝑲</m:t>
                            </m:r>
                          </m:e>
                          <m:sup>
                            <m:r>
                              <a:rPr lang="en-US" sz="2800" b="1" i="1">
                                <a:latin typeface="Cambria Math" panose="02040503050406030204" pitchFamily="18" charset="0"/>
                              </a:rPr>
                              <m:t>𝑻</m:t>
                            </m:r>
                          </m:sup>
                        </m:sSup>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𝒚</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b="1" i="1">
                            <a:latin typeface="Cambria Math" panose="02040503050406030204" pitchFamily="18" charset="0"/>
                          </a:rPr>
                          <m:t>𝑲</m:t>
                        </m:r>
                        <m:r>
                          <a:rPr lang="en-US" sz="2800" i="1">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𝒂</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i="1">
                            <a:latin typeface="Cambria Math" panose="02040503050406030204" pitchFamily="18" charset="0"/>
                          </a:rPr>
                          <m:t>+</m:t>
                        </m:r>
                        <m:r>
                          <a:rPr lang="en-US" sz="2800" i="1">
                            <a:latin typeface="Cambria Math" panose="02040503050406030204" pitchFamily="18" charset="0"/>
                          </a:rPr>
                          <m:t>𝛾</m:t>
                        </m:r>
                        <m:sSup>
                          <m:sSupPr>
                            <m:ctrlPr>
                              <a:rPr lang="en-US" sz="2800" b="1" i="1">
                                <a:latin typeface="Cambria Math" panose="02040503050406030204" pitchFamily="18" charset="0"/>
                              </a:rPr>
                            </m:ctrlPr>
                          </m:sSupPr>
                          <m:e>
                            <m:r>
                              <a:rPr lang="en-US" sz="2800" b="1" i="1" smtClean="0">
                                <a:latin typeface="Cambria Math" panose="02040503050406030204" pitchFamily="18" charset="0"/>
                              </a:rPr>
                              <m:t>𝑰</m:t>
                            </m:r>
                            <m:r>
                              <m:rPr>
                                <m:sty m:val="p"/>
                              </m:rPr>
                              <a:rPr lang="en-US" sz="2800" b="0" i="1">
                                <a:latin typeface="Cambria Math" panose="02040503050406030204" pitchFamily="18" charset="0"/>
                              </a:rPr>
                              <m:t>diag</m:t>
                            </m:r>
                            <m:r>
                              <a:rPr lang="en-US" sz="2800" b="1" i="1">
                                <a:latin typeface="Cambria Math" panose="02040503050406030204" pitchFamily="18" charset="0"/>
                              </a:rPr>
                              <m:t>(</m:t>
                            </m:r>
                            <m:r>
                              <a:rPr lang="en-US" sz="2800" b="1" i="1">
                                <a:latin typeface="Cambria Math" panose="02040503050406030204" pitchFamily="18" charset="0"/>
                              </a:rPr>
                              <m:t>𝑲</m:t>
                            </m:r>
                          </m:e>
                          <m:sup>
                            <m:r>
                              <a:rPr lang="en-US" sz="2800" b="1" i="1">
                                <a:latin typeface="Cambria Math" panose="02040503050406030204" pitchFamily="18" charset="0"/>
                              </a:rPr>
                              <m:t>𝑻</m:t>
                            </m:r>
                          </m:sup>
                        </m:sSup>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𝒚</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b="1" i="1">
                            <a:latin typeface="Cambria Math" panose="02040503050406030204" pitchFamily="18" charset="0"/>
                          </a:rPr>
                          <m:t>𝑲</m:t>
                        </m:r>
                        <m:r>
                          <a:rPr lang="en-US" sz="2800" b="1" i="1">
                            <a:latin typeface="Cambria Math" panose="02040503050406030204" pitchFamily="18" charset="0"/>
                          </a:rPr>
                          <m:t>)</m:t>
                        </m:r>
                      </m:e>
                    </m:d>
                    <m:r>
                      <a:rPr lang="en-US" sz="2800" i="1">
                        <a:latin typeface="Cambria Math" panose="02040503050406030204" pitchFamily="18" charset="0"/>
                      </a:rPr>
                      <m:t> </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sup>
                        <m:r>
                          <a:rPr lang="en-US" sz="2800" i="1">
                            <a:latin typeface="Cambria Math" panose="02040503050406030204" pitchFamily="18" charset="0"/>
                          </a:rPr>
                          <m:t>′</m:t>
                        </m:r>
                      </m:sup>
                    </m:sSup>
                  </m:oMath>
                </a14:m>
                <a:r>
                  <a:rPr lang="en-US" sz="2800" dirty="0"/>
                  <a:t> </a:t>
                </a:r>
              </a:p>
              <a:p>
                <a:pPr marL="914400" lvl="1" indent="-457200" algn="just">
                  <a:buFont typeface="Arial" panose="020B0604020202020204" pitchFamily="34" charset="0"/>
                  <a:buChar char="•"/>
                </a:pPr>
                <a:r>
                  <a:rPr lang="en-US" sz="2800" dirty="0"/>
                  <a:t>Prior       </a:t>
                </a:r>
                <a14:m>
                  <m:oMath xmlns:m="http://schemas.openxmlformats.org/officeDocument/2006/math">
                    <m:d>
                      <m:dPr>
                        <m:ctrlPr>
                          <a:rPr lang="en-US" sz="2800" i="1" smtClean="0">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𝑲</m:t>
                            </m:r>
                          </m:e>
                          <m:sup>
                            <m:r>
                              <a:rPr lang="en-US" sz="2800" b="1" i="1">
                                <a:latin typeface="Cambria Math" panose="02040503050406030204" pitchFamily="18" charset="0"/>
                              </a:rPr>
                              <m:t>𝑻</m:t>
                            </m:r>
                          </m:sup>
                        </m:sSup>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𝒚</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b="1" i="1" smtClean="0">
                            <a:latin typeface="Cambria Math" panose="02040503050406030204" pitchFamily="18" charset="0"/>
                          </a:rPr>
                          <m:t>𝑲</m:t>
                        </m:r>
                        <m:r>
                          <a:rPr lang="en-US" sz="2800" i="1" smtClean="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𝛾</m:t>
                        </m:r>
                        <m:r>
                          <a:rPr lang="en-US" sz="2800" b="0" i="1" smtClean="0">
                            <a:latin typeface="Cambria Math" panose="02040503050406030204" pitchFamily="18" charset="0"/>
                          </a:rPr>
                          <m:t>+1)</m:t>
                        </m:r>
                        <m:sSubSup>
                          <m:sSubSupPr>
                            <m:ctrlPr>
                              <a:rPr lang="en-US" sz="2800" b="1" i="1" smtClean="0">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𝒂</m:t>
                            </m:r>
                          </m:sub>
                          <m:sup>
                            <m:r>
                              <a:rPr lang="en-US" sz="2800" b="1" i="1">
                                <a:latin typeface="Cambria Math" panose="02040503050406030204" pitchFamily="18" charset="0"/>
                              </a:rPr>
                              <m:t>−</m:t>
                            </m:r>
                            <m:r>
                              <a:rPr lang="en-US" sz="2800" b="1" i="1">
                                <a:latin typeface="Cambria Math" panose="02040503050406030204" pitchFamily="18" charset="0"/>
                              </a:rPr>
                              <m:t>𝟏</m:t>
                            </m:r>
                          </m:sup>
                        </m:sSubSup>
                      </m:e>
                    </m:d>
                    <m:r>
                      <a:rPr lang="en-US" sz="2800" i="1">
                        <a:latin typeface="Cambria Math" panose="02040503050406030204" pitchFamily="18" charset="0"/>
                      </a:rPr>
                      <m:t> </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sup>
                        <m:r>
                          <a:rPr lang="en-US" sz="2800" i="1">
                            <a:latin typeface="Cambria Math" panose="02040503050406030204" pitchFamily="18" charset="0"/>
                          </a:rPr>
                          <m:t>′</m:t>
                        </m:r>
                      </m:sup>
                    </m:sSup>
                  </m:oMath>
                </a14:m>
                <a:endParaRPr lang="en-US" sz="2800" dirty="0"/>
              </a:p>
              <a:p>
                <a:pPr marL="914400" lvl="1" indent="-457200" algn="just">
                  <a:buFont typeface="Arial" panose="020B0604020202020204" pitchFamily="34" charset="0"/>
                  <a:buChar char="•"/>
                </a:pPr>
                <a:r>
                  <a:rPr lang="en-US" sz="2800" dirty="0"/>
                  <a:t>Identity  </a:t>
                </a:r>
                <a14:m>
                  <m:oMath xmlns:m="http://schemas.openxmlformats.org/officeDocument/2006/math">
                    <m:d>
                      <m:dPr>
                        <m:ctrlPr>
                          <a:rPr lang="en-US" sz="2800" i="1" smtClean="0">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𝑲</m:t>
                            </m:r>
                          </m:e>
                          <m:sup>
                            <m:r>
                              <a:rPr lang="en-US" sz="2800" b="1" i="1">
                                <a:latin typeface="Cambria Math" panose="02040503050406030204" pitchFamily="18" charset="0"/>
                              </a:rPr>
                              <m:t>𝑻</m:t>
                            </m:r>
                          </m:sup>
                        </m:sSup>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𝒚</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b="1" i="1">
                            <a:latin typeface="Cambria Math" panose="02040503050406030204" pitchFamily="18" charset="0"/>
                          </a:rPr>
                          <m:t>𝑲</m:t>
                        </m:r>
                        <m:r>
                          <a:rPr lang="en-US" sz="2800" i="1">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𝒂</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i="1">
                            <a:latin typeface="Cambria Math" panose="02040503050406030204" pitchFamily="18" charset="0"/>
                          </a:rPr>
                          <m:t>+</m:t>
                        </m:r>
                        <m:r>
                          <a:rPr lang="en-US" sz="2800" i="1">
                            <a:latin typeface="Cambria Math" panose="02040503050406030204" pitchFamily="18" charset="0"/>
                          </a:rPr>
                          <m:t>𝛾</m:t>
                        </m:r>
                        <m:r>
                          <a:rPr lang="en-US" sz="2800" b="1" i="1" smtClean="0">
                            <a:latin typeface="Cambria Math" panose="02040503050406030204" pitchFamily="18" charset="0"/>
                          </a:rPr>
                          <m:t>𝑰</m:t>
                        </m:r>
                      </m:e>
                    </m:d>
                    <m:r>
                      <a:rPr lang="en-US" sz="2800" i="1">
                        <a:latin typeface="Cambria Math" panose="02040503050406030204" pitchFamily="18" charset="0"/>
                      </a:rPr>
                      <m:t> </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sup>
                        <m:r>
                          <a:rPr lang="en-US" sz="2800" i="1">
                            <a:latin typeface="Cambria Math" panose="02040503050406030204" pitchFamily="18" charset="0"/>
                          </a:rPr>
                          <m:t>′</m:t>
                        </m:r>
                      </m:sup>
                    </m:sSup>
                  </m:oMath>
                </a14:m>
                <a:r>
                  <a:rPr lang="en-US" sz="2800" dirty="0"/>
                  <a:t> </a:t>
                </a:r>
              </a:p>
              <a:p>
                <a:pPr marL="457200" indent="-4572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Two methods to check for convergence. The default method calculates the derivative of the error variance:</a:t>
                </a:r>
              </a:p>
              <a:p>
                <a:pPr marL="914400" lvl="1" indent="-457200" algn="just">
                  <a:buFont typeface="Arial" panose="020B0604020202020204" pitchFamily="34" charset="0"/>
                  <a:buChar char="•"/>
                </a:pPr>
                <a14:m>
                  <m:oMath xmlns:m="http://schemas.openxmlformats.org/officeDocument/2006/math">
                    <m:f>
                      <m:fPr>
                        <m:ctrlPr>
                          <a:rPr lang="en-US" sz="2800" b="0" i="1" smtClean="0">
                            <a:latin typeface="Cambria Math" panose="02040503050406030204" pitchFamily="18" charset="0"/>
                          </a:rPr>
                        </m:ctrlPr>
                      </m:fPr>
                      <m:num>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𝑥</m:t>
                            </m:r>
                          </m:e>
                        </m:acc>
                      </m:num>
                      <m:den>
                        <m:r>
                          <m:rPr>
                            <m:nor/>
                          </m:rPr>
                          <a:rPr lang="en-US" sz="2800">
                            <a:latin typeface="Cambria Math" panose="02040503050406030204" pitchFamily="18" charset="0"/>
                          </a:rPr>
                          <m:t>len</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den>
                    </m:f>
                    <m:r>
                      <a:rPr lang="en-US" sz="2800"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𝑲</m:t>
                        </m:r>
                      </m:e>
                      <m:sup>
                        <m:r>
                          <a:rPr lang="en-US" sz="2800" b="1" i="1">
                            <a:latin typeface="Cambria Math" panose="02040503050406030204" pitchFamily="18" charset="0"/>
                          </a:rPr>
                          <m:t>𝑻</m:t>
                        </m:r>
                      </m:sup>
                    </m:sSup>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𝒂</m:t>
                        </m:r>
                      </m:sub>
                      <m:sup>
                        <m:r>
                          <a:rPr lang="en-US" sz="2800" b="1" i="1">
                            <a:latin typeface="Cambria Math" panose="02040503050406030204" pitchFamily="18" charset="0"/>
                          </a:rPr>
                          <m:t>−</m:t>
                        </m:r>
                        <m:r>
                          <a:rPr lang="en-US" sz="2800" b="1" i="1">
                            <a:latin typeface="Cambria Math" panose="02040503050406030204" pitchFamily="18" charset="0"/>
                          </a:rPr>
                          <m:t>𝟏</m:t>
                        </m:r>
                      </m:sup>
                    </m:sSub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i="1">
                                <a:latin typeface="Cambria Math" panose="02040503050406030204" pitchFamily="18" charset="0"/>
                              </a:rPr>
                              <m:t>𝑚𝑒𝑎𝑠</m:t>
                            </m:r>
                          </m:sub>
                        </m:sSub>
                        <m:r>
                          <a:rPr lang="en-US" sz="2800" i="1">
                            <a:latin typeface="Cambria Math" panose="02040503050406030204" pitchFamily="18" charset="0"/>
                          </a:rPr>
                          <m:t> −</m:t>
                        </m:r>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𝑟𝑡𝑣</m:t>
                                </m:r>
                              </m:sub>
                            </m:sSub>
                          </m:e>
                        </m:acc>
                      </m:e>
                    </m:d>
                    <m:r>
                      <a:rPr lang="en-US" sz="2800" i="1">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𝑺</m:t>
                        </m:r>
                      </m:e>
                      <m:sub>
                        <m:r>
                          <a:rPr lang="en-US" sz="2800" b="1" i="1">
                            <a:latin typeface="Cambria Math" panose="02040503050406030204" pitchFamily="18" charset="0"/>
                          </a:rPr>
                          <m:t>𝒂</m:t>
                        </m:r>
                      </m:sub>
                      <m:sup>
                        <m:r>
                          <a:rPr lang="en-US" sz="2800" b="1" i="1">
                            <a:latin typeface="Cambria Math" panose="02040503050406030204" pitchFamily="18" charset="0"/>
                          </a:rPr>
                          <m:t>−</m:t>
                        </m:r>
                        <m:r>
                          <a:rPr lang="en-US" sz="2800" b="1" i="1">
                            <a:latin typeface="Cambria Math" panose="02040503050406030204" pitchFamily="18" charset="0"/>
                          </a:rPr>
                          <m:t>𝟏</m:t>
                        </m:r>
                      </m:sup>
                    </m:sSubSup>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 −</m:t>
                    </m:r>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𝑎</m:t>
                            </m:r>
                          </m:sub>
                        </m:sSub>
                      </m:e>
                    </m:acc>
                    <m:r>
                      <a:rPr lang="en-US" sz="2800" i="1">
                        <a:latin typeface="Cambria Math" panose="02040503050406030204" pitchFamily="18" charset="0"/>
                      </a:rPr>
                      <m:t>))</m:t>
                    </m:r>
                    <m:r>
                      <a:rPr lang="en-US" sz="2800" b="0" i="1" smtClean="0">
                        <a:latin typeface="Cambria Math" panose="02040503050406030204" pitchFamily="18" charset="0"/>
                      </a:rPr>
                      <m:t>&lt;0.1</m:t>
                    </m:r>
                  </m:oMath>
                </a14:m>
                <a:endParaRPr lang="en-US" sz="2800" dirty="0"/>
              </a:p>
              <a:p>
                <a:pPr lvl="1" algn="just"/>
                <a:r>
                  <a:rPr lang="en-US" sz="2800" dirty="0"/>
                  <a:t>The alternative method uses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𝜒</m:t>
                        </m:r>
                      </m:e>
                      <m:sup>
                        <m:r>
                          <a:rPr lang="en-US" sz="2800" b="0" i="1" smtClean="0">
                            <a:latin typeface="Cambria Math" panose="02040503050406030204" pitchFamily="18" charset="0"/>
                          </a:rPr>
                          <m:t>2</m:t>
                        </m:r>
                      </m:sup>
                    </m:sSup>
                  </m:oMath>
                </a14:m>
                <a:r>
                  <a:rPr lang="en-US" sz="2800" dirty="0"/>
                  <a:t>, calculated with and without the LM term, to determine convergence:</a:t>
                </a:r>
              </a:p>
              <a:p>
                <a:pPr marL="914400" lvl="1" indent="-457200" algn="just">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1.0&lt; </m:t>
                    </m:r>
                    <m:f>
                      <m:fPr>
                        <m:ctrlPr>
                          <a:rPr lang="en-US" sz="2800" b="0" i="1" smtClean="0">
                            <a:latin typeface="Cambria Math" panose="02040503050406030204" pitchFamily="18" charset="0"/>
                          </a:rPr>
                        </m:ctrlPr>
                      </m:fPr>
                      <m:num>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𝜒</m:t>
                            </m:r>
                          </m:e>
                          <m:sub>
                            <m:r>
                              <a:rPr lang="en-US" sz="2800" b="0" i="1" smtClean="0">
                                <a:latin typeface="Cambria Math" panose="02040503050406030204" pitchFamily="18" charset="0"/>
                              </a:rPr>
                              <m:t>𝐿𝑀</m:t>
                            </m:r>
                          </m:sub>
                          <m:sup>
                            <m:r>
                              <a:rPr lang="en-US" sz="2800" b="0" i="1" smtClean="0">
                                <a:latin typeface="Cambria Math" panose="02040503050406030204" pitchFamily="18" charset="0"/>
                              </a:rPr>
                              <m:t>2</m:t>
                            </m:r>
                          </m:sup>
                        </m:sSub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𝜒</m:t>
                            </m:r>
                          </m:e>
                          <m:sup>
                            <m:r>
                              <a:rPr lang="en-US" sz="2800" b="0" i="1" smtClean="0">
                                <a:latin typeface="Cambria Math" panose="02040503050406030204" pitchFamily="18" charset="0"/>
                              </a:rPr>
                              <m:t>2</m:t>
                            </m:r>
                          </m:sup>
                        </m:sSup>
                      </m:den>
                    </m:f>
                    <m:r>
                      <a:rPr lang="en-US" sz="2800" i="1">
                        <a:latin typeface="Cambria Math" panose="02040503050406030204" pitchFamily="18" charset="0"/>
                      </a:rPr>
                      <m:t>&lt;</m:t>
                    </m:r>
                    <m:r>
                      <m:rPr>
                        <m:nor/>
                      </m:rPr>
                      <a:rPr lang="en-US" sz="2800" i="0">
                        <a:latin typeface="Cambria Math" panose="02040503050406030204" pitchFamily="18" charset="0"/>
                      </a:rPr>
                      <m:t>convergence</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ratio</m:t>
                    </m:r>
                  </m:oMath>
                </a14:m>
                <a:endParaRPr lang="en-US" sz="2800" dirty="0">
                  <a:latin typeface="Cambria Math" panose="02040503050406030204" pitchFamily="18" charset="0"/>
                </a:endParaRPr>
              </a:p>
              <a:p>
                <a:pPr marL="457200" indent="-457200" algn="just">
                  <a:buFont typeface="Arial" panose="020B0604020202020204" pitchFamily="34" charset="0"/>
                  <a:buChar char="•"/>
                </a:pPr>
                <a:r>
                  <a:rPr lang="en-US" sz="2800" dirty="0">
                    <a:ea typeface="Cambria Math" panose="02040503050406030204" pitchFamily="18" charset="0"/>
                  </a:rPr>
                  <a:t>Normalization using high altitude measurements, typically from 40 km to 45 km.</a:t>
                </a:r>
              </a:p>
              <a:p>
                <a:pPr algn="just"/>
                <a:endParaRPr lang="en-US" sz="2800" dirty="0">
                  <a:ea typeface="Cambria Math" panose="02040503050406030204" pitchFamily="18" charset="0"/>
                </a:endParaRPr>
              </a:p>
              <a:p>
                <a:pPr algn="just"/>
                <a:r>
                  <a:rPr lang="en-US" sz="3200" b="1" dirty="0">
                    <a:latin typeface="Arial Black" panose="020B0A04020102020204" pitchFamily="34" charset="0"/>
                  </a:rPr>
                  <a:t>Performance </a:t>
                </a:r>
              </a:p>
              <a:p>
                <a:pPr algn="just"/>
                <a:r>
                  <a:rPr lang="en-US" sz="2800" dirty="0"/>
                  <a:t>Assessment of the performance of the algorithm is an ongoing process. Performance is assessed using the full instrument model, still under development, and a simulated atmosphere generated by Sasktran. The full instrument model accounts for straylight, the full spectral response function, noise and other instrument effects.</a:t>
                </a:r>
              </a:p>
            </p:txBody>
          </p:sp>
        </mc:Choice>
        <mc:Fallback xmlns="">
          <p:sp>
            <p:nvSpPr>
              <p:cNvPr id="32" name="Topic 1 TextBox D">
                <a:extLst>
                  <a:ext uri="{FF2B5EF4-FFF2-40B4-BE49-F238E27FC236}">
                    <a16:creationId xmlns:a16="http://schemas.microsoft.com/office/drawing/2014/main" id="{47DCC825-7C2B-35A1-C25C-17DB1672A090}"/>
                  </a:ext>
                </a:extLst>
              </p:cNvPr>
              <p:cNvSpPr txBox="1">
                <a:spLocks noRot="1" noChangeAspect="1" noMove="1" noResize="1" noEditPoints="1" noAdjustHandles="1" noChangeArrowheads="1" noChangeShapeType="1" noTextEdit="1"/>
              </p:cNvSpPr>
              <p:nvPr/>
            </p:nvSpPr>
            <p:spPr>
              <a:xfrm>
                <a:off x="10515600" y="5166360"/>
                <a:ext cx="9235440" cy="11301364"/>
              </a:xfrm>
              <a:prstGeom prst="rect">
                <a:avLst/>
              </a:prstGeom>
              <a:blipFill>
                <a:blip r:embed="rId8"/>
                <a:stretch>
                  <a:fillRect l="-1650" t="-540" r="-1320" b="-594"/>
                </a:stretch>
              </a:blipFill>
            </p:spPr>
            <p:txBody>
              <a:bodyPr/>
              <a:lstStyle/>
              <a:p>
                <a:r>
                  <a:rPr lang="en-US">
                    <a:noFill/>
                  </a:rPr>
                  <a:t> </a:t>
                </a:r>
              </a:p>
            </p:txBody>
          </p:sp>
        </mc:Fallback>
      </mc:AlternateContent>
      <p:sp>
        <p:nvSpPr>
          <p:cNvPr id="15" name="Footer">
            <a:extLst>
              <a:ext uri="{FF2B5EF4-FFF2-40B4-BE49-F238E27FC236}">
                <a16:creationId xmlns:a16="http://schemas.microsoft.com/office/drawing/2014/main" id="{DC164AB3-392C-5D8B-4802-DBBC753FCE25}"/>
              </a:ext>
            </a:extLst>
          </p:cNvPr>
          <p:cNvSpPr txBox="1">
            <a:spLocks noChangeArrowheads="1"/>
          </p:cNvSpPr>
          <p:nvPr/>
        </p:nvSpPr>
        <p:spPr bwMode="auto">
          <a:xfrm>
            <a:off x="274320" y="41696640"/>
            <a:ext cx="29718000" cy="731520"/>
          </a:xfrm>
          <a:prstGeom prst="rect">
            <a:avLst/>
          </a:prstGeom>
          <a:solidFill>
            <a:schemeClr val="bg2">
              <a:lumMod val="75000"/>
            </a:schemeClr>
          </a:solidFill>
          <a:ln w="38100">
            <a:noFill/>
            <a:miter lim="800000"/>
            <a:headEnd/>
            <a:tailEnd/>
          </a:ln>
          <a:effectLst/>
        </p:spPr>
        <p:txBody>
          <a:bodyPr lIns="240977" tIns="240977" rIns="240977" bIns="240977" anchor="ctr"/>
          <a:lstStyle/>
          <a:p>
            <a:pPr>
              <a:spcBef>
                <a:spcPct val="20000"/>
              </a:spcBef>
            </a:pPr>
            <a:r>
              <a:rPr lang="en-US" sz="2800" dirty="0"/>
              <a:t>Atmospheric Limb Workshop 2023 - Brussels, Belgium	                                                                                                                                                                                                                                           bil104@usask.ca</a:t>
            </a:r>
          </a:p>
        </p:txBody>
      </p:sp>
      <p:pic>
        <p:nvPicPr>
          <p:cNvPr id="2" name="Picture 1">
            <a:extLst>
              <a:ext uri="{FF2B5EF4-FFF2-40B4-BE49-F238E27FC236}">
                <a16:creationId xmlns:a16="http://schemas.microsoft.com/office/drawing/2014/main" id="{1E6C39FE-0618-7715-B5C5-42706533300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515516" y="16651224"/>
            <a:ext cx="9236241" cy="9236241"/>
          </a:xfrm>
          <a:prstGeom prst="rect">
            <a:avLst/>
          </a:prstGeom>
        </p:spPr>
      </p:pic>
      <p:sp>
        <p:nvSpPr>
          <p:cNvPr id="17" name="Adaptive Lowerbound Caption">
            <a:extLst>
              <a:ext uri="{FF2B5EF4-FFF2-40B4-BE49-F238E27FC236}">
                <a16:creationId xmlns:a16="http://schemas.microsoft.com/office/drawing/2014/main" id="{87972DA6-B75D-13F3-143A-1B0EA0F2AEC9}"/>
              </a:ext>
            </a:extLst>
          </p:cNvPr>
          <p:cNvSpPr txBox="1">
            <a:spLocks/>
          </p:cNvSpPr>
          <p:nvPr/>
        </p:nvSpPr>
        <p:spPr>
          <a:xfrm>
            <a:off x="10515600" y="25886664"/>
            <a:ext cx="9235440" cy="1384995"/>
          </a:xfrm>
          <a:prstGeom prst="rect">
            <a:avLst/>
          </a:prstGeom>
          <a:noFill/>
        </p:spPr>
        <p:txBody>
          <a:bodyPr wrap="square" rtlCol="0">
            <a:spAutoFit/>
          </a:bodyPr>
          <a:lstStyle/>
          <a:p>
            <a:pPr algn="just"/>
            <a:r>
              <a:rPr lang="en-US" sz="2800" i="1" dirty="0">
                <a:solidFill>
                  <a:schemeClr val="accent4">
                    <a:lumMod val="50000"/>
                  </a:schemeClr>
                </a:solidFill>
              </a:rPr>
              <a:t>The percent difference between simulated extinction and retrieved extinction for a range of geometries, using the full instrument model. </a:t>
            </a:r>
          </a:p>
        </p:txBody>
      </p:sp>
      <p:pic>
        <p:nvPicPr>
          <p:cNvPr id="10" name="Picture 9">
            <a:extLst>
              <a:ext uri="{FF2B5EF4-FFF2-40B4-BE49-F238E27FC236}">
                <a16:creationId xmlns:a16="http://schemas.microsoft.com/office/drawing/2014/main" id="{F5A6AAC9-F908-85D3-1178-EEF7EB6C45A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515516" y="30321504"/>
            <a:ext cx="9236241" cy="9236241"/>
          </a:xfrm>
          <a:prstGeom prst="rect">
            <a:avLst/>
          </a:prstGeom>
        </p:spPr>
      </p:pic>
      <p:sp>
        <p:nvSpPr>
          <p:cNvPr id="20" name="Adaptive Lowerbound Caption">
            <a:extLst>
              <a:ext uri="{FF2B5EF4-FFF2-40B4-BE49-F238E27FC236}">
                <a16:creationId xmlns:a16="http://schemas.microsoft.com/office/drawing/2014/main" id="{4E479262-1C89-AAFE-BDFC-418EFF64BFED}"/>
              </a:ext>
            </a:extLst>
          </p:cNvPr>
          <p:cNvSpPr txBox="1">
            <a:spLocks/>
          </p:cNvSpPr>
          <p:nvPr/>
        </p:nvSpPr>
        <p:spPr>
          <a:xfrm>
            <a:off x="10515600" y="39556944"/>
            <a:ext cx="9235440" cy="1815882"/>
          </a:xfrm>
          <a:prstGeom prst="rect">
            <a:avLst/>
          </a:prstGeom>
          <a:noFill/>
        </p:spPr>
        <p:txBody>
          <a:bodyPr wrap="square" rtlCol="0">
            <a:spAutoFit/>
          </a:bodyPr>
          <a:lstStyle/>
          <a:p>
            <a:pPr algn="just"/>
            <a:r>
              <a:rPr lang="en-US" sz="2800" i="1" dirty="0">
                <a:solidFill>
                  <a:schemeClr val="accent4">
                    <a:lumMod val="50000"/>
                  </a:schemeClr>
                </a:solidFill>
              </a:rPr>
              <a:t>The percent difference between simulated extinction and retrieved extinction for a two different particle size profiles, using the full instrument model. Only the northern latitude (50</a:t>
            </a:r>
            <a:r>
              <a:rPr lang="en-US" sz="2800" i="1" dirty="0">
                <a:solidFill>
                  <a:schemeClr val="accent4">
                    <a:lumMod val="50000"/>
                  </a:schemeClr>
                </a:solidFill>
                <a:latin typeface="Cambria Math" panose="02040503050406030204" pitchFamily="18" charset="0"/>
                <a:ea typeface="Cambria Math" panose="02040503050406030204" pitchFamily="18" charset="0"/>
              </a:rPr>
              <a:t>°</a:t>
            </a:r>
            <a:r>
              <a:rPr lang="en-US" sz="2800" i="1" dirty="0">
                <a:solidFill>
                  <a:schemeClr val="accent4">
                    <a:lumMod val="50000"/>
                  </a:schemeClr>
                </a:solidFill>
              </a:rPr>
              <a:t> N) is plotted.</a:t>
            </a:r>
          </a:p>
        </p:txBody>
      </p:sp>
      <p:pic>
        <p:nvPicPr>
          <p:cNvPr id="26" name="Picture 25">
            <a:extLst>
              <a:ext uri="{FF2B5EF4-FFF2-40B4-BE49-F238E27FC236}">
                <a16:creationId xmlns:a16="http://schemas.microsoft.com/office/drawing/2014/main" id="{EE878C45-E176-B2EF-47E1-5D3CB59F49F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0345400" y="10177272"/>
            <a:ext cx="9236241" cy="9236241"/>
          </a:xfrm>
          <a:prstGeom prst="rect">
            <a:avLst/>
          </a:prstGeom>
        </p:spPr>
      </p:pic>
      <p:sp>
        <p:nvSpPr>
          <p:cNvPr id="33" name="Topic 3 Image Caption">
            <a:extLst>
              <a:ext uri="{FF2B5EF4-FFF2-40B4-BE49-F238E27FC236}">
                <a16:creationId xmlns:a16="http://schemas.microsoft.com/office/drawing/2014/main" id="{92892AFB-DA12-BF79-1516-2EC4DE24269F}"/>
              </a:ext>
            </a:extLst>
          </p:cNvPr>
          <p:cNvSpPr txBox="1"/>
          <p:nvPr/>
        </p:nvSpPr>
        <p:spPr>
          <a:xfrm>
            <a:off x="20345400" y="19412712"/>
            <a:ext cx="9235440" cy="2246769"/>
          </a:xfrm>
          <a:prstGeom prst="rect">
            <a:avLst/>
          </a:prstGeom>
          <a:noFill/>
        </p:spPr>
        <p:txBody>
          <a:bodyPr wrap="square" rtlCol="0">
            <a:spAutoFit/>
          </a:bodyPr>
          <a:lstStyle/>
          <a:p>
            <a:pPr algn="just"/>
            <a:r>
              <a:rPr lang="en-US" sz="2800" i="1" dirty="0">
                <a:solidFill>
                  <a:schemeClr val="accent4">
                    <a:lumMod val="50000"/>
                  </a:schemeClr>
                </a:solidFill>
              </a:rPr>
              <a:t>The percent difference between simulated extinction and retrieved extinction for a range of geometries, with the inclusion of clouds in the simulated atmosphere, using the full instrument model. Only the northern latitude (50</a:t>
            </a:r>
            <a:r>
              <a:rPr lang="en-US" sz="2800" i="1" dirty="0">
                <a:solidFill>
                  <a:schemeClr val="accent4">
                    <a:lumMod val="50000"/>
                  </a:schemeClr>
                </a:solidFill>
                <a:latin typeface="Cambria Math" panose="02040503050406030204" pitchFamily="18" charset="0"/>
                <a:ea typeface="Cambria Math" panose="02040503050406030204" pitchFamily="18" charset="0"/>
              </a:rPr>
              <a:t>°</a:t>
            </a:r>
            <a:r>
              <a:rPr lang="en-US" sz="2800" i="1" dirty="0">
                <a:solidFill>
                  <a:schemeClr val="accent4">
                    <a:lumMod val="50000"/>
                  </a:schemeClr>
                </a:solidFill>
              </a:rPr>
              <a:t> N) is plotted.</a:t>
            </a:r>
          </a:p>
        </p:txBody>
      </p:sp>
      <p:sp>
        <p:nvSpPr>
          <p:cNvPr id="3" name="Topic 2 Title Textbox">
            <a:extLst>
              <a:ext uri="{FF2B5EF4-FFF2-40B4-BE49-F238E27FC236}">
                <a16:creationId xmlns:a16="http://schemas.microsoft.com/office/drawing/2014/main" id="{81FACA3B-A4A8-A3B2-C1E7-D7886E4801AF}"/>
              </a:ext>
            </a:extLst>
          </p:cNvPr>
          <p:cNvSpPr txBox="1"/>
          <p:nvPr/>
        </p:nvSpPr>
        <p:spPr>
          <a:xfrm>
            <a:off x="10515600" y="27459432"/>
            <a:ext cx="9235440" cy="2677656"/>
          </a:xfrm>
          <a:prstGeom prst="rect">
            <a:avLst/>
          </a:prstGeom>
          <a:noFill/>
        </p:spPr>
        <p:txBody>
          <a:bodyPr wrap="square" rtlCol="0">
            <a:spAutoFit/>
          </a:bodyPr>
          <a:lstStyle/>
          <a:p>
            <a:pPr algn="just"/>
            <a:r>
              <a:rPr lang="en-US" sz="2800" dirty="0"/>
              <a:t>Sensitivity to solar geometry and latitude is assessed using an atmosphere without clouds, an albedo of 0.3, and an aerosol profile in the 50</a:t>
            </a:r>
            <a:r>
              <a:rPr lang="en-US" sz="2800" baseline="30000" dirty="0"/>
              <a:t>th</a:t>
            </a:r>
            <a:r>
              <a:rPr lang="en-US" sz="2800" dirty="0"/>
              <a:t> percentile. The aerosol is modelled as a single size with a radius of 0.08 µm and mode width of 1.60. The retrieved profile is within 20% of the simulated atmosphere for most geometries, with some bias evident.</a:t>
            </a:r>
          </a:p>
        </p:txBody>
      </p:sp>
      <p:sp>
        <p:nvSpPr>
          <p:cNvPr id="34" name="Topic 3 Title">
            <a:extLst>
              <a:ext uri="{FF2B5EF4-FFF2-40B4-BE49-F238E27FC236}">
                <a16:creationId xmlns:a16="http://schemas.microsoft.com/office/drawing/2014/main" id="{769A24F5-3836-AACF-B407-ACDD3D9F9766}"/>
              </a:ext>
            </a:extLst>
          </p:cNvPr>
          <p:cNvSpPr txBox="1"/>
          <p:nvPr/>
        </p:nvSpPr>
        <p:spPr>
          <a:xfrm>
            <a:off x="20345400" y="5166360"/>
            <a:ext cx="9235440" cy="4832092"/>
          </a:xfrm>
          <a:prstGeom prst="rect">
            <a:avLst/>
          </a:prstGeom>
          <a:noFill/>
        </p:spPr>
        <p:txBody>
          <a:bodyPr wrap="square" rtlCol="0">
            <a:spAutoFit/>
          </a:bodyPr>
          <a:lstStyle/>
          <a:p>
            <a:pPr algn="just"/>
            <a:r>
              <a:rPr lang="en-US" sz="2800" dirty="0"/>
              <a:t>Performance with different particle profiles is tested by altering the aerosol of the simulated atmosphere while maintaining an assumed profile with a radius of 0.08 µm and a mode width of 1.60 for the retrieval. Enlarging the particle radius by 12.5% to 0.09 µm increases the percent difference to over 10% for most geometries, with forward scattering geometries affected more strongly. Simulating a volcanic eruption by using an aerosol composed equally of a large radius particle and a normal particle further degrades performance, with most geometries having a percent difference of over 20%.</a:t>
            </a:r>
          </a:p>
        </p:txBody>
      </p:sp>
      <p:sp>
        <p:nvSpPr>
          <p:cNvPr id="35" name="Topic 3 Title">
            <a:extLst>
              <a:ext uri="{FF2B5EF4-FFF2-40B4-BE49-F238E27FC236}">
                <a16:creationId xmlns:a16="http://schemas.microsoft.com/office/drawing/2014/main" id="{F6B99FD7-BC97-A94E-3096-901BB97FEEF5}"/>
              </a:ext>
            </a:extLst>
          </p:cNvPr>
          <p:cNvSpPr txBox="1"/>
          <p:nvPr/>
        </p:nvSpPr>
        <p:spPr>
          <a:xfrm>
            <a:off x="20345400" y="21845016"/>
            <a:ext cx="9235440" cy="19790033"/>
          </a:xfrm>
          <a:prstGeom prst="rect">
            <a:avLst/>
          </a:prstGeom>
          <a:noFill/>
        </p:spPr>
        <p:txBody>
          <a:bodyPr wrap="square" rtlCol="0">
            <a:spAutoFit/>
          </a:bodyPr>
          <a:lstStyle/>
          <a:p>
            <a:pPr algn="just"/>
            <a:r>
              <a:rPr lang="en-US" sz="2800" dirty="0"/>
              <a:t>Performance in the presence of ice clouds is tested by simply adding them to the atmosphere. The ice clouds are given a particle size of 20 µm and FWHM of 1 km, and an optical depth defined for 750 nm. </a:t>
            </a:r>
          </a:p>
          <a:p>
            <a:pPr algn="just"/>
            <a:endParaRPr lang="en-US" sz="2800" dirty="0"/>
          </a:p>
          <a:p>
            <a:pPr algn="just"/>
            <a:r>
              <a:rPr lang="en-US" sz="2800" dirty="0"/>
              <a:t>The presence of clouds imposes a limit on lowest useful altitude of the retrieval. Thin clouds with an optical depth of 0.01 increase the precent difference by a few percent for almost all geometries. Thick clouds with an optical depth of 1.0 affect the retrieval at higher altitudes from the cloud top height, but do not significantly alter the percent difference otherwise, excepting a few geometries. Dense clouds at lower altitudes do not affect the retrieval altitude range much but increase the precent difference by up to 20%.</a:t>
            </a:r>
          </a:p>
          <a:p>
            <a:pPr algn="just"/>
            <a:endParaRPr lang="en-US" sz="2800" dirty="0"/>
          </a:p>
          <a:p>
            <a:pPr algn="just"/>
            <a:r>
              <a:rPr lang="en-US" sz="3200" b="1" dirty="0">
                <a:latin typeface="Arial Black" panose="020B0A04020102020204" pitchFamily="34" charset="0"/>
              </a:rPr>
              <a:t>Planned Modifications</a:t>
            </a:r>
            <a:endParaRPr lang="en-US" sz="2800" dirty="0"/>
          </a:p>
          <a:p>
            <a:pPr algn="just"/>
            <a:r>
              <a:rPr lang="en-US" sz="2800" dirty="0"/>
              <a:t>In order to improve the aerosol retrieval for the expected promotion to secondary product, a multi-wavelength aerosol retrieval, based on the OSIRIS v7 algorithm (Rieger et al., 2019), is planned. The goal of the multi-wavelength retrieval is to use a weighted sum of the measurements from multiple wavelengths to maximize sensitivity to extinction and minimize noise at each retrieval altitude. </a:t>
            </a:r>
          </a:p>
          <a:p>
            <a:pPr algn="just"/>
            <a:endParaRPr lang="en-US" sz="2800" dirty="0"/>
          </a:p>
          <a:p>
            <a:pPr algn="just"/>
            <a:r>
              <a:rPr lang="en-US" sz="3200" b="1" dirty="0">
                <a:latin typeface="Arial Black" panose="020B0A04020102020204" pitchFamily="34" charset="0"/>
              </a:rPr>
              <a:t>Conclusions</a:t>
            </a:r>
          </a:p>
          <a:p>
            <a:pPr algn="just"/>
            <a:r>
              <a:rPr lang="en-US" sz="2800" dirty="0"/>
              <a:t>The current ALTIUS aerosol retrieval achieves agreement of 20% difference or better under normal conditions, with a resolution of 2 km on an altitude grid of 500 m. Features such as an adaptive lower bound allow for retrievals in the presence of ice clouds. Deviations from the assumed particle radius and mode width degrade performance, especially for volcanic conditions. A multi-wavelength version of the algorithm is expected to be implemented in the future.</a:t>
            </a:r>
          </a:p>
          <a:p>
            <a:pPr algn="just"/>
            <a:endParaRPr lang="en-US" sz="2800" dirty="0"/>
          </a:p>
          <a:p>
            <a:pPr algn="just"/>
            <a:r>
              <a:rPr lang="en-US" sz="3200" b="1" dirty="0">
                <a:latin typeface="Arial Black" panose="020B0A04020102020204" pitchFamily="34" charset="0"/>
              </a:rPr>
              <a:t>References</a:t>
            </a:r>
          </a:p>
          <a:p>
            <a:pPr algn="just"/>
            <a:r>
              <a:rPr lang="en-US" sz="2800" dirty="0"/>
              <a:t>Bourassa, A. E., Rieger, L. A., Lloyd, N. D., and </a:t>
            </a:r>
            <a:r>
              <a:rPr lang="en-US" sz="2800" dirty="0" err="1"/>
              <a:t>Degenstein</a:t>
            </a:r>
            <a:r>
              <a:rPr lang="en-US" sz="2800" dirty="0"/>
              <a:t>, D. A.: Odin-OSIRIS stratospheric aerosol data product and SAGE III intercomparison, Atmos. Chem. Phys., 12, 605–614, https://doi.org/10.5194/acp-12-605-2012, 2012.</a:t>
            </a:r>
          </a:p>
          <a:p>
            <a:pPr algn="just"/>
            <a:endParaRPr lang="en-US" sz="2800" dirty="0"/>
          </a:p>
          <a:p>
            <a:pPr algn="just"/>
            <a:r>
              <a:rPr lang="en-US" sz="2800" dirty="0"/>
              <a:t>Rieger, L. A., Zawada, D., J, Bourassa, A. E., &amp; </a:t>
            </a:r>
            <a:r>
              <a:rPr lang="en-US" sz="2800" dirty="0" err="1"/>
              <a:t>Degenstein</a:t>
            </a:r>
            <a:r>
              <a:rPr lang="en-US" sz="2800" dirty="0"/>
              <a:t>, D. A.: A multiwavelength retrieval approach for improved OSIRIS aerosol extinction retrievals. Journal of Geophysical  Research: Atmospheres, 124, 7286–7307. </a:t>
            </a:r>
            <a:r>
              <a:rPr lang="en-US" sz="2800" dirty="0">
                <a:hlinkClick r:id="rId12"/>
              </a:rPr>
              <a:t>https://doi.org/10. 1029/2018JD029897</a:t>
            </a:r>
            <a:r>
              <a:rPr lang="en-US" sz="2800" dirty="0"/>
              <a:t>, 2019</a:t>
            </a:r>
          </a:p>
        </p:txBody>
      </p:sp>
    </p:spTree>
    <p:extLst>
      <p:ext uri="{BB962C8B-B14F-4D97-AF65-F5344CB8AC3E}">
        <p14:creationId xmlns:p14="http://schemas.microsoft.com/office/powerpoint/2010/main" val="325966877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6771</TotalTime>
  <Words>1237</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Bourassa, Alexis</dc:creator>
  <cp:lastModifiedBy>Larson, Bion</cp:lastModifiedBy>
  <cp:revision>65</cp:revision>
  <dcterms:created xsi:type="dcterms:W3CDTF">2023-04-10T20:25:18Z</dcterms:created>
  <dcterms:modified xsi:type="dcterms:W3CDTF">2023-05-17T16:26:16Z</dcterms:modified>
</cp:coreProperties>
</file>