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0" r:id="rId1"/>
  </p:sldMasterIdLst>
  <p:notesMasterIdLst>
    <p:notesMasterId r:id="rId23"/>
  </p:notesMasterIdLst>
  <p:handoutMasterIdLst>
    <p:handoutMasterId r:id="rId24"/>
  </p:handoutMasterIdLst>
  <p:sldIdLst>
    <p:sldId id="256" r:id="rId2"/>
    <p:sldId id="258" r:id="rId3"/>
    <p:sldId id="360" r:id="rId4"/>
    <p:sldId id="361" r:id="rId5"/>
    <p:sldId id="362" r:id="rId6"/>
    <p:sldId id="363" r:id="rId7"/>
    <p:sldId id="364" r:id="rId8"/>
    <p:sldId id="365" r:id="rId9"/>
    <p:sldId id="340" r:id="rId10"/>
    <p:sldId id="366" r:id="rId11"/>
    <p:sldId id="367" r:id="rId12"/>
    <p:sldId id="368" r:id="rId13"/>
    <p:sldId id="369" r:id="rId14"/>
    <p:sldId id="279" r:id="rId15"/>
    <p:sldId id="280" r:id="rId16"/>
    <p:sldId id="345" r:id="rId17"/>
    <p:sldId id="333" r:id="rId18"/>
    <p:sldId id="337" r:id="rId19"/>
    <p:sldId id="339" r:id="rId20"/>
    <p:sldId id="370" r:id="rId21"/>
    <p:sldId id="344"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ncent Kartodikromo" initials="VK" lastIdx="1" clrIdx="0">
    <p:extLst>
      <p:ext uri="{19B8F6BF-5375-455C-9EA6-DF929625EA0E}">
        <p15:presenceInfo xmlns:p15="http://schemas.microsoft.com/office/powerpoint/2012/main" userId="c45bc30229e0961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20" autoAdjust="0"/>
    <p:restoredTop sz="57011" autoAdjust="0"/>
  </p:normalViewPr>
  <p:slideViewPr>
    <p:cSldViewPr snapToGrid="0" snapToObjects="1">
      <p:cViewPr varScale="1">
        <p:scale>
          <a:sx n="65" d="100"/>
          <a:sy n="65" d="100"/>
        </p:scale>
        <p:origin x="2586" y="60"/>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93EB4C9-05AE-D140-BEEB-C07C3BA7FB63}" type="datetimeFigureOut">
              <a:rPr lang="en-US" smtClean="0"/>
              <a:t>5/24/2023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6C72AE-B474-D14A-9465-BB67D4856516}" type="slidenum">
              <a:rPr lang="en-US" smtClean="0"/>
              <a:t>‹#›</a:t>
            </a:fld>
            <a:endParaRPr lang="en-US"/>
          </a:p>
        </p:txBody>
      </p:sp>
    </p:spTree>
    <p:extLst>
      <p:ext uri="{BB962C8B-B14F-4D97-AF65-F5344CB8AC3E}">
        <p14:creationId xmlns:p14="http://schemas.microsoft.com/office/powerpoint/2010/main" val="5435206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08BCB6-DBE0-AF47-B401-65BDF37AE2E8}" type="datetimeFigureOut">
              <a:rPr lang="en-US" smtClean="0"/>
              <a:t>5/24/2023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25E3DD7-86F9-7846-A372-F5F00722ED86}" type="slidenum">
              <a:rPr lang="en-US" smtClean="0"/>
              <a:t>‹#›</a:t>
            </a:fld>
            <a:endParaRPr lang="en-US"/>
          </a:p>
        </p:txBody>
      </p:sp>
    </p:spTree>
    <p:extLst>
      <p:ext uri="{BB962C8B-B14F-4D97-AF65-F5344CB8AC3E}">
        <p14:creationId xmlns:p14="http://schemas.microsoft.com/office/powerpoint/2010/main" val="102643050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On </a:t>
            </a:r>
            <a:r>
              <a:rPr lang="nl-NL" dirty="0" err="1"/>
              <a:t>the</a:t>
            </a:r>
            <a:r>
              <a:rPr lang="nl-NL" dirty="0"/>
              <a:t> 4th of November 2015 a Solar Radio </a:t>
            </a:r>
            <a:r>
              <a:rPr lang="nl-NL" dirty="0" err="1"/>
              <a:t>Burst</a:t>
            </a:r>
            <a:r>
              <a:rPr lang="nl-NL" dirty="0"/>
              <a:t> </a:t>
            </a:r>
            <a:r>
              <a:rPr lang="nl-NL" dirty="0" err="1"/>
              <a:t>caused</a:t>
            </a:r>
            <a:r>
              <a:rPr lang="nl-NL" dirty="0"/>
              <a:t> severe </a:t>
            </a:r>
            <a:r>
              <a:rPr lang="nl-NL" dirty="0" err="1"/>
              <a:t>malfunction</a:t>
            </a:r>
            <a:r>
              <a:rPr lang="nl-NL" dirty="0"/>
              <a:t> of ATC radars in Sweden.  At </a:t>
            </a:r>
            <a:r>
              <a:rPr lang="nl-NL" dirty="0" err="1"/>
              <a:t>the</a:t>
            </a:r>
            <a:r>
              <a:rPr lang="nl-NL" dirty="0"/>
              <a:t> </a:t>
            </a:r>
            <a:r>
              <a:rPr lang="nl-NL" dirty="0" err="1"/>
              <a:t>same</a:t>
            </a:r>
            <a:r>
              <a:rPr lang="nl-NL" dirty="0"/>
              <a:t> </a:t>
            </a:r>
            <a:r>
              <a:rPr lang="nl-NL" dirty="0" err="1"/>
              <a:t>day</a:t>
            </a:r>
            <a:r>
              <a:rPr lang="nl-NL" dirty="0"/>
              <a:t> </a:t>
            </a:r>
            <a:r>
              <a:rPr lang="nl-NL" dirty="0" err="1"/>
              <a:t>several</a:t>
            </a:r>
            <a:r>
              <a:rPr lang="nl-NL" dirty="0"/>
              <a:t> </a:t>
            </a:r>
            <a:r>
              <a:rPr lang="nl-NL" dirty="0" err="1"/>
              <a:t>solar</a:t>
            </a:r>
            <a:r>
              <a:rPr lang="nl-NL" dirty="0"/>
              <a:t> </a:t>
            </a:r>
            <a:r>
              <a:rPr lang="nl-NL" dirty="0" err="1"/>
              <a:t>flares</a:t>
            </a:r>
            <a:r>
              <a:rPr lang="nl-NL" dirty="0"/>
              <a:t> </a:t>
            </a:r>
            <a:r>
              <a:rPr lang="nl-NL" dirty="0" err="1"/>
              <a:t>and</a:t>
            </a:r>
            <a:r>
              <a:rPr lang="nl-NL" dirty="0"/>
              <a:t> a </a:t>
            </a:r>
            <a:r>
              <a:rPr lang="nl-NL" dirty="0" err="1"/>
              <a:t>geomagnetic</a:t>
            </a:r>
            <a:r>
              <a:rPr lang="nl-NL" dirty="0"/>
              <a:t> storm </a:t>
            </a:r>
            <a:r>
              <a:rPr lang="nl-NL" dirty="0" err="1"/>
              <a:t>were</a:t>
            </a:r>
            <a:r>
              <a:rPr lang="nl-NL" dirty="0"/>
              <a:t> </a:t>
            </a:r>
            <a:r>
              <a:rPr lang="nl-NL" dirty="0" err="1"/>
              <a:t>observed</a:t>
            </a:r>
            <a:r>
              <a:rPr lang="nl-NL" dirty="0"/>
              <a:t>. </a:t>
            </a:r>
            <a:r>
              <a:rPr lang="nl-NL" dirty="0" err="1"/>
              <a:t>Several</a:t>
            </a:r>
            <a:r>
              <a:rPr lang="nl-NL" dirty="0"/>
              <a:t> experts </a:t>
            </a:r>
            <a:r>
              <a:rPr lang="nl-NL" dirty="0" err="1"/>
              <a:t>discussed</a:t>
            </a:r>
            <a:r>
              <a:rPr lang="nl-NL" dirty="0"/>
              <a:t> a </a:t>
            </a:r>
            <a:r>
              <a:rPr lang="nl-NL" dirty="0" err="1"/>
              <a:t>supposed</a:t>
            </a:r>
            <a:r>
              <a:rPr lang="nl-NL" dirty="0"/>
              <a:t> impact </a:t>
            </a:r>
            <a:r>
              <a:rPr lang="nl-NL" dirty="0" err="1"/>
              <a:t>by</a:t>
            </a:r>
            <a:r>
              <a:rPr lang="nl-NL" dirty="0"/>
              <a:t> these </a:t>
            </a:r>
            <a:r>
              <a:rPr lang="nl-NL" dirty="0" err="1"/>
              <a:t>flares</a:t>
            </a:r>
            <a:r>
              <a:rPr lang="nl-NL" dirty="0"/>
              <a:t> </a:t>
            </a:r>
            <a:r>
              <a:rPr lang="nl-NL" dirty="0" err="1"/>
              <a:t>and</a:t>
            </a:r>
            <a:r>
              <a:rPr lang="nl-NL" dirty="0"/>
              <a:t> storm, </a:t>
            </a:r>
            <a:r>
              <a:rPr lang="nl-NL" dirty="0" err="1"/>
              <a:t>while</a:t>
            </a:r>
            <a:r>
              <a:rPr lang="nl-NL" dirty="0"/>
              <a:t> </a:t>
            </a:r>
            <a:r>
              <a:rPr lang="nl-NL" dirty="0" err="1"/>
              <a:t>ignoring</a:t>
            </a:r>
            <a:r>
              <a:rPr lang="nl-NL" dirty="0"/>
              <a:t> </a:t>
            </a:r>
            <a:r>
              <a:rPr lang="nl-NL" dirty="0" err="1"/>
              <a:t>the</a:t>
            </a:r>
            <a:r>
              <a:rPr lang="nl-NL" dirty="0"/>
              <a:t> SRB at first. A few weeks later, </a:t>
            </a:r>
            <a:r>
              <a:rPr lang="nl-NL" dirty="0" err="1"/>
              <a:t>during</a:t>
            </a:r>
            <a:r>
              <a:rPr lang="nl-NL" dirty="0"/>
              <a:t> </a:t>
            </a:r>
            <a:r>
              <a:rPr lang="nl-NL" dirty="0" err="1"/>
              <a:t>the</a:t>
            </a:r>
            <a:r>
              <a:rPr lang="nl-NL" dirty="0"/>
              <a:t> European Space </a:t>
            </a:r>
            <a:r>
              <a:rPr lang="nl-NL" dirty="0" err="1"/>
              <a:t>Weather</a:t>
            </a:r>
            <a:r>
              <a:rPr lang="nl-NL" dirty="0"/>
              <a:t> Week (ESWW), prof. </a:t>
            </a:r>
            <a:r>
              <a:rPr lang="nl-NL" dirty="0" err="1"/>
              <a:t>Opgenoorth</a:t>
            </a:r>
            <a:r>
              <a:rPr lang="nl-NL" dirty="0"/>
              <a:t> gave </a:t>
            </a:r>
            <a:r>
              <a:rPr lang="nl-NL" dirty="0" err="1"/>
              <a:t>an</a:t>
            </a:r>
            <a:r>
              <a:rPr lang="nl-NL" dirty="0"/>
              <a:t> </a:t>
            </a:r>
            <a:r>
              <a:rPr lang="nl-NL" dirty="0" err="1"/>
              <a:t>interesting</a:t>
            </a:r>
            <a:r>
              <a:rPr lang="nl-NL" dirty="0"/>
              <a:t> </a:t>
            </a:r>
            <a:r>
              <a:rPr lang="nl-NL" dirty="0" err="1"/>
              <a:t>presentation</a:t>
            </a:r>
            <a:r>
              <a:rPr lang="nl-NL" dirty="0"/>
              <a:t> </a:t>
            </a:r>
            <a:r>
              <a:rPr lang="nl-NL" dirty="0" err="1"/>
              <a:t>about</a:t>
            </a:r>
            <a:r>
              <a:rPr lang="nl-NL" dirty="0"/>
              <a:t> </a:t>
            </a:r>
            <a:r>
              <a:rPr lang="nl-NL" dirty="0" err="1"/>
              <a:t>the</a:t>
            </a:r>
            <a:r>
              <a:rPr lang="nl-NL" dirty="0"/>
              <a:t> incident, </a:t>
            </a:r>
            <a:r>
              <a:rPr lang="nl-NL" dirty="0" err="1"/>
              <a:t>focussing</a:t>
            </a:r>
            <a:r>
              <a:rPr lang="nl-NL" dirty="0"/>
              <a:t> on </a:t>
            </a:r>
            <a:r>
              <a:rPr lang="nl-NL" dirty="0" err="1"/>
              <a:t>the</a:t>
            </a:r>
            <a:r>
              <a:rPr lang="nl-NL" dirty="0"/>
              <a:t> SRB as well as </a:t>
            </a:r>
            <a:r>
              <a:rPr lang="nl-NL" dirty="0" err="1"/>
              <a:t>discussing</a:t>
            </a:r>
            <a:r>
              <a:rPr lang="nl-NL" dirty="0"/>
              <a:t> </a:t>
            </a:r>
            <a:r>
              <a:rPr lang="nl-NL" dirty="0" err="1"/>
              <a:t>the</a:t>
            </a:r>
            <a:r>
              <a:rPr lang="nl-NL" dirty="0"/>
              <a:t> </a:t>
            </a:r>
            <a:r>
              <a:rPr lang="nl-NL" dirty="0" err="1"/>
              <a:t>flares</a:t>
            </a:r>
            <a:r>
              <a:rPr lang="nl-NL" dirty="0"/>
              <a:t> </a:t>
            </a:r>
            <a:r>
              <a:rPr lang="nl-NL" dirty="0" err="1"/>
              <a:t>and</a:t>
            </a:r>
            <a:r>
              <a:rPr lang="nl-NL" dirty="0"/>
              <a:t> </a:t>
            </a:r>
            <a:r>
              <a:rPr lang="nl-NL" dirty="0" err="1"/>
              <a:t>geomagnetic</a:t>
            </a:r>
            <a:r>
              <a:rPr lang="nl-NL" dirty="0"/>
              <a:t> storm. The SRB was </a:t>
            </a:r>
            <a:r>
              <a:rPr lang="nl-NL" dirty="0" err="1"/>
              <a:t>an</a:t>
            </a:r>
            <a:r>
              <a:rPr lang="nl-NL" dirty="0"/>
              <a:t> </a:t>
            </a:r>
            <a:r>
              <a:rPr lang="nl-NL" dirty="0" err="1"/>
              <a:t>obvious</a:t>
            </a:r>
            <a:r>
              <a:rPr lang="nl-NL" dirty="0"/>
              <a:t> </a:t>
            </a:r>
            <a:r>
              <a:rPr lang="nl-NL" dirty="0" err="1"/>
              <a:t>cause</a:t>
            </a:r>
            <a:r>
              <a:rPr lang="nl-NL" dirty="0"/>
              <a:t> </a:t>
            </a:r>
            <a:r>
              <a:rPr lang="nl-NL" dirty="0" err="1"/>
              <a:t>for</a:t>
            </a:r>
            <a:r>
              <a:rPr lang="nl-NL" dirty="0"/>
              <a:t> </a:t>
            </a:r>
            <a:r>
              <a:rPr lang="nl-NL" dirty="0" err="1"/>
              <a:t>those</a:t>
            </a:r>
            <a:r>
              <a:rPr lang="nl-NL" dirty="0"/>
              <a:t> </a:t>
            </a:r>
            <a:r>
              <a:rPr lang="nl-NL" dirty="0" err="1"/>
              <a:t>who</a:t>
            </a:r>
            <a:r>
              <a:rPr lang="nl-NL" dirty="0"/>
              <a:t> </a:t>
            </a:r>
            <a:r>
              <a:rPr lang="nl-NL" dirty="0" err="1"/>
              <a:t>know</a:t>
            </a:r>
            <a:r>
              <a:rPr lang="nl-NL" dirty="0"/>
              <a:t> a bit </a:t>
            </a:r>
            <a:r>
              <a:rPr lang="nl-NL" dirty="0" err="1"/>
              <a:t>about</a:t>
            </a:r>
            <a:r>
              <a:rPr lang="nl-NL" dirty="0"/>
              <a:t> </a:t>
            </a:r>
            <a:r>
              <a:rPr lang="nl-NL" dirty="0" err="1"/>
              <a:t>the</a:t>
            </a:r>
            <a:r>
              <a:rPr lang="nl-NL" dirty="0"/>
              <a:t> </a:t>
            </a:r>
            <a:r>
              <a:rPr lang="nl-NL" dirty="0" err="1"/>
              <a:t>operation</a:t>
            </a:r>
            <a:r>
              <a:rPr lang="nl-NL" dirty="0"/>
              <a:t> of radars. </a:t>
            </a:r>
            <a:r>
              <a:rPr lang="nl-NL" dirty="0" err="1"/>
              <a:t>This</a:t>
            </a:r>
            <a:r>
              <a:rPr lang="nl-NL" dirty="0"/>
              <a:t> is </a:t>
            </a:r>
            <a:r>
              <a:rPr lang="nl-NL" dirty="0" err="1"/>
              <a:t>our</a:t>
            </a:r>
            <a:r>
              <a:rPr lang="nl-NL" dirty="0"/>
              <a:t> </a:t>
            </a:r>
            <a:r>
              <a:rPr lang="nl-NL" dirty="0" err="1"/>
              <a:t>motivation</a:t>
            </a:r>
            <a:r>
              <a:rPr lang="nl-NL" dirty="0"/>
              <a:t> </a:t>
            </a:r>
            <a:r>
              <a:rPr lang="nl-NL" dirty="0" err="1"/>
              <a:t>to</a:t>
            </a:r>
            <a:r>
              <a:rPr lang="nl-NL" dirty="0"/>
              <a:t> </a:t>
            </a:r>
            <a:r>
              <a:rPr lang="nl-NL" dirty="0" err="1"/>
              <a:t>elaborate</a:t>
            </a:r>
            <a:r>
              <a:rPr lang="nl-NL" dirty="0"/>
              <a:t> on </a:t>
            </a:r>
            <a:r>
              <a:rPr lang="nl-NL" dirty="0" err="1"/>
              <a:t>this</a:t>
            </a:r>
            <a:r>
              <a:rPr lang="nl-NL" dirty="0"/>
              <a:t> topic.</a:t>
            </a:r>
          </a:p>
        </p:txBody>
      </p:sp>
      <p:sp>
        <p:nvSpPr>
          <p:cNvPr id="4" name="Tijdelijke aanduiding voor dianummer 3"/>
          <p:cNvSpPr>
            <a:spLocks noGrp="1"/>
          </p:cNvSpPr>
          <p:nvPr>
            <p:ph type="sldNum" sz="quarter" idx="10"/>
          </p:nvPr>
        </p:nvSpPr>
        <p:spPr/>
        <p:txBody>
          <a:bodyPr/>
          <a:lstStyle/>
          <a:p>
            <a:fld id="{425E3DD7-86F9-7846-A372-F5F00722ED86}" type="slidenum">
              <a:rPr lang="en-US" smtClean="0"/>
              <a:t>2</a:t>
            </a:fld>
            <a:endParaRPr lang="en-US"/>
          </a:p>
        </p:txBody>
      </p:sp>
    </p:spTree>
    <p:extLst>
      <p:ext uri="{BB962C8B-B14F-4D97-AF65-F5344CB8AC3E}">
        <p14:creationId xmlns:p14="http://schemas.microsoft.com/office/powerpoint/2010/main" val="2015305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a:t>Suffers </a:t>
            </a:r>
            <a:r>
              <a:rPr lang="nl-NL" dirty="0" err="1"/>
              <a:t>from</a:t>
            </a:r>
            <a:r>
              <a:rPr lang="nl-NL" dirty="0"/>
              <a:t> </a:t>
            </a:r>
            <a:r>
              <a:rPr lang="nl-NL" b="1" dirty="0" err="1"/>
              <a:t>refraction</a:t>
            </a:r>
            <a:r>
              <a:rPr lang="nl-NL" dirty="0"/>
              <a:t> (</a:t>
            </a:r>
            <a:r>
              <a:rPr lang="nl-NL" dirty="0" err="1"/>
              <a:t>Tropospheric</a:t>
            </a:r>
            <a:r>
              <a:rPr lang="nl-NL" dirty="0"/>
              <a:t> </a:t>
            </a:r>
            <a:r>
              <a:rPr lang="nl-NL" dirty="0" err="1"/>
              <a:t>and</a:t>
            </a:r>
            <a:r>
              <a:rPr lang="nl-NL" dirty="0"/>
              <a:t> </a:t>
            </a:r>
            <a:r>
              <a:rPr lang="nl-NL" dirty="0" err="1"/>
              <a:t>ionospheric</a:t>
            </a:r>
            <a:r>
              <a:rPr lang="nl-NL" dirty="0"/>
              <a:t>)</a:t>
            </a:r>
          </a:p>
          <a:p>
            <a:endParaRPr lang="nl-NL" dirty="0"/>
          </a:p>
          <a:p>
            <a:r>
              <a:rPr lang="nl-NL" b="1" dirty="0" err="1"/>
              <a:t>SRB’s</a:t>
            </a:r>
            <a:r>
              <a:rPr lang="nl-NL" dirty="0"/>
              <a:t> </a:t>
            </a:r>
            <a:r>
              <a:rPr lang="nl-NL" dirty="0" err="1"/>
              <a:t>can</a:t>
            </a:r>
            <a:r>
              <a:rPr lang="nl-NL" dirty="0"/>
              <a:t> </a:t>
            </a:r>
            <a:r>
              <a:rPr lang="nl-NL" dirty="0" err="1"/>
              <a:t>directly</a:t>
            </a:r>
            <a:r>
              <a:rPr lang="nl-NL" dirty="0"/>
              <a:t> impact </a:t>
            </a:r>
            <a:r>
              <a:rPr lang="nl-NL" dirty="0" err="1"/>
              <a:t>the</a:t>
            </a:r>
            <a:r>
              <a:rPr lang="nl-NL" dirty="0"/>
              <a:t> Radar.</a:t>
            </a:r>
          </a:p>
          <a:p>
            <a:endParaRPr lang="nl-NL" dirty="0"/>
          </a:p>
          <a:p>
            <a:r>
              <a:rPr lang="nl-NL" altLang="nl-NL" dirty="0"/>
              <a:t>Patriot Radar = </a:t>
            </a:r>
            <a:r>
              <a:rPr lang="nl-NL" altLang="nl-NL" b="1" dirty="0" err="1"/>
              <a:t>P</a:t>
            </a:r>
            <a:r>
              <a:rPr lang="nl-NL" altLang="nl-NL" dirty="0" err="1"/>
              <a:t>hased</a:t>
            </a:r>
            <a:r>
              <a:rPr lang="nl-NL" altLang="nl-NL" baseline="0" dirty="0"/>
              <a:t> </a:t>
            </a:r>
            <a:r>
              <a:rPr lang="nl-NL" altLang="nl-NL" b="1" baseline="0" dirty="0"/>
              <a:t>A</a:t>
            </a:r>
            <a:r>
              <a:rPr lang="nl-NL" altLang="nl-NL" baseline="0" dirty="0"/>
              <a:t>rray </a:t>
            </a:r>
            <a:r>
              <a:rPr lang="nl-NL" altLang="nl-NL" b="1" baseline="0" dirty="0" err="1"/>
              <a:t>TR</a:t>
            </a:r>
            <a:r>
              <a:rPr lang="nl-NL" altLang="nl-NL" baseline="0" dirty="0" err="1"/>
              <a:t>acking</a:t>
            </a:r>
            <a:r>
              <a:rPr lang="nl-NL" altLang="nl-NL" baseline="0" dirty="0"/>
              <a:t> </a:t>
            </a:r>
            <a:r>
              <a:rPr lang="nl-NL" altLang="nl-NL" baseline="0" dirty="0" err="1"/>
              <a:t>to</a:t>
            </a:r>
            <a:r>
              <a:rPr lang="nl-NL" altLang="nl-NL" baseline="0" dirty="0"/>
              <a:t> </a:t>
            </a:r>
            <a:r>
              <a:rPr lang="nl-NL" altLang="nl-NL" b="1" i="0" baseline="0" dirty="0" err="1"/>
              <a:t>I</a:t>
            </a:r>
            <a:r>
              <a:rPr lang="nl-NL" altLang="nl-NL" baseline="0" dirty="0" err="1"/>
              <a:t>ntercept</a:t>
            </a:r>
            <a:r>
              <a:rPr lang="nl-NL" altLang="nl-NL" baseline="0" dirty="0"/>
              <a:t> </a:t>
            </a:r>
            <a:r>
              <a:rPr lang="nl-NL" altLang="nl-NL" b="1" baseline="0" dirty="0"/>
              <a:t>O</a:t>
            </a:r>
            <a:r>
              <a:rPr lang="nl-NL" altLang="nl-NL" baseline="0" dirty="0"/>
              <a:t>f </a:t>
            </a:r>
            <a:r>
              <a:rPr lang="nl-NL" altLang="nl-NL" b="1" baseline="0" dirty="0"/>
              <a:t>T</a:t>
            </a:r>
            <a:r>
              <a:rPr lang="nl-NL" altLang="nl-NL" baseline="0" dirty="0"/>
              <a:t>arget</a:t>
            </a:r>
            <a:endParaRPr lang="en-US" altLang="nl-NL" dirty="0"/>
          </a:p>
          <a:p>
            <a:r>
              <a:rPr lang="en-US" altLang="nl-NL" dirty="0"/>
              <a:t>~C-band (~5GHz)</a:t>
            </a:r>
            <a:endParaRPr lang="nl-NL" altLang="nl-NL" dirty="0"/>
          </a:p>
          <a:p>
            <a:r>
              <a:rPr lang="nl-NL" altLang="nl-NL" sz="1200" dirty="0"/>
              <a:t>Radar Set (RS) en </a:t>
            </a:r>
            <a:r>
              <a:rPr lang="nl-NL" altLang="nl-NL" sz="1200" dirty="0" err="1"/>
              <a:t>Launcher</a:t>
            </a:r>
            <a:r>
              <a:rPr lang="nl-NL" altLang="nl-NL" sz="1200" dirty="0"/>
              <a:t> Station (LS)</a:t>
            </a: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Raytheon AN/MPQ53 + </a:t>
            </a:r>
            <a:r>
              <a:rPr lang="nl-NL" altLang="nl-NL" sz="1100" dirty="0"/>
              <a:t>TPX-46(V)1</a:t>
            </a:r>
            <a:endParaRPr lang="nl-NL" altLang="nl-NL"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altLang="nl-NL" dirty="0"/>
              <a:t>Raytheon AN/TSM-165</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altLang="nl-NL" dirty="0">
              <a:solidFill>
                <a:srgbClr val="000000"/>
              </a:solidFill>
            </a:endParaRPr>
          </a:p>
          <a:p>
            <a:endParaRPr lang="nl-NL" dirty="0"/>
          </a:p>
        </p:txBody>
      </p:sp>
      <p:sp>
        <p:nvSpPr>
          <p:cNvPr id="4" name="Tijdelijke aanduiding voor dianummer 3"/>
          <p:cNvSpPr>
            <a:spLocks noGrp="1"/>
          </p:cNvSpPr>
          <p:nvPr>
            <p:ph type="sldNum" sz="quarter" idx="5"/>
          </p:nvPr>
        </p:nvSpPr>
        <p:spPr/>
        <p:txBody>
          <a:bodyPr/>
          <a:lstStyle/>
          <a:p>
            <a:fld id="{425E3DD7-86F9-7846-A372-F5F00722ED86}" type="slidenum">
              <a:rPr lang="en-US" smtClean="0"/>
              <a:t>13</a:t>
            </a:fld>
            <a:endParaRPr lang="en-US"/>
          </a:p>
        </p:txBody>
      </p:sp>
    </p:spTree>
    <p:extLst>
      <p:ext uri="{BB962C8B-B14F-4D97-AF65-F5344CB8AC3E}">
        <p14:creationId xmlns:p14="http://schemas.microsoft.com/office/powerpoint/2010/main" val="35713867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buFont typeface="Arial" charset="0"/>
              <a:buNone/>
            </a:pPr>
            <a:r>
              <a:rPr lang="en-US" baseline="0" dirty="0"/>
              <a:t>The information available from a radar receiver may contain as many as several million separate data bits per second. From these and other data, such as the orientation of the antenna, the indicator should present to the observer a continuous, easily understandable, graphic picture of the relative position of radar targets. It should provide size, shape, and insofar as possible, indications of the type of targets. A cathode-ray tube (</a:t>
            </a:r>
            <a:r>
              <a:rPr lang="en-US" baseline="0" dirty="0" err="1"/>
              <a:t>crt</a:t>
            </a:r>
            <a:r>
              <a:rPr lang="en-US" baseline="0" dirty="0"/>
              <a:t>) fulfills these requirements to an astonishing degree. The cathode-ray tube's principal shortcoming is that it cannot present a true three-dimensional picture. </a:t>
            </a:r>
          </a:p>
          <a:p>
            <a:pPr marL="0" indent="0">
              <a:buFont typeface="Arial" charset="0"/>
              <a:buNone/>
            </a:pPr>
            <a:r>
              <a:rPr lang="en-US" baseline="0" dirty="0"/>
              <a:t>The fundamental geometrical quantities involved in radar displays are the range, azimuth angle (or bearing), and elevation angle. These displays relate the position of a radar target to the origin at the antenna.</a:t>
            </a:r>
          </a:p>
          <a:p>
            <a:pPr marL="0" indent="0">
              <a:buFont typeface="Arial" charset="0"/>
              <a:buNone/>
            </a:pPr>
            <a:endParaRPr lang="en-US" baseline="0" dirty="0"/>
          </a:p>
          <a:p>
            <a:pPr marL="171450" indent="-171450">
              <a:buFont typeface="Arial" panose="020B0604020202020204" pitchFamily="34" charset="0"/>
              <a:buChar char="•"/>
            </a:pPr>
            <a:r>
              <a:rPr lang="en-US" baseline="0"/>
              <a:t>http://www.radartutorial.eu/12.scopes/sc04.en.html</a:t>
            </a:r>
          </a:p>
        </p:txBody>
      </p:sp>
      <p:sp>
        <p:nvSpPr>
          <p:cNvPr id="4" name="Slide Number Placeholder 3"/>
          <p:cNvSpPr>
            <a:spLocks noGrp="1"/>
          </p:cNvSpPr>
          <p:nvPr>
            <p:ph type="sldNum" sz="quarter" idx="10"/>
          </p:nvPr>
        </p:nvSpPr>
        <p:spPr/>
        <p:txBody>
          <a:bodyPr/>
          <a:lstStyle/>
          <a:p>
            <a:fld id="{425E3DD7-86F9-7846-A372-F5F00722ED86}" type="slidenum">
              <a:rPr lang="en-US" smtClean="0"/>
              <a:t>14</a:t>
            </a:fld>
            <a:endParaRPr lang="en-US"/>
          </a:p>
        </p:txBody>
      </p:sp>
    </p:spTree>
    <p:extLst>
      <p:ext uri="{BB962C8B-B14F-4D97-AF65-F5344CB8AC3E}">
        <p14:creationId xmlns:p14="http://schemas.microsoft.com/office/powerpoint/2010/main" val="2582734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indent="0">
              <a:buFont typeface="Arial" charset="0"/>
              <a:buNone/>
            </a:pPr>
            <a:r>
              <a:rPr lang="nl-NL" dirty="0"/>
              <a:t>Bridge between ‘Block diagram’ &amp; ‘</a:t>
            </a:r>
            <a:r>
              <a:rPr lang="nl-NL" dirty="0" err="1"/>
              <a:t>Specifications</a:t>
            </a:r>
            <a:r>
              <a:rPr lang="nl-NL" dirty="0"/>
              <a:t>’. The radar </a:t>
            </a:r>
            <a:r>
              <a:rPr lang="nl-NL" dirty="0" err="1"/>
              <a:t>equation</a:t>
            </a:r>
            <a:r>
              <a:rPr lang="nl-NL" dirty="0"/>
              <a:t> </a:t>
            </a:r>
            <a:r>
              <a:rPr lang="nl-NL" dirty="0" err="1"/>
              <a:t>elegantly</a:t>
            </a:r>
            <a:r>
              <a:rPr lang="nl-NL" dirty="0"/>
              <a:t> shows </a:t>
            </a:r>
            <a:r>
              <a:rPr lang="nl-NL" dirty="0" err="1"/>
              <a:t>the</a:t>
            </a:r>
            <a:r>
              <a:rPr lang="nl-NL" dirty="0"/>
              <a:t> most important </a:t>
            </a:r>
            <a:r>
              <a:rPr lang="nl-NL" dirty="0" err="1"/>
              <a:t>aspects</a:t>
            </a:r>
            <a:r>
              <a:rPr lang="nl-NL" dirty="0"/>
              <a:t> of radar </a:t>
            </a:r>
            <a:r>
              <a:rPr lang="nl-NL" dirty="0" err="1"/>
              <a:t>technology</a:t>
            </a:r>
            <a:r>
              <a:rPr lang="nl-NL" dirty="0"/>
              <a:t>.</a:t>
            </a:r>
          </a:p>
          <a:p>
            <a:pPr marL="0" indent="0">
              <a:buFont typeface="Arial" charset="0"/>
              <a:buNone/>
            </a:pPr>
            <a:endParaRPr lang="en-US" dirty="0"/>
          </a:p>
          <a:p>
            <a:pPr marL="0" indent="0">
              <a:buFont typeface="Arial" charset="0"/>
              <a:buNone/>
            </a:pPr>
            <a:r>
              <a:rPr lang="en-US" dirty="0"/>
              <a:t>R</a:t>
            </a:r>
            <a:r>
              <a:rPr lang="en-US" baseline="-25000" dirty="0"/>
              <a:t>max</a:t>
            </a:r>
            <a:r>
              <a:rPr lang="en-US" baseline="0" dirty="0"/>
              <a:t> = maximum detectable range</a:t>
            </a:r>
            <a:endParaRPr lang="en-US" dirty="0"/>
          </a:p>
          <a:p>
            <a:pPr marL="0" indent="0">
              <a:buFont typeface="Arial" charset="0"/>
              <a:buNone/>
            </a:pPr>
            <a:r>
              <a:rPr lang="en-US" dirty="0"/>
              <a:t>P</a:t>
            </a:r>
            <a:r>
              <a:rPr lang="en-US" baseline="-25000" dirty="0"/>
              <a:t>t</a:t>
            </a:r>
            <a:r>
              <a:rPr lang="en-US" baseline="0" dirty="0"/>
              <a:t> = transmitted power</a:t>
            </a:r>
          </a:p>
          <a:p>
            <a:pPr marL="0" indent="0">
              <a:buFont typeface="Arial" charset="0"/>
              <a:buNone/>
            </a:pPr>
            <a:r>
              <a:rPr lang="en-US" baseline="0" dirty="0"/>
              <a:t>G = antenna gain [Remember: antenna gain is directly related to its directivity.]</a:t>
            </a:r>
          </a:p>
          <a:p>
            <a:pPr marL="0" indent="0">
              <a:buFont typeface="Arial" charset="0"/>
              <a:buNone/>
            </a:pPr>
            <a:r>
              <a:rPr lang="en-US" baseline="0" dirty="0">
                <a:latin typeface="Cambria Math"/>
                <a:ea typeface="Cambria Math"/>
              </a:rPr>
              <a:t>𝜆 = wavelength</a:t>
            </a:r>
          </a:p>
          <a:p>
            <a:pPr marL="0" indent="0">
              <a:buFont typeface="Arial" charset="0"/>
              <a:buNone/>
            </a:pPr>
            <a:r>
              <a:rPr lang="en-US" baseline="0" dirty="0">
                <a:latin typeface="Cambria Math"/>
                <a:ea typeface="Cambria Math"/>
              </a:rPr>
              <a:t>𝜎 = radar cross section</a:t>
            </a:r>
          </a:p>
          <a:p>
            <a:pPr marL="0" indent="0">
              <a:buFont typeface="Arial" charset="0"/>
              <a:buNone/>
            </a:pPr>
            <a:r>
              <a:rPr lang="en-US" dirty="0"/>
              <a:t>S</a:t>
            </a:r>
            <a:r>
              <a:rPr lang="en-US" baseline="-25000" dirty="0"/>
              <a:t>min</a:t>
            </a:r>
            <a:r>
              <a:rPr lang="en-US" baseline="0" dirty="0"/>
              <a:t> = minimum detectable signal</a:t>
            </a:r>
          </a:p>
          <a:p>
            <a:pPr marL="0" indent="0">
              <a:buFont typeface="Arial" charset="0"/>
              <a:buNone/>
            </a:pPr>
            <a:r>
              <a:rPr lang="en-US" baseline="0" dirty="0"/>
              <a:t>L = losses</a:t>
            </a:r>
          </a:p>
          <a:p>
            <a:pPr marL="0" indent="0">
              <a:buFont typeface="Arial" charset="0"/>
              <a:buNone/>
            </a:pPr>
            <a:endParaRPr lang="en-US" baseline="0" dirty="0"/>
          </a:p>
          <a:p>
            <a:pPr marL="0" marR="0" indent="0" algn="l" defTabSz="457200" rtl="0" eaLnBrk="1" fontAlgn="auto" latinLnBrk="0" hangingPunct="1">
              <a:lnSpc>
                <a:spcPct val="100000"/>
              </a:lnSpc>
              <a:spcBef>
                <a:spcPts val="0"/>
              </a:spcBef>
              <a:spcAft>
                <a:spcPts val="0"/>
              </a:spcAft>
              <a:buClrTx/>
              <a:buSzTx/>
              <a:buFont typeface="Arial" charset="0"/>
              <a:buNone/>
              <a:tabLst/>
              <a:defRPr/>
            </a:pPr>
            <a:r>
              <a:rPr lang="en-US" dirty="0"/>
              <a:t>L</a:t>
            </a:r>
            <a:r>
              <a:rPr lang="en-US" baseline="-25000" dirty="0"/>
              <a:t>int</a:t>
            </a:r>
            <a:r>
              <a:rPr lang="en-US" baseline="0" dirty="0"/>
              <a:t> = internal losses</a:t>
            </a:r>
          </a:p>
          <a:p>
            <a:pPr marL="0" marR="0" indent="0" algn="l" defTabSz="457200" rtl="0" eaLnBrk="1" fontAlgn="auto" latinLnBrk="0" hangingPunct="1">
              <a:lnSpc>
                <a:spcPct val="100000"/>
              </a:lnSpc>
              <a:spcBef>
                <a:spcPts val="0"/>
              </a:spcBef>
              <a:spcAft>
                <a:spcPts val="0"/>
              </a:spcAft>
              <a:buClrTx/>
              <a:buSzTx/>
              <a:buFont typeface="Arial" charset="0"/>
              <a:buNone/>
              <a:tabLst/>
              <a:defRPr/>
            </a:pPr>
            <a:r>
              <a:rPr lang="en-US" dirty="0"/>
              <a:t>L</a:t>
            </a:r>
            <a:r>
              <a:rPr lang="en-US" baseline="-25000" dirty="0"/>
              <a:t>refl</a:t>
            </a:r>
            <a:r>
              <a:rPr lang="en-US" baseline="0" dirty="0"/>
              <a:t> = reflection losses</a:t>
            </a:r>
          </a:p>
          <a:p>
            <a:pPr marL="0" marR="0" indent="0" algn="l" defTabSz="457200" rtl="0" eaLnBrk="1" fontAlgn="auto" latinLnBrk="0" hangingPunct="1">
              <a:lnSpc>
                <a:spcPct val="100000"/>
              </a:lnSpc>
              <a:spcBef>
                <a:spcPts val="0"/>
              </a:spcBef>
              <a:spcAft>
                <a:spcPts val="0"/>
              </a:spcAft>
              <a:buClrTx/>
              <a:buSzTx/>
              <a:buFont typeface="Arial" charset="0"/>
              <a:buNone/>
              <a:tabLst/>
              <a:defRPr/>
            </a:pPr>
            <a:r>
              <a:rPr lang="en-US" dirty="0"/>
              <a:t>L</a:t>
            </a:r>
            <a:r>
              <a:rPr lang="en-US" baseline="-25000" dirty="0"/>
              <a:t>atml</a:t>
            </a:r>
            <a:r>
              <a:rPr lang="en-US" baseline="0" dirty="0"/>
              <a:t> = atmospheric losses</a:t>
            </a:r>
          </a:p>
          <a:p>
            <a:pPr marL="0" marR="0" indent="0" algn="l" defTabSz="457200" rtl="0" eaLnBrk="1" fontAlgn="auto" latinLnBrk="0" hangingPunct="1">
              <a:lnSpc>
                <a:spcPct val="100000"/>
              </a:lnSpc>
              <a:spcBef>
                <a:spcPts val="0"/>
              </a:spcBef>
              <a:spcAft>
                <a:spcPts val="0"/>
              </a:spcAft>
              <a:buClrTx/>
              <a:buSzTx/>
              <a:buFont typeface="Arial" charset="0"/>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lang="en-US" baseline="0" dirty="0">
                <a:latin typeface="Cambria Math"/>
                <a:ea typeface="Cambria Math"/>
              </a:rPr>
              <a:t>[G^2 * 𝜆^2 = Gt * </a:t>
            </a:r>
            <a:r>
              <a:rPr lang="en-US" baseline="0" dirty="0" err="1">
                <a:latin typeface="Cambria Math"/>
                <a:ea typeface="Cambria Math"/>
              </a:rPr>
              <a:t>Ar</a:t>
            </a:r>
            <a:r>
              <a:rPr lang="en-US" baseline="0" dirty="0">
                <a:latin typeface="Cambria Math"/>
                <a:ea typeface="Cambria Math"/>
              </a:rPr>
              <a:t> = Gt * Gr * 𝜆^2 = G * G * 𝜆^2 (want Gr = Gt)]</a:t>
            </a:r>
          </a:p>
        </p:txBody>
      </p:sp>
      <p:sp>
        <p:nvSpPr>
          <p:cNvPr id="4" name="Tijdelijke aanduiding voor dianummer 3"/>
          <p:cNvSpPr>
            <a:spLocks noGrp="1"/>
          </p:cNvSpPr>
          <p:nvPr>
            <p:ph type="sldNum" sz="quarter" idx="10"/>
          </p:nvPr>
        </p:nvSpPr>
        <p:spPr/>
        <p:txBody>
          <a:bodyPr/>
          <a:lstStyle/>
          <a:p>
            <a:fld id="{425E3DD7-86F9-7846-A372-F5F00722ED86}" type="slidenum">
              <a:rPr lang="en-US" smtClean="0"/>
              <a:t>15</a:t>
            </a:fld>
            <a:endParaRPr lang="en-US"/>
          </a:p>
        </p:txBody>
      </p:sp>
    </p:spTree>
    <p:extLst>
      <p:ext uri="{BB962C8B-B14F-4D97-AF65-F5344CB8AC3E}">
        <p14:creationId xmlns:p14="http://schemas.microsoft.com/office/powerpoint/2010/main" val="38288604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err="1"/>
              <a:t>Calculate</a:t>
            </a:r>
            <a:r>
              <a:rPr lang="nl-NL" dirty="0"/>
              <a:t> </a:t>
            </a:r>
            <a:r>
              <a:rPr lang="nl-NL" dirty="0" err="1"/>
              <a:t>S</a:t>
            </a:r>
            <a:r>
              <a:rPr lang="nl-NL" baseline="-25000" dirty="0" err="1"/>
              <a:t>min</a:t>
            </a:r>
            <a:r>
              <a:rPr lang="nl-NL" dirty="0"/>
              <a:t> </a:t>
            </a:r>
            <a:r>
              <a:rPr lang="nl-NL" dirty="0" err="1"/>
              <a:t>and</a:t>
            </a:r>
            <a:r>
              <a:rPr lang="nl-NL" dirty="0"/>
              <a:t> </a:t>
            </a:r>
            <a:r>
              <a:rPr lang="nl-NL" dirty="0" err="1"/>
              <a:t>compare</a:t>
            </a:r>
            <a:r>
              <a:rPr lang="nl-NL" dirty="0"/>
              <a:t> </a:t>
            </a:r>
            <a:r>
              <a:rPr lang="nl-NL" dirty="0" err="1"/>
              <a:t>to</a:t>
            </a:r>
            <a:r>
              <a:rPr lang="nl-NL" dirty="0"/>
              <a:t> a strong SRB.</a:t>
            </a:r>
          </a:p>
          <a:p>
            <a:endParaRPr lang="nl-NL" dirty="0"/>
          </a:p>
          <a:p>
            <a:r>
              <a:rPr lang="nl-NL" dirty="0" err="1"/>
              <a:t>Assume</a:t>
            </a:r>
            <a:r>
              <a:rPr lang="nl-NL" dirty="0"/>
              <a:t>: G=1; </a:t>
            </a:r>
            <a:r>
              <a:rPr lang="el-GR" dirty="0"/>
              <a:t>λ</a:t>
            </a:r>
            <a:r>
              <a:rPr lang="nl-NL" dirty="0"/>
              <a:t>=1; </a:t>
            </a:r>
            <a:r>
              <a:rPr lang="el-GR" dirty="0"/>
              <a:t>σ</a:t>
            </a:r>
            <a:r>
              <a:rPr lang="nl-NL" dirty="0"/>
              <a:t>=1; L=1; </a:t>
            </a:r>
            <a:r>
              <a:rPr lang="nl-NL" dirty="0" err="1"/>
              <a:t>R</a:t>
            </a:r>
            <a:r>
              <a:rPr lang="nl-NL" baseline="-25000" dirty="0" err="1"/>
              <a:t>max</a:t>
            </a:r>
            <a:r>
              <a:rPr lang="nl-NL" dirty="0"/>
              <a:t>=500km.</a:t>
            </a:r>
          </a:p>
        </p:txBody>
      </p:sp>
      <p:sp>
        <p:nvSpPr>
          <p:cNvPr id="4" name="Tijdelijke aanduiding voor dianummer 3"/>
          <p:cNvSpPr>
            <a:spLocks noGrp="1"/>
          </p:cNvSpPr>
          <p:nvPr>
            <p:ph type="sldNum" sz="quarter" idx="10"/>
          </p:nvPr>
        </p:nvSpPr>
        <p:spPr/>
        <p:txBody>
          <a:bodyPr/>
          <a:lstStyle/>
          <a:p>
            <a:fld id="{425E3DD7-86F9-7846-A372-F5F00722ED86}" type="slidenum">
              <a:rPr lang="en-US" smtClean="0"/>
              <a:t>16</a:t>
            </a:fld>
            <a:endParaRPr lang="en-US"/>
          </a:p>
        </p:txBody>
      </p:sp>
    </p:spTree>
    <p:extLst>
      <p:ext uri="{BB962C8B-B14F-4D97-AF65-F5344CB8AC3E}">
        <p14:creationId xmlns:p14="http://schemas.microsoft.com/office/powerpoint/2010/main" val="132797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SRB are </a:t>
            </a:r>
            <a:r>
              <a:rPr lang="nl-NL" dirty="0" err="1"/>
              <a:t>associated</a:t>
            </a:r>
            <a:r>
              <a:rPr lang="nl-NL" dirty="0"/>
              <a:t> </a:t>
            </a:r>
            <a:r>
              <a:rPr lang="nl-NL" dirty="0" err="1"/>
              <a:t>with</a:t>
            </a:r>
            <a:r>
              <a:rPr lang="nl-NL" dirty="0"/>
              <a:t> </a:t>
            </a:r>
            <a:r>
              <a:rPr lang="nl-NL" dirty="0" err="1"/>
              <a:t>flares</a:t>
            </a:r>
            <a:r>
              <a:rPr lang="nl-NL" dirty="0"/>
              <a:t> &amp; </a:t>
            </a:r>
            <a:r>
              <a:rPr lang="nl-NL" dirty="0" err="1"/>
              <a:t>CMEs</a:t>
            </a:r>
            <a:r>
              <a:rPr lang="nl-NL" dirty="0"/>
              <a:t>. </a:t>
            </a:r>
            <a:r>
              <a:rPr lang="nl-NL" dirty="0" err="1"/>
              <a:t>If</a:t>
            </a:r>
            <a:r>
              <a:rPr lang="nl-NL" dirty="0"/>
              <a:t> </a:t>
            </a:r>
            <a:r>
              <a:rPr lang="nl-NL" dirty="0" err="1"/>
              <a:t>they</a:t>
            </a:r>
            <a:r>
              <a:rPr lang="nl-NL" dirty="0"/>
              <a:t> are strong </a:t>
            </a:r>
            <a:r>
              <a:rPr lang="nl-NL" dirty="0" err="1"/>
              <a:t>enough</a:t>
            </a:r>
            <a:r>
              <a:rPr lang="nl-NL" dirty="0"/>
              <a:t>, </a:t>
            </a:r>
            <a:r>
              <a:rPr lang="nl-NL" dirty="0" err="1"/>
              <a:t>they</a:t>
            </a:r>
            <a:r>
              <a:rPr lang="nl-NL" dirty="0"/>
              <a:t> are </a:t>
            </a:r>
            <a:r>
              <a:rPr lang="nl-NL" dirty="0" err="1"/>
              <a:t>able</a:t>
            </a:r>
            <a:r>
              <a:rPr lang="nl-NL" dirty="0"/>
              <a:t> </a:t>
            </a:r>
            <a:r>
              <a:rPr lang="nl-NL" dirty="0" err="1"/>
              <a:t>to</a:t>
            </a:r>
            <a:r>
              <a:rPr lang="nl-NL" dirty="0"/>
              <a:t> jam/</a:t>
            </a:r>
            <a:r>
              <a:rPr lang="nl-NL" dirty="0" err="1"/>
              <a:t>interfere</a:t>
            </a:r>
            <a:r>
              <a:rPr lang="nl-NL" dirty="0"/>
              <a:t> </a:t>
            </a:r>
            <a:r>
              <a:rPr lang="nl-NL" dirty="0" err="1"/>
              <a:t>with</a:t>
            </a:r>
            <a:r>
              <a:rPr lang="nl-NL" dirty="0"/>
              <a:t> a radar. </a:t>
            </a:r>
            <a:r>
              <a:rPr lang="nl-NL" dirty="0" err="1"/>
              <a:t>Especially</a:t>
            </a:r>
            <a:r>
              <a:rPr lang="nl-NL" dirty="0"/>
              <a:t> </a:t>
            </a:r>
            <a:r>
              <a:rPr lang="nl-NL" dirty="0" err="1"/>
              <a:t>the</a:t>
            </a:r>
            <a:r>
              <a:rPr lang="nl-NL" dirty="0"/>
              <a:t> far </a:t>
            </a:r>
            <a:r>
              <a:rPr lang="nl-NL" dirty="0" err="1"/>
              <a:t>looking</a:t>
            </a:r>
            <a:r>
              <a:rPr lang="nl-NL" dirty="0"/>
              <a:t> radars, as these are more </a:t>
            </a:r>
            <a:r>
              <a:rPr lang="nl-NL" dirty="0" err="1"/>
              <a:t>sensitive</a:t>
            </a:r>
            <a:r>
              <a:rPr lang="nl-NL" dirty="0"/>
              <a:t>. </a:t>
            </a:r>
            <a:r>
              <a:rPr lang="nl-NL" dirty="0" err="1"/>
              <a:t>After</a:t>
            </a:r>
            <a:r>
              <a:rPr lang="nl-NL" dirty="0"/>
              <a:t> </a:t>
            </a:r>
            <a:r>
              <a:rPr lang="nl-NL" dirty="0" err="1"/>
              <a:t>all</a:t>
            </a:r>
            <a:r>
              <a:rPr lang="nl-NL" dirty="0"/>
              <a:t>, </a:t>
            </a:r>
            <a:r>
              <a:rPr lang="nl-NL" dirty="0" err="1"/>
              <a:t>the</a:t>
            </a:r>
            <a:r>
              <a:rPr lang="nl-NL" dirty="0"/>
              <a:t> </a:t>
            </a:r>
            <a:r>
              <a:rPr lang="nl-NL" dirty="0" err="1"/>
              <a:t>detecting</a:t>
            </a:r>
            <a:r>
              <a:rPr lang="nl-NL" dirty="0"/>
              <a:t> </a:t>
            </a:r>
            <a:r>
              <a:rPr lang="nl-NL" dirty="0" err="1"/>
              <a:t>threshold</a:t>
            </a:r>
            <a:r>
              <a:rPr lang="nl-NL" dirty="0"/>
              <a:t> of </a:t>
            </a:r>
            <a:r>
              <a:rPr lang="nl-NL" dirty="0" err="1"/>
              <a:t>the</a:t>
            </a:r>
            <a:r>
              <a:rPr lang="nl-NL" dirty="0"/>
              <a:t> receiver ~ 1/R^4.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indent="0">
              <a:buFont typeface="Arial" charset="0"/>
              <a:buNone/>
            </a:pPr>
            <a:r>
              <a:rPr lang="en-US" dirty="0"/>
              <a:t>Don’t forget there are many other (artificial)</a:t>
            </a:r>
            <a:r>
              <a:rPr lang="en-US" baseline="0" dirty="0"/>
              <a:t> sources that might cause </a:t>
            </a:r>
            <a:r>
              <a:rPr lang="en-US" baseline="0" dirty="0" err="1"/>
              <a:t>inteference</a:t>
            </a:r>
            <a:r>
              <a:rPr lang="en-US" baseline="0" dirty="0"/>
              <a:t>, e.g. jamming.</a:t>
            </a:r>
          </a:p>
          <a:p>
            <a:endParaRPr lang="nl-NL" dirty="0"/>
          </a:p>
          <a:p>
            <a:r>
              <a:rPr lang="en-US" sz="1200" kern="1200" dirty="0">
                <a:solidFill>
                  <a:schemeClr val="tx1"/>
                </a:solidFill>
                <a:effectLst/>
                <a:latin typeface="+mn-lt"/>
                <a:ea typeface="+mn-ea"/>
                <a:cs typeface="+mn-cs"/>
              </a:rPr>
              <a:t>Receive systems are designed to include protective circuitry between the antenna and receiver to filter out off-frequency signals. This prevents or limits interference, desensitization, or burnout. Electromagnetic interference can be reduced or eliminated by using various suppression techniques. The amount of EMI that is produced by a radio transmitter can be controlled by limiting bandwidth, and using electronic filtering networks and metallic shielding. Depending upon the system, these protective devices may include filters, </a:t>
            </a:r>
            <a:r>
              <a:rPr lang="en-US" sz="1200" kern="1200" dirty="0" err="1">
                <a:solidFill>
                  <a:schemeClr val="tx1"/>
                </a:solidFill>
                <a:effectLst/>
                <a:latin typeface="+mn-lt"/>
                <a:ea typeface="+mn-ea"/>
                <a:cs typeface="+mn-cs"/>
              </a:rPr>
              <a:t>multicouplers</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preselectors</a:t>
            </a:r>
            <a:r>
              <a:rPr lang="en-US" sz="1200" kern="1200" dirty="0">
                <a:solidFill>
                  <a:schemeClr val="tx1"/>
                </a:solidFill>
                <a:effectLst/>
                <a:latin typeface="+mn-lt"/>
                <a:ea typeface="+mn-ea"/>
                <a:cs typeface="+mn-cs"/>
              </a:rPr>
              <a:t>, and so forth. These devices can minimize interference caused by inadequate frequency separation or poor physical isolation between transmit and receive antennas.</a:t>
            </a:r>
          </a:p>
          <a:p>
            <a:endParaRPr lang="nl-NL" dirty="0"/>
          </a:p>
        </p:txBody>
      </p:sp>
      <p:sp>
        <p:nvSpPr>
          <p:cNvPr id="4" name="Tijdelijke aanduiding voor dianummer 3"/>
          <p:cNvSpPr>
            <a:spLocks noGrp="1"/>
          </p:cNvSpPr>
          <p:nvPr>
            <p:ph type="sldNum" sz="quarter" idx="10"/>
          </p:nvPr>
        </p:nvSpPr>
        <p:spPr/>
        <p:txBody>
          <a:bodyPr/>
          <a:lstStyle/>
          <a:p>
            <a:fld id="{425E3DD7-86F9-7846-A372-F5F00722ED86}" type="slidenum">
              <a:rPr lang="en-US" smtClean="0"/>
              <a:t>17</a:t>
            </a:fld>
            <a:endParaRPr lang="en-US"/>
          </a:p>
        </p:txBody>
      </p:sp>
    </p:spTree>
    <p:extLst>
      <p:ext uri="{BB962C8B-B14F-4D97-AF65-F5344CB8AC3E}">
        <p14:creationId xmlns:p14="http://schemas.microsoft.com/office/powerpoint/2010/main" val="3807703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 1942: </a:t>
            </a:r>
            <a:r>
              <a:rPr lang="nl-NL" dirty="0" err="1"/>
              <a:t>discovery</a:t>
            </a:r>
            <a:r>
              <a:rPr lang="nl-NL" dirty="0"/>
              <a:t> of SRB</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 1967: on </a:t>
            </a:r>
            <a:r>
              <a:rPr lang="nl-NL" dirty="0" err="1"/>
              <a:t>the</a:t>
            </a:r>
            <a:r>
              <a:rPr lang="nl-NL" dirty="0"/>
              <a:t> brink of a </a:t>
            </a:r>
            <a:r>
              <a:rPr lang="nl-NL" dirty="0" err="1"/>
              <a:t>nuclear</a:t>
            </a:r>
            <a:r>
              <a:rPr lang="nl-NL" dirty="0"/>
              <a:t> war</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a:t>@ 2015: ATC lost control</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http://www.spaceacademy.net.au/library/notes/firstsolburst.htm</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https://news.agu.org/press-release/1967-solar-storm-nearly-took-us-to-brink-of-war/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https://www.lfv.se/en/news/news-2016/full-capacity-after-90-minutes-radar-loss</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10"/>
          </p:nvPr>
        </p:nvSpPr>
        <p:spPr/>
        <p:txBody>
          <a:bodyPr/>
          <a:lstStyle/>
          <a:p>
            <a:fld id="{425E3DD7-86F9-7846-A372-F5F00722ED86}" type="slidenum">
              <a:rPr lang="en-US" smtClean="0"/>
              <a:t>18</a:t>
            </a:fld>
            <a:endParaRPr lang="en-US"/>
          </a:p>
        </p:txBody>
      </p:sp>
    </p:spTree>
    <p:extLst>
      <p:ext uri="{BB962C8B-B14F-4D97-AF65-F5344CB8AC3E}">
        <p14:creationId xmlns:p14="http://schemas.microsoft.com/office/powerpoint/2010/main" val="34308745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 typeface="Arial" charset="0"/>
              <a:buNone/>
              <a:tabLst/>
              <a:defRPr/>
            </a:pPr>
            <a:r>
              <a:rPr lang="en-US" baseline="0" dirty="0"/>
              <a:t>TEC gradients in the ionosphere cause refraction of radar beams looking to or from space. Think of Space Object Tracking (SOT), Ballistic Missile Defense (BMD) and satellite based radars for remote sensing or surveillance.</a:t>
            </a:r>
            <a:endParaRPr lang="nl-NL" dirty="0"/>
          </a:p>
          <a:p>
            <a:pPr marL="0" indent="0">
              <a:buFont typeface="Arial" charset="0"/>
              <a:buNone/>
            </a:pPr>
            <a:endParaRPr lang="en-US" b="0" baseline="0" dirty="0"/>
          </a:p>
          <a:p>
            <a:pPr marL="0" indent="0">
              <a:buFont typeface="Arial" charset="0"/>
              <a:buNone/>
            </a:pPr>
            <a:r>
              <a:rPr lang="en-US" b="0" baseline="0" dirty="0"/>
              <a:t>If radar is disturbed by the ionosphere, we can use it to assess the ionosphere too. EISCAT: radar observations of the ionosphere.</a:t>
            </a:r>
          </a:p>
          <a:p>
            <a:pPr marL="0" indent="0">
              <a:buFont typeface="Arial" charset="0"/>
              <a:buNone/>
            </a:pPr>
            <a:endParaRPr lang="nl-NL" dirty="0"/>
          </a:p>
          <a:p>
            <a:pPr marL="171450" indent="-171450">
              <a:buFont typeface="Arial" panose="020B0604020202020204" pitchFamily="34" charset="0"/>
              <a:buChar char="•"/>
            </a:pPr>
            <a:r>
              <a:rPr lang="nl-NL" dirty="0"/>
              <a:t>https://en.wikipedia.org/wiki/EISCAT</a:t>
            </a:r>
          </a:p>
        </p:txBody>
      </p:sp>
      <p:sp>
        <p:nvSpPr>
          <p:cNvPr id="4" name="Tijdelijke aanduiding voor dianummer 3"/>
          <p:cNvSpPr>
            <a:spLocks noGrp="1"/>
          </p:cNvSpPr>
          <p:nvPr>
            <p:ph type="sldNum" sz="quarter" idx="10"/>
          </p:nvPr>
        </p:nvSpPr>
        <p:spPr/>
        <p:txBody>
          <a:bodyPr/>
          <a:lstStyle/>
          <a:p>
            <a:fld id="{425E3DD7-86F9-7846-A372-F5F00722ED86}" type="slidenum">
              <a:rPr lang="en-US" smtClean="0"/>
              <a:t>19</a:t>
            </a:fld>
            <a:endParaRPr lang="en-US"/>
          </a:p>
        </p:txBody>
      </p:sp>
    </p:spTree>
    <p:extLst>
      <p:ext uri="{BB962C8B-B14F-4D97-AF65-F5344CB8AC3E}">
        <p14:creationId xmlns:p14="http://schemas.microsoft.com/office/powerpoint/2010/main" val="31045077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10"/>
          </p:nvPr>
        </p:nvSpPr>
        <p:spPr/>
        <p:txBody>
          <a:bodyPr/>
          <a:lstStyle/>
          <a:p>
            <a:fld id="{425E3DD7-86F9-7846-A372-F5F00722ED86}" type="slidenum">
              <a:rPr lang="en-US" smtClean="0"/>
              <a:t>21</a:t>
            </a:fld>
            <a:endParaRPr lang="en-US"/>
          </a:p>
        </p:txBody>
      </p:sp>
    </p:spTree>
    <p:extLst>
      <p:ext uri="{BB962C8B-B14F-4D97-AF65-F5344CB8AC3E}">
        <p14:creationId xmlns:p14="http://schemas.microsoft.com/office/powerpoint/2010/main" val="2562924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aseline="0" dirty="0"/>
              <a:t>OTH: range up to 2000NM! (Ducting and multiple “hops”)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baseline="0" dirty="0"/>
          </a:p>
          <a:p>
            <a:endParaRPr lang="nl-NL" dirty="0"/>
          </a:p>
        </p:txBody>
      </p:sp>
      <p:sp>
        <p:nvSpPr>
          <p:cNvPr id="4" name="Tijdelijke aanduiding voor dianummer 3"/>
          <p:cNvSpPr>
            <a:spLocks noGrp="1"/>
          </p:cNvSpPr>
          <p:nvPr>
            <p:ph type="sldNum" sz="quarter" idx="5"/>
          </p:nvPr>
        </p:nvSpPr>
        <p:spPr/>
        <p:txBody>
          <a:bodyPr/>
          <a:lstStyle/>
          <a:p>
            <a:fld id="{425E3DD7-86F9-7846-A372-F5F00722ED86}" type="slidenum">
              <a:rPr lang="en-US" smtClean="0"/>
              <a:t>3</a:t>
            </a:fld>
            <a:endParaRPr lang="en-US"/>
          </a:p>
        </p:txBody>
      </p:sp>
    </p:spTree>
    <p:extLst>
      <p:ext uri="{BB962C8B-B14F-4D97-AF65-F5344CB8AC3E}">
        <p14:creationId xmlns:p14="http://schemas.microsoft.com/office/powerpoint/2010/main" val="21718015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5E3DD7-86F9-7846-A372-F5F00722ED86}" type="slidenum">
              <a:rPr lang="en-US" smtClean="0"/>
              <a:t>4</a:t>
            </a:fld>
            <a:endParaRPr lang="en-US"/>
          </a:p>
        </p:txBody>
      </p:sp>
    </p:spTree>
    <p:extLst>
      <p:ext uri="{BB962C8B-B14F-4D97-AF65-F5344CB8AC3E}">
        <p14:creationId xmlns:p14="http://schemas.microsoft.com/office/powerpoint/2010/main" val="19531385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425E3DD7-86F9-7846-A372-F5F00722ED86}" type="slidenum">
              <a:rPr lang="en-US" smtClean="0"/>
              <a:t>6</a:t>
            </a:fld>
            <a:endParaRPr lang="en-US"/>
          </a:p>
        </p:txBody>
      </p:sp>
    </p:spTree>
    <p:extLst>
      <p:ext uri="{BB962C8B-B14F-4D97-AF65-F5344CB8AC3E}">
        <p14:creationId xmlns:p14="http://schemas.microsoft.com/office/powerpoint/2010/main" val="38473718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425E3DD7-86F9-7846-A372-F5F00722ED86}" type="slidenum">
              <a:rPr lang="en-US" smtClean="0"/>
              <a:t>7</a:t>
            </a:fld>
            <a:endParaRPr lang="en-US"/>
          </a:p>
        </p:txBody>
      </p:sp>
    </p:spTree>
    <p:extLst>
      <p:ext uri="{BB962C8B-B14F-4D97-AF65-F5344CB8AC3E}">
        <p14:creationId xmlns:p14="http://schemas.microsoft.com/office/powerpoint/2010/main" val="1716138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Radio bursts can cause the amount of radio wave energy emitted by the sun to increase dramatically over certain Very High Frequencies (VHF) and Super High Frequencies (SHF).  This can produce direct radio frequency interference on missile detection or space tracking. In this example a radar receiver is tracking a missile with normal background conditions.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Middle picture: A small radio burst affects transmission of radar frequency causing some noise but no severe effects.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dirty="0"/>
              <a:t>Right picture: Severe radio bursts can cause the radar receiver to lose track of the missile.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endParaRPr lang="nl-NL" dirty="0"/>
          </a:p>
        </p:txBody>
      </p:sp>
      <p:sp>
        <p:nvSpPr>
          <p:cNvPr id="4" name="Tijdelijke aanduiding voor dianummer 3"/>
          <p:cNvSpPr>
            <a:spLocks noGrp="1"/>
          </p:cNvSpPr>
          <p:nvPr>
            <p:ph type="sldNum" sz="quarter" idx="5"/>
          </p:nvPr>
        </p:nvSpPr>
        <p:spPr/>
        <p:txBody>
          <a:bodyPr/>
          <a:lstStyle/>
          <a:p>
            <a:fld id="{425E3DD7-86F9-7846-A372-F5F00722ED86}" type="slidenum">
              <a:rPr lang="en-US" smtClean="0"/>
              <a:t>8</a:t>
            </a:fld>
            <a:endParaRPr lang="en-US"/>
          </a:p>
        </p:txBody>
      </p:sp>
    </p:spTree>
    <p:extLst>
      <p:ext uri="{BB962C8B-B14F-4D97-AF65-F5344CB8AC3E}">
        <p14:creationId xmlns:p14="http://schemas.microsoft.com/office/powerpoint/2010/main" val="3256063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pPr>
              <a:lnSpc>
                <a:spcPct val="90000"/>
              </a:lnSpc>
            </a:pPr>
            <a:r>
              <a:rPr lang="en-US" altLang="en-US" b="1" dirty="0"/>
              <a:t>Refraction</a:t>
            </a:r>
          </a:p>
          <a:p>
            <a:pPr>
              <a:lnSpc>
                <a:spcPct val="90000"/>
              </a:lnSpc>
            </a:pPr>
            <a:endParaRPr lang="en-US" altLang="en-US" dirty="0"/>
          </a:p>
          <a:p>
            <a:pPr>
              <a:lnSpc>
                <a:spcPct val="90000"/>
              </a:lnSpc>
            </a:pPr>
            <a:r>
              <a:rPr lang="en-US" altLang="en-US" dirty="0"/>
              <a:t>The presence of free electrons in the ionosphere causes UHF and SHF radio waves from missile detection and space track radars to be bent (or refracted), as well as slowed (or retarded) somewhat from the speed of light.  These effects will produce unacceptable errors in target bearing and range.  The bearing (or direction) error is caused by signal bending, while the range (or distance) error is caused by both a longer path length for the refracted signal and a slower signal speed.  (NOTE:  For range errors, the effect of longer path length dominates for UHF signals, while slower signal speed dominates for SHF signals.)</a:t>
            </a:r>
          </a:p>
          <a:p>
            <a:pPr>
              <a:lnSpc>
                <a:spcPct val="90000"/>
              </a:lnSpc>
            </a:pPr>
            <a:endParaRPr lang="en-US" altLang="en-US" dirty="0"/>
          </a:p>
          <a:p>
            <a:pPr>
              <a:lnSpc>
                <a:spcPct val="90000"/>
              </a:lnSpc>
            </a:pPr>
            <a:r>
              <a:rPr lang="en-US" altLang="en-US" dirty="0"/>
              <a:t>Radar operators routinely try to compensate for these errors by applying correction factors derived from the predicted ionospheric Total Electron Content (TEC) along the radar beam’s path.  These TEC values are based on time of day, season, and the overall level of solar activity.  Unfortunately, individual solar and geophysical events will cause unanticipated, short-term variations from the predicted TEC values and correction factors.  These variations (which may be either higher or lower than anticipated values) will lead to inaccurate position determinations or difficulty in acquiring targets.  Real-time warnings when significant TEC variations are occurring help operators minimize the impacts of their radar’s degraded accuracy.</a:t>
            </a:r>
          </a:p>
          <a:p>
            <a:pPr>
              <a:lnSpc>
                <a:spcPct val="90000"/>
              </a:lnSpc>
            </a:pPr>
            <a:endParaRPr lang="en-US" altLang="en-US" dirty="0"/>
          </a:p>
          <a:p>
            <a:pPr>
              <a:lnSpc>
                <a:spcPct val="90000"/>
              </a:lnSpc>
            </a:pPr>
            <a:r>
              <a:rPr lang="en-US" altLang="en-US" dirty="0"/>
              <a:t>These bearing and range errors caused by refraction and signal retardation </a:t>
            </a:r>
            <a:r>
              <a:rPr lang="en-US" altLang="en-US" b="1" dirty="0"/>
              <a:t>also affect space-based surveillance systems</a:t>
            </a:r>
            <a:r>
              <a:rPr lang="en-US" altLang="en-US" dirty="0"/>
              <a:t>.  For example, a space sensor trying to lock on to a ground radio emitter may experience a geolocation error.</a:t>
            </a:r>
          </a:p>
          <a:p>
            <a:pPr>
              <a:lnSpc>
                <a:spcPct val="90000"/>
              </a:lnSpc>
            </a:pPr>
            <a:endParaRPr lang="en-US" altLang="en-US" dirty="0"/>
          </a:p>
          <a:p>
            <a:pPr>
              <a:lnSpc>
                <a:spcPct val="90000"/>
              </a:lnSpc>
            </a:pPr>
            <a:r>
              <a:rPr lang="en-US" altLang="en-US" b="1" dirty="0"/>
              <a:t>RAC (Auroral backscatter)</a:t>
            </a:r>
          </a:p>
          <a:p>
            <a:pPr>
              <a:lnSpc>
                <a:spcPct val="90000"/>
              </a:lnSpc>
            </a:pPr>
            <a:endParaRPr lang="en-US" altLang="en-US" dirty="0"/>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err="1"/>
              <a:t>Pulsed</a:t>
            </a:r>
            <a:r>
              <a:rPr lang="nl-NL" dirty="0"/>
              <a:t> radar </a:t>
            </a:r>
            <a:r>
              <a:rPr lang="nl-NL" dirty="0" err="1"/>
              <a:t>echoes</a:t>
            </a:r>
            <a:r>
              <a:rPr lang="nl-NL" dirty="0"/>
              <a:t> </a:t>
            </a:r>
            <a:r>
              <a:rPr lang="nl-NL" dirty="0" err="1"/>
              <a:t>backscatter</a:t>
            </a:r>
            <a:r>
              <a:rPr lang="nl-NL" dirty="0"/>
              <a:t> </a:t>
            </a:r>
            <a:r>
              <a:rPr lang="nl-NL" dirty="0" err="1"/>
              <a:t>from</a:t>
            </a:r>
            <a:r>
              <a:rPr lang="nl-NL" dirty="0"/>
              <a:t> </a:t>
            </a:r>
            <a:r>
              <a:rPr lang="nl-NL" dirty="0" err="1"/>
              <a:t>irregular</a:t>
            </a:r>
            <a:r>
              <a:rPr lang="nl-NL" dirty="0"/>
              <a:t> plasma </a:t>
            </a:r>
            <a:r>
              <a:rPr lang="nl-NL" dirty="0" err="1"/>
              <a:t>structures</a:t>
            </a:r>
            <a:r>
              <a:rPr lang="nl-NL" dirty="0"/>
              <a:t>. </a:t>
            </a:r>
            <a:r>
              <a:rPr lang="en-US" altLang="en-US" dirty="0"/>
              <a:t>This can cause  abnormal radar signal back-scatter on poleward looking radars. </a:t>
            </a:r>
          </a:p>
          <a:p>
            <a:pPr marL="0" marR="0" lvl="0" indent="0" algn="l" defTabSz="457200" rtl="0" eaLnBrk="1" fontAlgn="auto" latinLnBrk="0" hangingPunct="1">
              <a:lnSpc>
                <a:spcPct val="100000"/>
              </a:lnSpc>
              <a:spcBef>
                <a:spcPts val="0"/>
              </a:spcBef>
              <a:spcAft>
                <a:spcPts val="0"/>
              </a:spcAft>
              <a:buClrTx/>
              <a:buSzTx/>
              <a:buFontTx/>
              <a:buNone/>
              <a:tabLst/>
              <a:defRPr/>
            </a:pPr>
            <a:r>
              <a:rPr lang="nl-NL" dirty="0" err="1"/>
              <a:t>This</a:t>
            </a:r>
            <a:r>
              <a:rPr lang="nl-NL" dirty="0"/>
              <a:t> </a:t>
            </a:r>
            <a:r>
              <a:rPr lang="nl-NL" dirty="0" err="1"/>
              <a:t>happens</a:t>
            </a:r>
            <a:r>
              <a:rPr lang="nl-NL" dirty="0"/>
              <a:t> at </a:t>
            </a:r>
            <a:r>
              <a:rPr lang="nl-NL" dirty="0" err="1"/>
              <a:t>the</a:t>
            </a:r>
            <a:r>
              <a:rPr lang="nl-NL" dirty="0"/>
              <a:t> aurora </a:t>
            </a:r>
            <a:r>
              <a:rPr lang="nl-NL" dirty="0" err="1"/>
              <a:t>and</a:t>
            </a:r>
            <a:r>
              <a:rPr lang="nl-NL" dirty="0"/>
              <a:t> is </a:t>
            </a:r>
            <a:r>
              <a:rPr lang="nl-NL" dirty="0" err="1"/>
              <a:t>called</a:t>
            </a:r>
            <a:r>
              <a:rPr lang="nl-NL" dirty="0"/>
              <a:t> Radar </a:t>
            </a:r>
            <a:r>
              <a:rPr lang="nl-NL" dirty="0" err="1"/>
              <a:t>Auroral</a:t>
            </a:r>
            <a:r>
              <a:rPr lang="nl-NL" dirty="0"/>
              <a:t> </a:t>
            </a:r>
            <a:r>
              <a:rPr lang="nl-NL" dirty="0" err="1"/>
              <a:t>Clutter</a:t>
            </a:r>
            <a:r>
              <a:rPr lang="nl-NL" dirty="0"/>
              <a:t> (RAC). Systems </a:t>
            </a:r>
            <a:r>
              <a:rPr lang="nl-NL" dirty="0" err="1"/>
              <a:t>experience</a:t>
            </a:r>
            <a:r>
              <a:rPr lang="nl-NL" dirty="0"/>
              <a:t> </a:t>
            </a:r>
            <a:r>
              <a:rPr lang="nl-NL" dirty="0" err="1"/>
              <a:t>clutter</a:t>
            </a:r>
            <a:r>
              <a:rPr lang="nl-NL" dirty="0"/>
              <a:t>, </a:t>
            </a:r>
            <a:r>
              <a:rPr lang="nl-NL" dirty="0" err="1"/>
              <a:t>noise</a:t>
            </a:r>
            <a:r>
              <a:rPr lang="nl-NL" dirty="0"/>
              <a:t> </a:t>
            </a:r>
            <a:r>
              <a:rPr lang="nl-NL" dirty="0" err="1"/>
              <a:t>and</a:t>
            </a:r>
            <a:r>
              <a:rPr lang="nl-NL" dirty="0"/>
              <a:t> </a:t>
            </a:r>
            <a:r>
              <a:rPr lang="nl-NL" dirty="0" err="1"/>
              <a:t>interference</a:t>
            </a:r>
            <a:r>
              <a:rPr lang="nl-NL" dirty="0"/>
              <a:t> in radar returns </a:t>
            </a:r>
            <a:r>
              <a:rPr lang="nl-NL" dirty="0" err="1"/>
              <a:t>when</a:t>
            </a:r>
            <a:r>
              <a:rPr lang="nl-NL" dirty="0"/>
              <a:t> </a:t>
            </a:r>
            <a:r>
              <a:rPr lang="nl-NL" dirty="0" err="1"/>
              <a:t>the</a:t>
            </a:r>
            <a:r>
              <a:rPr lang="nl-NL" dirty="0"/>
              <a:t> </a:t>
            </a:r>
            <a:r>
              <a:rPr lang="nl-NL" dirty="0" err="1"/>
              <a:t>signal</a:t>
            </a:r>
            <a:r>
              <a:rPr lang="nl-NL" dirty="0"/>
              <a:t> is incident on or passes </a:t>
            </a:r>
            <a:r>
              <a:rPr lang="nl-NL" dirty="0" err="1"/>
              <a:t>through</a:t>
            </a:r>
            <a:r>
              <a:rPr lang="nl-NL" dirty="0"/>
              <a:t> </a:t>
            </a:r>
            <a:r>
              <a:rPr lang="nl-NL" dirty="0" err="1"/>
              <a:t>the</a:t>
            </a:r>
            <a:r>
              <a:rPr lang="nl-NL" dirty="0"/>
              <a:t> aurora. RAC </a:t>
            </a:r>
            <a:r>
              <a:rPr lang="nl-NL" dirty="0" err="1"/>
              <a:t>can</a:t>
            </a:r>
            <a:r>
              <a:rPr lang="nl-NL" dirty="0"/>
              <a:t> produce </a:t>
            </a:r>
            <a:r>
              <a:rPr lang="nl-NL" dirty="0" err="1"/>
              <a:t>false</a:t>
            </a:r>
            <a:r>
              <a:rPr lang="nl-NL" dirty="0"/>
              <a:t> targets &amp; tracks. The effect is most </a:t>
            </a:r>
            <a:r>
              <a:rPr lang="nl-NL" dirty="0" err="1"/>
              <a:t>noticable</a:t>
            </a:r>
            <a:r>
              <a:rPr lang="nl-NL" dirty="0"/>
              <a:t> </a:t>
            </a:r>
            <a:r>
              <a:rPr lang="nl-NL" dirty="0" err="1"/>
              <a:t>when</a:t>
            </a:r>
            <a:r>
              <a:rPr lang="nl-NL" dirty="0"/>
              <a:t> radar </a:t>
            </a:r>
            <a:r>
              <a:rPr lang="nl-NL" dirty="0" err="1"/>
              <a:t>beam</a:t>
            </a:r>
            <a:r>
              <a:rPr lang="nl-NL" dirty="0"/>
              <a:t> </a:t>
            </a:r>
            <a:r>
              <a:rPr lang="nl-NL" dirty="0" err="1"/>
              <a:t>and</a:t>
            </a:r>
            <a:r>
              <a:rPr lang="nl-NL" dirty="0"/>
              <a:t> </a:t>
            </a:r>
            <a:r>
              <a:rPr lang="nl-NL" dirty="0" err="1"/>
              <a:t>geomagnetic</a:t>
            </a:r>
            <a:r>
              <a:rPr lang="nl-NL" dirty="0"/>
              <a:t> field </a:t>
            </a:r>
            <a:r>
              <a:rPr lang="nl-NL" dirty="0" err="1"/>
              <a:t>lines</a:t>
            </a:r>
            <a:r>
              <a:rPr lang="nl-NL" dirty="0"/>
              <a:t> are </a:t>
            </a:r>
            <a:r>
              <a:rPr lang="nl-NL" dirty="0" err="1"/>
              <a:t>perpendicular</a:t>
            </a:r>
            <a:r>
              <a:rPr lang="nl-NL" dirty="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nl-NL" dirty="0"/>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None/>
              <a:tabLst/>
              <a:defRPr/>
            </a:pPr>
            <a:r>
              <a:rPr lang="nl-NL" dirty="0" err="1"/>
              <a:t>Eliminating</a:t>
            </a:r>
            <a:r>
              <a:rPr lang="nl-NL" dirty="0"/>
              <a:t> </a:t>
            </a:r>
            <a:r>
              <a:rPr lang="nl-NL" dirty="0" err="1"/>
              <a:t>the</a:t>
            </a:r>
            <a:r>
              <a:rPr lang="nl-NL" dirty="0"/>
              <a:t> </a:t>
            </a:r>
            <a:r>
              <a:rPr lang="nl-NL" dirty="0" err="1"/>
              <a:t>clutter</a:t>
            </a:r>
            <a:r>
              <a:rPr lang="nl-NL" dirty="0"/>
              <a:t> is </a:t>
            </a:r>
            <a:r>
              <a:rPr lang="nl-NL" dirty="0" err="1"/>
              <a:t>not</a:t>
            </a:r>
            <a:r>
              <a:rPr lang="nl-NL" dirty="0"/>
              <a:t> </a:t>
            </a:r>
            <a:r>
              <a:rPr lang="nl-NL" dirty="0" err="1"/>
              <a:t>feasible</a:t>
            </a:r>
            <a:r>
              <a:rPr lang="nl-NL" dirty="0"/>
              <a:t>: operators </a:t>
            </a:r>
            <a:r>
              <a:rPr lang="nl-NL" dirty="0" err="1"/>
              <a:t>identify</a:t>
            </a:r>
            <a:r>
              <a:rPr lang="nl-NL" dirty="0"/>
              <a:t> </a:t>
            </a:r>
            <a:r>
              <a:rPr lang="nl-NL" dirty="0" err="1"/>
              <a:t>and</a:t>
            </a:r>
            <a:r>
              <a:rPr lang="nl-NL" dirty="0"/>
              <a:t> map </a:t>
            </a:r>
            <a:r>
              <a:rPr lang="nl-NL" dirty="0" err="1"/>
              <a:t>the</a:t>
            </a:r>
            <a:r>
              <a:rPr lang="nl-NL" dirty="0"/>
              <a:t> RAC as part of </a:t>
            </a:r>
            <a:r>
              <a:rPr lang="nl-NL" dirty="0" err="1"/>
              <a:t>their</a:t>
            </a:r>
            <a:r>
              <a:rPr lang="nl-NL" dirty="0"/>
              <a:t> SSA.</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dirty="0" err="1"/>
              <a:t>Remember</a:t>
            </a:r>
            <a:r>
              <a:rPr lang="nl-NL" dirty="0"/>
              <a:t>: RAC is </a:t>
            </a:r>
            <a:r>
              <a:rPr lang="nl-NL" dirty="0" err="1"/>
              <a:t>also</a:t>
            </a:r>
            <a:r>
              <a:rPr lang="nl-NL" dirty="0"/>
              <a:t> </a:t>
            </a:r>
            <a:r>
              <a:rPr lang="nl-NL" dirty="0" err="1"/>
              <a:t>an</a:t>
            </a:r>
            <a:r>
              <a:rPr lang="nl-NL" dirty="0"/>
              <a:t> issue </a:t>
            </a:r>
            <a:r>
              <a:rPr lang="nl-NL" dirty="0" err="1"/>
              <a:t>for</a:t>
            </a:r>
            <a:r>
              <a:rPr lang="nl-NL" dirty="0"/>
              <a:t> </a:t>
            </a:r>
            <a:r>
              <a:rPr lang="nl-NL" dirty="0" err="1"/>
              <a:t>space</a:t>
            </a:r>
            <a:r>
              <a:rPr lang="nl-NL" dirty="0"/>
              <a:t> </a:t>
            </a:r>
            <a:r>
              <a:rPr lang="nl-NL" dirty="0" err="1"/>
              <a:t>based</a:t>
            </a:r>
            <a:r>
              <a:rPr lang="nl-NL" dirty="0"/>
              <a:t> radars </a:t>
            </a:r>
            <a:r>
              <a:rPr lang="nl-NL" dirty="0" err="1"/>
              <a:t>looking</a:t>
            </a:r>
            <a:r>
              <a:rPr lang="nl-NL" dirty="0"/>
              <a:t> </a:t>
            </a:r>
            <a:r>
              <a:rPr lang="nl-NL" dirty="0" err="1"/>
              <a:t>to</a:t>
            </a:r>
            <a:r>
              <a:rPr lang="nl-NL" dirty="0"/>
              <a:t> </a:t>
            </a:r>
            <a:r>
              <a:rPr lang="nl-NL" dirty="0" err="1"/>
              <a:t>earth</a:t>
            </a:r>
            <a:r>
              <a:rPr lang="nl-NL" dirty="0"/>
              <a: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ltLang="en-US" dirty="0"/>
          </a:p>
          <a:p>
            <a:pPr>
              <a:lnSpc>
                <a:spcPct val="90000"/>
              </a:lnSpc>
            </a:pPr>
            <a:endParaRPr lang="en-US" altLang="en-US" dirty="0"/>
          </a:p>
        </p:txBody>
      </p:sp>
      <p:sp>
        <p:nvSpPr>
          <p:cNvPr id="4" name="Tijdelijke aanduiding voor dianummer 3"/>
          <p:cNvSpPr>
            <a:spLocks noGrp="1"/>
          </p:cNvSpPr>
          <p:nvPr>
            <p:ph type="sldNum" sz="quarter" idx="10"/>
          </p:nvPr>
        </p:nvSpPr>
        <p:spPr/>
        <p:txBody>
          <a:bodyPr/>
          <a:lstStyle/>
          <a:p>
            <a:fld id="{425E3DD7-86F9-7846-A372-F5F00722ED86}" type="slidenum">
              <a:rPr lang="en-US" smtClean="0"/>
              <a:t>9</a:t>
            </a:fld>
            <a:endParaRPr lang="en-US"/>
          </a:p>
        </p:txBody>
      </p:sp>
    </p:spTree>
    <p:extLst>
      <p:ext uri="{BB962C8B-B14F-4D97-AF65-F5344CB8AC3E}">
        <p14:creationId xmlns:p14="http://schemas.microsoft.com/office/powerpoint/2010/main" val="10897446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381000" y="685800"/>
            <a:ext cx="6096000" cy="3429000"/>
          </a:xfrm>
        </p:spPr>
      </p:sp>
      <p:sp>
        <p:nvSpPr>
          <p:cNvPr id="3" name="Tijdelijke aanduiding voor notities 2"/>
          <p:cNvSpPr>
            <a:spLocks noGrp="1"/>
          </p:cNvSpPr>
          <p:nvPr>
            <p:ph type="body" idx="1"/>
          </p:nvPr>
        </p:nvSpPr>
        <p:spPr/>
        <p:txBody>
          <a:bodyPr/>
          <a:lstStyle/>
          <a:p>
            <a:r>
              <a:rPr lang="nl-NL" dirty="0" err="1"/>
              <a:t>Directional</a:t>
            </a:r>
            <a:r>
              <a:rPr lang="nl-NL" dirty="0"/>
              <a:t> </a:t>
            </a:r>
            <a:r>
              <a:rPr lang="nl-NL" dirty="0" err="1"/>
              <a:t>antennas</a:t>
            </a:r>
            <a:r>
              <a:rPr lang="nl-NL" dirty="0"/>
              <a:t> are </a:t>
            </a:r>
            <a:r>
              <a:rPr lang="nl-NL" dirty="0" err="1"/>
              <a:t>very</a:t>
            </a:r>
            <a:r>
              <a:rPr lang="nl-NL" dirty="0"/>
              <a:t> </a:t>
            </a:r>
            <a:r>
              <a:rPr lang="nl-NL" dirty="0" err="1"/>
              <a:t>sensible</a:t>
            </a:r>
            <a:r>
              <a:rPr lang="nl-NL" dirty="0"/>
              <a:t> in </a:t>
            </a:r>
            <a:r>
              <a:rPr lang="nl-NL" dirty="0" err="1"/>
              <a:t>one</a:t>
            </a:r>
            <a:r>
              <a:rPr lang="nl-NL" dirty="0"/>
              <a:t> </a:t>
            </a:r>
            <a:r>
              <a:rPr lang="nl-NL" dirty="0" err="1"/>
              <a:t>direction</a:t>
            </a:r>
            <a:r>
              <a:rPr lang="nl-NL" dirty="0"/>
              <a:t>, but have small chance </a:t>
            </a:r>
            <a:r>
              <a:rPr lang="nl-NL" dirty="0" err="1"/>
              <a:t>to</a:t>
            </a:r>
            <a:r>
              <a:rPr lang="nl-NL" dirty="0"/>
              <a:t> have </a:t>
            </a:r>
            <a:r>
              <a:rPr lang="nl-NL" dirty="0" err="1"/>
              <a:t>the</a:t>
            </a:r>
            <a:r>
              <a:rPr lang="nl-NL" dirty="0"/>
              <a:t> Sun in </a:t>
            </a:r>
            <a:r>
              <a:rPr lang="nl-NL" dirty="0" err="1"/>
              <a:t>it’s</a:t>
            </a:r>
            <a:r>
              <a:rPr lang="nl-NL" dirty="0"/>
              <a:t> opening </a:t>
            </a:r>
            <a:r>
              <a:rPr lang="nl-NL" dirty="0" err="1"/>
              <a:t>angle</a:t>
            </a:r>
            <a:r>
              <a:rPr lang="nl-NL" dirty="0"/>
              <a:t>.</a:t>
            </a:r>
          </a:p>
          <a:p>
            <a:endParaRPr lang="nl-NL" dirty="0"/>
          </a:p>
          <a:p>
            <a:r>
              <a:rPr lang="nl-NL" dirty="0" err="1"/>
              <a:t>Omni-directional</a:t>
            </a:r>
            <a:r>
              <a:rPr lang="nl-NL" dirty="0"/>
              <a:t> </a:t>
            </a:r>
            <a:r>
              <a:rPr lang="nl-NL" dirty="0" err="1"/>
              <a:t>antennas</a:t>
            </a:r>
            <a:r>
              <a:rPr lang="nl-NL" dirty="0"/>
              <a:t> have a high chance of “</a:t>
            </a:r>
            <a:r>
              <a:rPr lang="nl-NL" dirty="0" err="1"/>
              <a:t>seeing</a:t>
            </a:r>
            <a:r>
              <a:rPr lang="nl-NL" dirty="0"/>
              <a:t>” </a:t>
            </a:r>
            <a:r>
              <a:rPr lang="nl-NL" dirty="0" err="1"/>
              <a:t>the</a:t>
            </a:r>
            <a:r>
              <a:rPr lang="nl-NL" dirty="0"/>
              <a:t> Sun, but are </a:t>
            </a:r>
            <a:r>
              <a:rPr lang="nl-NL" dirty="0" err="1"/>
              <a:t>less</a:t>
            </a:r>
            <a:r>
              <a:rPr lang="nl-NL" dirty="0"/>
              <a:t> </a:t>
            </a:r>
            <a:r>
              <a:rPr lang="nl-NL" dirty="0" err="1"/>
              <a:t>sensitive</a:t>
            </a:r>
            <a:r>
              <a:rPr lang="nl-NL" dirty="0"/>
              <a:t>.</a:t>
            </a:r>
          </a:p>
          <a:p>
            <a:endParaRPr lang="nl-NL" dirty="0"/>
          </a:p>
          <a:p>
            <a:r>
              <a:rPr lang="nl-NL" dirty="0"/>
              <a:t>Both </a:t>
            </a:r>
            <a:r>
              <a:rPr lang="nl-NL" dirty="0" err="1"/>
              <a:t>can</a:t>
            </a:r>
            <a:r>
              <a:rPr lang="nl-NL" dirty="0"/>
              <a:t> </a:t>
            </a:r>
            <a:r>
              <a:rPr lang="nl-NL" dirty="0" err="1"/>
              <a:t>be</a:t>
            </a:r>
            <a:r>
              <a:rPr lang="nl-NL" dirty="0"/>
              <a:t> </a:t>
            </a:r>
            <a:r>
              <a:rPr lang="nl-NL" dirty="0" err="1"/>
              <a:t>disturbed</a:t>
            </a:r>
            <a:r>
              <a:rPr lang="nl-NL" dirty="0"/>
              <a:t> </a:t>
            </a:r>
            <a:r>
              <a:rPr lang="nl-NL" dirty="0" err="1"/>
              <a:t>by</a:t>
            </a:r>
            <a:r>
              <a:rPr lang="nl-NL" dirty="0"/>
              <a:t> </a:t>
            </a:r>
            <a:r>
              <a:rPr lang="nl-NL" dirty="0" err="1"/>
              <a:t>SRBs</a:t>
            </a:r>
            <a:r>
              <a:rPr lang="nl-NL" dirty="0"/>
              <a:t>. A light SRB </a:t>
            </a:r>
            <a:r>
              <a:rPr lang="nl-NL" dirty="0" err="1"/>
              <a:t>can</a:t>
            </a:r>
            <a:r>
              <a:rPr lang="nl-NL" dirty="0"/>
              <a:t> </a:t>
            </a:r>
            <a:r>
              <a:rPr lang="nl-NL" dirty="0" err="1"/>
              <a:t>easily</a:t>
            </a:r>
            <a:r>
              <a:rPr lang="nl-NL" dirty="0"/>
              <a:t> </a:t>
            </a:r>
            <a:r>
              <a:rPr lang="nl-NL" dirty="0" err="1"/>
              <a:t>disturb</a:t>
            </a:r>
            <a:r>
              <a:rPr lang="nl-NL" dirty="0"/>
              <a:t> a </a:t>
            </a:r>
            <a:r>
              <a:rPr lang="nl-NL" dirty="0" err="1"/>
              <a:t>directional</a:t>
            </a:r>
            <a:r>
              <a:rPr lang="nl-NL" dirty="0"/>
              <a:t> </a:t>
            </a:r>
            <a:r>
              <a:rPr lang="nl-NL" dirty="0" err="1"/>
              <a:t>antenna</a:t>
            </a:r>
            <a:r>
              <a:rPr lang="nl-NL" dirty="0"/>
              <a:t>, (</a:t>
            </a:r>
            <a:r>
              <a:rPr lang="nl-NL" b="1" dirty="0" err="1"/>
              <a:t>if</a:t>
            </a:r>
            <a:r>
              <a:rPr lang="nl-NL" b="1" dirty="0"/>
              <a:t> </a:t>
            </a:r>
            <a:r>
              <a:rPr lang="nl-NL" b="1" dirty="0" err="1"/>
              <a:t>it</a:t>
            </a:r>
            <a:r>
              <a:rPr lang="nl-NL" b="1" dirty="0"/>
              <a:t> is in </a:t>
            </a:r>
            <a:r>
              <a:rPr lang="nl-NL" b="1" dirty="0" err="1"/>
              <a:t>the</a:t>
            </a:r>
            <a:r>
              <a:rPr lang="nl-NL" b="1" dirty="0"/>
              <a:t> opening </a:t>
            </a:r>
            <a:r>
              <a:rPr lang="nl-NL" b="1" dirty="0" err="1"/>
              <a:t>angle</a:t>
            </a:r>
            <a:r>
              <a:rPr lang="nl-NL" b="1" dirty="0"/>
              <a:t>!!).</a:t>
            </a:r>
          </a:p>
          <a:p>
            <a:endParaRPr lang="nl-NL" b="0" dirty="0"/>
          </a:p>
          <a:p>
            <a:r>
              <a:rPr lang="nl-NL" b="0" dirty="0"/>
              <a:t>An SRB has </a:t>
            </a:r>
            <a:r>
              <a:rPr lang="nl-NL" b="0" dirty="0" err="1"/>
              <a:t>to</a:t>
            </a:r>
            <a:r>
              <a:rPr lang="nl-NL" b="0" dirty="0"/>
              <a:t> </a:t>
            </a:r>
            <a:r>
              <a:rPr lang="nl-NL" b="0" dirty="0" err="1"/>
              <a:t>be</a:t>
            </a:r>
            <a:r>
              <a:rPr lang="nl-NL" b="0" dirty="0"/>
              <a:t> more </a:t>
            </a:r>
            <a:r>
              <a:rPr lang="nl-NL" b="0" dirty="0" err="1"/>
              <a:t>powerful</a:t>
            </a:r>
            <a:r>
              <a:rPr lang="nl-NL" b="0" dirty="0"/>
              <a:t> </a:t>
            </a:r>
            <a:r>
              <a:rPr lang="nl-NL" b="0" dirty="0" err="1"/>
              <a:t>to</a:t>
            </a:r>
            <a:r>
              <a:rPr lang="nl-NL" b="0" dirty="0"/>
              <a:t> </a:t>
            </a:r>
            <a:r>
              <a:rPr lang="nl-NL" b="0" dirty="0" err="1"/>
              <a:t>disturb</a:t>
            </a:r>
            <a:r>
              <a:rPr lang="nl-NL" b="0" dirty="0"/>
              <a:t> </a:t>
            </a:r>
            <a:r>
              <a:rPr lang="nl-NL" b="0" dirty="0" err="1"/>
              <a:t>an</a:t>
            </a:r>
            <a:r>
              <a:rPr lang="nl-NL" b="0" dirty="0"/>
              <a:t>  </a:t>
            </a:r>
            <a:r>
              <a:rPr lang="nl-NL" b="0" dirty="0" err="1"/>
              <a:t>omin-direcional</a:t>
            </a:r>
            <a:r>
              <a:rPr lang="nl-NL" b="0" dirty="0"/>
              <a:t> </a:t>
            </a:r>
            <a:r>
              <a:rPr lang="nl-NL" b="0" dirty="0" err="1"/>
              <a:t>antenna</a:t>
            </a:r>
            <a:r>
              <a:rPr lang="nl-NL" b="0" dirty="0"/>
              <a:t>, but are far more </a:t>
            </a:r>
            <a:r>
              <a:rPr lang="nl-NL" b="0" dirty="0" err="1"/>
              <a:t>likely</a:t>
            </a:r>
            <a:r>
              <a:rPr lang="nl-NL" b="0" dirty="0"/>
              <a:t> </a:t>
            </a:r>
            <a:r>
              <a:rPr lang="nl-NL" b="0" dirty="0" err="1"/>
              <a:t>to</a:t>
            </a:r>
            <a:r>
              <a:rPr lang="nl-NL" b="0" dirty="0"/>
              <a:t> </a:t>
            </a:r>
            <a:r>
              <a:rPr lang="nl-NL" b="0" dirty="0" err="1"/>
              <a:t>bee</a:t>
            </a:r>
            <a:r>
              <a:rPr lang="nl-NL" b="0" dirty="0"/>
              <a:t> </a:t>
            </a:r>
            <a:r>
              <a:rPr lang="nl-NL" b="0" dirty="0" err="1"/>
              <a:t>seen</a:t>
            </a:r>
            <a:r>
              <a:rPr lang="nl-NL" b="0" dirty="0"/>
              <a:t> </a:t>
            </a:r>
            <a:r>
              <a:rPr lang="nl-NL" b="0" dirty="0" err="1"/>
              <a:t>by</a:t>
            </a:r>
            <a:r>
              <a:rPr lang="nl-NL" b="0" dirty="0"/>
              <a:t> </a:t>
            </a:r>
            <a:r>
              <a:rPr lang="nl-NL" b="0" dirty="0" err="1"/>
              <a:t>the</a:t>
            </a:r>
            <a:r>
              <a:rPr lang="nl-NL" b="0" dirty="0"/>
              <a:t> </a:t>
            </a:r>
            <a:r>
              <a:rPr lang="nl-NL" b="0" dirty="0" err="1"/>
              <a:t>antenna</a:t>
            </a:r>
            <a:r>
              <a:rPr lang="nl-NL" b="0" dirty="0"/>
              <a:t>.</a:t>
            </a:r>
          </a:p>
          <a:p>
            <a:endParaRPr lang="nl-NL" b="0" dirty="0"/>
          </a:p>
          <a:p>
            <a:r>
              <a:rPr lang="nl-NL" b="0" dirty="0"/>
              <a:t>7. The Sun </a:t>
            </a:r>
            <a:r>
              <a:rPr lang="nl-NL" b="0" dirty="0" err="1"/>
              <a:t>can</a:t>
            </a:r>
            <a:r>
              <a:rPr lang="nl-NL" b="0" dirty="0"/>
              <a:t> </a:t>
            </a:r>
            <a:r>
              <a:rPr lang="nl-NL" b="0" dirty="0" err="1"/>
              <a:t>also</a:t>
            </a:r>
            <a:r>
              <a:rPr lang="nl-NL" b="0" dirty="0"/>
              <a:t> </a:t>
            </a:r>
            <a:r>
              <a:rPr lang="nl-NL" b="0" dirty="0" err="1"/>
              <a:t>be</a:t>
            </a:r>
            <a:r>
              <a:rPr lang="nl-NL" b="0" dirty="0"/>
              <a:t> </a:t>
            </a:r>
            <a:r>
              <a:rPr lang="nl-NL" b="0" dirty="0" err="1"/>
              <a:t>seen</a:t>
            </a:r>
            <a:r>
              <a:rPr lang="nl-NL" b="0" dirty="0"/>
              <a:t> </a:t>
            </a:r>
            <a:r>
              <a:rPr lang="nl-NL" b="0" dirty="0" err="1"/>
              <a:t>through</a:t>
            </a:r>
            <a:r>
              <a:rPr lang="nl-NL" b="0" dirty="0"/>
              <a:t> a </a:t>
            </a:r>
            <a:r>
              <a:rPr lang="nl-NL" b="0" dirty="0" err="1"/>
              <a:t>sidelobe</a:t>
            </a:r>
            <a:r>
              <a:rPr lang="nl-NL" b="0" dirty="0"/>
              <a:t>!</a:t>
            </a:r>
          </a:p>
        </p:txBody>
      </p:sp>
      <p:sp>
        <p:nvSpPr>
          <p:cNvPr id="4" name="Tijdelijke aanduiding voor dianummer 3"/>
          <p:cNvSpPr>
            <a:spLocks noGrp="1"/>
          </p:cNvSpPr>
          <p:nvPr>
            <p:ph type="sldNum" sz="quarter" idx="5"/>
          </p:nvPr>
        </p:nvSpPr>
        <p:spPr/>
        <p:txBody>
          <a:bodyPr/>
          <a:lstStyle/>
          <a:p>
            <a:fld id="{425E3DD7-86F9-7846-A372-F5F00722ED86}" type="slidenum">
              <a:rPr lang="en-US" smtClean="0"/>
              <a:t>11</a:t>
            </a:fld>
            <a:endParaRPr lang="en-US"/>
          </a:p>
        </p:txBody>
      </p:sp>
    </p:spTree>
    <p:extLst>
      <p:ext uri="{BB962C8B-B14F-4D97-AF65-F5344CB8AC3E}">
        <p14:creationId xmlns:p14="http://schemas.microsoft.com/office/powerpoint/2010/main" val="99480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425E3DD7-86F9-7846-A372-F5F00722ED86}" type="slidenum">
              <a:rPr lang="en-US" smtClean="0"/>
              <a:t>12</a:t>
            </a:fld>
            <a:endParaRPr lang="en-US"/>
          </a:p>
        </p:txBody>
      </p:sp>
    </p:spTree>
    <p:extLst>
      <p:ext uri="{BB962C8B-B14F-4D97-AF65-F5344CB8AC3E}">
        <p14:creationId xmlns:p14="http://schemas.microsoft.com/office/powerpoint/2010/main" val="40503364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AF' - Dark">
    <p:spTree>
      <p:nvGrpSpPr>
        <p:cNvPr id="1" name=""/>
        <p:cNvGrpSpPr/>
        <p:nvPr/>
      </p:nvGrpSpPr>
      <p:grpSpPr>
        <a:xfrm>
          <a:off x="0" y="0"/>
          <a:ext cx="0" cy="0"/>
          <a:chOff x="0" y="0"/>
          <a:chExt cx="0" cy="0"/>
        </a:xfrm>
      </p:grpSpPr>
      <p:pic>
        <p:nvPicPr>
          <p:cNvPr id="5" name="Afbeelding 10" descr="Afbeelding met wit&#10;&#10;Automatisch gegenereerde beschrijving">
            <a:extLst>
              <a:ext uri="{FF2B5EF4-FFF2-40B4-BE49-F238E27FC236}">
                <a16:creationId xmlns:a16="http://schemas.microsoft.com/office/drawing/2014/main" id="{2FAD1E12-008E-1742-9FFE-FE7B732E7680}"/>
              </a:ext>
            </a:extLst>
          </p:cNvPr>
          <p:cNvPicPr>
            <a:picLocks noChangeAspect="1"/>
          </p:cNvPicPr>
          <p:nvPr userDrawn="1"/>
        </p:nvPicPr>
        <p:blipFill>
          <a:blip r:embed="rId2"/>
          <a:stretch>
            <a:fillRect/>
          </a:stretch>
        </p:blipFill>
        <p:spPr>
          <a:xfrm rot="5400000">
            <a:off x="2666998" y="-2667000"/>
            <a:ext cx="6858002" cy="12192004"/>
          </a:xfrm>
          <a:prstGeom prst="rect">
            <a:avLst/>
          </a:prstGeom>
        </p:spPr>
      </p:pic>
      <p:pic>
        <p:nvPicPr>
          <p:cNvPr id="15" name="Afbeelding 14">
            <a:extLst>
              <a:ext uri="{FF2B5EF4-FFF2-40B4-BE49-F238E27FC236}">
                <a16:creationId xmlns:a16="http://schemas.microsoft.com/office/drawing/2014/main" id="{FC19E9BB-FB15-0746-9627-ADB524B00A80}"/>
              </a:ext>
            </a:extLst>
          </p:cNvPr>
          <p:cNvPicPr>
            <a:picLocks noChangeAspect="1"/>
          </p:cNvPicPr>
          <p:nvPr userDrawn="1"/>
        </p:nvPicPr>
        <p:blipFill>
          <a:blip r:embed="rId3"/>
          <a:srcRect r="10975" b="50000"/>
          <a:stretch>
            <a:fillRect/>
          </a:stretch>
        </p:blipFill>
        <p:spPr>
          <a:xfrm>
            <a:off x="300458" y="3574115"/>
            <a:ext cx="11891543"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2" name="Title 1"/>
          <p:cNvSpPr>
            <a:spLocks noGrp="1"/>
          </p:cNvSpPr>
          <p:nvPr>
            <p:ph type="title"/>
          </p:nvPr>
        </p:nvSpPr>
        <p:spPr>
          <a:xfrm>
            <a:off x="2190749" y="1744665"/>
            <a:ext cx="9696451" cy="1017586"/>
          </a:xfrm>
          <a:prstGeom prst="rect">
            <a:avLst/>
          </a:prstGeom>
        </p:spPr>
        <p:txBody>
          <a:bodyPr anchor="b"/>
          <a:lstStyle>
            <a:lvl1pPr>
              <a:defRPr sz="3600">
                <a:solidFill>
                  <a:schemeClr val="bg2"/>
                </a:solidFill>
              </a:defRPr>
            </a:lvl1pPr>
          </a:lstStyle>
          <a:p>
            <a:endParaRPr lang="en-GB" dirty="0"/>
          </a:p>
        </p:txBody>
      </p:sp>
      <p:sp>
        <p:nvSpPr>
          <p:cNvPr id="4" name="Content Placeholder 3"/>
          <p:cNvSpPr>
            <a:spLocks noGrp="1"/>
          </p:cNvSpPr>
          <p:nvPr>
            <p:ph sz="quarter" idx="10" hasCustomPrompt="1"/>
          </p:nvPr>
        </p:nvSpPr>
        <p:spPr>
          <a:xfrm>
            <a:off x="2190749" y="2809877"/>
            <a:ext cx="9696451" cy="507063"/>
          </a:xfrm>
          <a:prstGeom prst="rect">
            <a:avLst/>
          </a:prstGeom>
        </p:spPr>
        <p:txBody>
          <a:bodyPr anchor="b"/>
          <a:lstStyle>
            <a:lvl1pPr marL="0" indent="0">
              <a:buNone/>
              <a:defRPr baseline="0">
                <a:solidFill>
                  <a:schemeClr val="bg1"/>
                </a:solidFill>
              </a:defRPr>
            </a:lvl1pPr>
          </a:lstStyle>
          <a:p>
            <a:pPr lvl="0"/>
            <a:r>
              <a:rPr lang="en-US" dirty="0"/>
              <a:t>Click to add subtitle</a:t>
            </a:r>
            <a:endParaRPr lang="en-GB" dirty="0"/>
          </a:p>
        </p:txBody>
      </p:sp>
      <p:sp>
        <p:nvSpPr>
          <p:cNvPr id="7" name="Text Placeholder 6"/>
          <p:cNvSpPr>
            <a:spLocks noGrp="1"/>
          </p:cNvSpPr>
          <p:nvPr>
            <p:ph type="body" sz="quarter" idx="11" hasCustomPrompt="1"/>
          </p:nvPr>
        </p:nvSpPr>
        <p:spPr>
          <a:xfrm>
            <a:off x="2190751" y="3593163"/>
            <a:ext cx="5875836" cy="350187"/>
          </a:xfrm>
          <a:prstGeom prst="rect">
            <a:avLst/>
          </a:prstGeom>
        </p:spPr>
        <p:txBody>
          <a:bodyPr anchor="ctr"/>
          <a:lstStyle>
            <a:lvl1pPr marL="0" indent="0">
              <a:buNone/>
              <a:defRPr sz="1500" baseline="0">
                <a:solidFill>
                  <a:schemeClr val="bg1"/>
                </a:solidFill>
              </a:defRPr>
            </a:lvl1pPr>
          </a:lstStyle>
          <a:p>
            <a:pPr lvl="0"/>
            <a:r>
              <a:rPr lang="en-US" dirty="0"/>
              <a:t>First name </a:t>
            </a:r>
            <a:r>
              <a:rPr lang="en-US" dirty="0" err="1"/>
              <a:t>NAME</a:t>
            </a:r>
            <a:r>
              <a:rPr lang="en-US" dirty="0"/>
              <a:t>, Rank, Title (optional)</a:t>
            </a:r>
            <a:endParaRPr lang="en-GB" dirty="0"/>
          </a:p>
        </p:txBody>
      </p:sp>
      <p:sp>
        <p:nvSpPr>
          <p:cNvPr id="13" name="Text Placeholder 6"/>
          <p:cNvSpPr>
            <a:spLocks noGrp="1"/>
          </p:cNvSpPr>
          <p:nvPr>
            <p:ph type="body" sz="quarter" idx="12" hasCustomPrompt="1"/>
          </p:nvPr>
        </p:nvSpPr>
        <p:spPr>
          <a:xfrm>
            <a:off x="2190751" y="3966251"/>
            <a:ext cx="5875836" cy="350187"/>
          </a:xfrm>
          <a:prstGeom prst="rect">
            <a:avLst/>
          </a:prstGeom>
        </p:spPr>
        <p:txBody>
          <a:bodyPr anchor="ctr"/>
          <a:lstStyle>
            <a:lvl1pPr marL="0" indent="0">
              <a:buNone/>
              <a:defRPr sz="1500" baseline="0">
                <a:solidFill>
                  <a:schemeClr val="bg1"/>
                </a:solidFill>
              </a:defRPr>
            </a:lvl1pPr>
          </a:lstStyle>
          <a:p>
            <a:pPr lvl="0"/>
            <a:r>
              <a:rPr lang="en-US" dirty="0"/>
              <a:t>Location (optional)</a:t>
            </a:r>
            <a:endParaRPr lang="en-GB" dirty="0"/>
          </a:p>
        </p:txBody>
      </p:sp>
      <p:sp>
        <p:nvSpPr>
          <p:cNvPr id="14" name="Text Placeholder 6"/>
          <p:cNvSpPr>
            <a:spLocks noGrp="1"/>
          </p:cNvSpPr>
          <p:nvPr>
            <p:ph type="body" sz="quarter" idx="13" hasCustomPrompt="1"/>
          </p:nvPr>
        </p:nvSpPr>
        <p:spPr>
          <a:xfrm>
            <a:off x="2190751" y="4354962"/>
            <a:ext cx="5875836" cy="350187"/>
          </a:xfrm>
          <a:prstGeom prst="rect">
            <a:avLst/>
          </a:prstGeom>
        </p:spPr>
        <p:txBody>
          <a:bodyPr anchor="ctr"/>
          <a:lstStyle>
            <a:lvl1pPr marL="0" indent="0">
              <a:buNone/>
              <a:defRPr sz="1500" baseline="0">
                <a:solidFill>
                  <a:schemeClr val="bg1"/>
                </a:solidFill>
              </a:defRPr>
            </a:lvl1pPr>
          </a:lstStyle>
          <a:p>
            <a:pPr lvl="0"/>
            <a:r>
              <a:rPr lang="en-US" dirty="0"/>
              <a:t>Date (optional)</a:t>
            </a:r>
            <a:endParaRPr lang="en-GB" dirty="0"/>
          </a:p>
        </p:txBody>
      </p:sp>
      <p:sp>
        <p:nvSpPr>
          <p:cNvPr id="12" name="TextBox 11"/>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a:ln>
                  <a:noFill/>
                </a:ln>
                <a:solidFill>
                  <a:srgbClr val="F6CA20"/>
                </a:solidFill>
                <a:effectLst/>
                <a:uLnTx/>
                <a:uFillTx/>
                <a:latin typeface="Century Gothic" panose="020F0302020204030204"/>
                <a:ea typeface="+mn-ea"/>
                <a:cs typeface="+mn-cs"/>
              </a:rPr>
              <a:t>Post-</a:t>
            </a:r>
            <a:r>
              <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sp>
        <p:nvSpPr>
          <p:cNvPr id="11" name="Footer Placeholder 6"/>
          <p:cNvSpPr>
            <a:spLocks noGrp="1"/>
          </p:cNvSpPr>
          <p:nvPr>
            <p:ph type="ftr" sz="quarter" idx="3"/>
          </p:nvPr>
        </p:nvSpPr>
        <p:spPr>
          <a:xfrm>
            <a:off x="3509549" y="6457950"/>
            <a:ext cx="5228052" cy="365125"/>
          </a:xfrm>
          <a:prstGeom prst="rect">
            <a:avLst/>
          </a:prstGeom>
        </p:spPr>
        <p:txBody>
          <a:bodyPr vert="horz" lIns="91440" tIns="45720" rIns="91440" bIns="45720" rtlCol="0" anchor="ctr"/>
          <a:lstStyle>
            <a:lvl1pPr algn="ctr">
              <a:defRPr sz="900" b="1">
                <a:solidFill>
                  <a:schemeClr val="tx1">
                    <a:tint val="75000"/>
                  </a:schemeClr>
                </a:solidFill>
              </a:defRPr>
            </a:lvl1pPr>
          </a:lstStyle>
          <a:p>
            <a:pPr defTabSz="685800">
              <a:defRPr/>
            </a:pPr>
            <a:r>
              <a:rPr lang="en-GB">
                <a:solidFill>
                  <a:srgbClr val="000000">
                    <a:tint val="75000"/>
                  </a:srgbClr>
                </a:solidFill>
              </a:rPr>
              <a:t>UNCLASSIFIED</a:t>
            </a:r>
            <a:endParaRPr lang="en-GB" dirty="0">
              <a:solidFill>
                <a:srgbClr val="000000">
                  <a:tint val="75000"/>
                </a:srgbClr>
              </a:solidFill>
            </a:endParaRPr>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89531" y="2634281"/>
            <a:ext cx="873776" cy="1318714"/>
          </a:xfrm>
          <a:prstGeom prst="rect">
            <a:avLst/>
          </a:prstGeom>
        </p:spPr>
      </p:pic>
      <p:pic>
        <p:nvPicPr>
          <p:cNvPr id="17" name="Picture 16"/>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589531" y="4092470"/>
            <a:ext cx="944963" cy="1213209"/>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548785" y="1659452"/>
            <a:ext cx="1253407" cy="835356"/>
          </a:xfrm>
          <a:prstGeom prst="rect">
            <a:avLst/>
          </a:prstGeom>
        </p:spPr>
      </p:pic>
    </p:spTree>
    <p:extLst>
      <p:ext uri="{BB962C8B-B14F-4D97-AF65-F5344CB8AC3E}">
        <p14:creationId xmlns:p14="http://schemas.microsoft.com/office/powerpoint/2010/main" val="3577953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AF' - Light">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3F22DA49-6479-924F-B725-01365BC3D277}"/>
              </a:ext>
            </a:extLst>
          </p:cNvPr>
          <p:cNvPicPr>
            <a:picLocks noChangeAspect="1"/>
          </p:cNvPicPr>
          <p:nvPr userDrawn="1"/>
        </p:nvPicPr>
        <p:blipFill>
          <a:blip r:embed="rId2"/>
          <a:srcRect r="10975" b="50000"/>
          <a:stretch>
            <a:fillRect/>
          </a:stretch>
        </p:blipFill>
        <p:spPr>
          <a:xfrm>
            <a:off x="300458" y="3574115"/>
            <a:ext cx="11891543"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8" name="Title 1"/>
          <p:cNvSpPr>
            <a:spLocks noGrp="1"/>
          </p:cNvSpPr>
          <p:nvPr>
            <p:ph type="title"/>
          </p:nvPr>
        </p:nvSpPr>
        <p:spPr>
          <a:xfrm>
            <a:off x="2190749" y="1744665"/>
            <a:ext cx="9696451" cy="1017586"/>
          </a:xfrm>
          <a:prstGeom prst="rect">
            <a:avLst/>
          </a:prstGeom>
        </p:spPr>
        <p:txBody>
          <a:bodyPr anchor="b"/>
          <a:lstStyle>
            <a:lvl1pPr>
              <a:defRPr sz="3600">
                <a:solidFill>
                  <a:schemeClr val="bg2"/>
                </a:solidFill>
              </a:defRPr>
            </a:lvl1pPr>
          </a:lstStyle>
          <a:p>
            <a:endParaRPr lang="en-GB" dirty="0"/>
          </a:p>
        </p:txBody>
      </p:sp>
      <p:sp>
        <p:nvSpPr>
          <p:cNvPr id="9" name="Content Placeholder 3"/>
          <p:cNvSpPr>
            <a:spLocks noGrp="1"/>
          </p:cNvSpPr>
          <p:nvPr>
            <p:ph sz="quarter" idx="10" hasCustomPrompt="1"/>
          </p:nvPr>
        </p:nvSpPr>
        <p:spPr>
          <a:xfrm>
            <a:off x="2190749" y="2809877"/>
            <a:ext cx="9696451" cy="507063"/>
          </a:xfrm>
          <a:prstGeom prst="rect">
            <a:avLst/>
          </a:prstGeom>
        </p:spPr>
        <p:txBody>
          <a:bodyPr anchor="b"/>
          <a:lstStyle>
            <a:lvl1pPr marL="0" indent="0">
              <a:buNone/>
              <a:defRPr baseline="0">
                <a:solidFill>
                  <a:schemeClr val="tx2"/>
                </a:solidFill>
              </a:defRPr>
            </a:lvl1pPr>
          </a:lstStyle>
          <a:p>
            <a:pPr lvl="0"/>
            <a:r>
              <a:rPr lang="en-US" dirty="0"/>
              <a:t>Click to add subtitle</a:t>
            </a:r>
            <a:endParaRPr lang="en-GB" dirty="0"/>
          </a:p>
        </p:txBody>
      </p:sp>
      <p:sp>
        <p:nvSpPr>
          <p:cNvPr id="11" name="Text Placeholder 6"/>
          <p:cNvSpPr>
            <a:spLocks noGrp="1"/>
          </p:cNvSpPr>
          <p:nvPr>
            <p:ph type="body" sz="quarter" idx="11" hasCustomPrompt="1"/>
          </p:nvPr>
        </p:nvSpPr>
        <p:spPr>
          <a:xfrm>
            <a:off x="2190751" y="3593163"/>
            <a:ext cx="5875836" cy="350187"/>
          </a:xfrm>
          <a:prstGeom prst="rect">
            <a:avLst/>
          </a:prstGeom>
        </p:spPr>
        <p:txBody>
          <a:bodyPr anchor="ctr"/>
          <a:lstStyle>
            <a:lvl1pPr marL="0" indent="0">
              <a:buNone/>
              <a:defRPr sz="1500" baseline="0">
                <a:solidFill>
                  <a:schemeClr val="tx2"/>
                </a:solidFill>
              </a:defRPr>
            </a:lvl1pPr>
          </a:lstStyle>
          <a:p>
            <a:pPr lvl="0"/>
            <a:r>
              <a:rPr lang="en-US" dirty="0"/>
              <a:t>First name </a:t>
            </a:r>
            <a:r>
              <a:rPr lang="en-US" dirty="0" err="1"/>
              <a:t>NAME</a:t>
            </a:r>
            <a:r>
              <a:rPr lang="en-US" dirty="0"/>
              <a:t>, Rank, Title (optional)</a:t>
            </a:r>
            <a:endParaRPr lang="en-GB" dirty="0"/>
          </a:p>
        </p:txBody>
      </p:sp>
      <p:sp>
        <p:nvSpPr>
          <p:cNvPr id="12" name="Text Placeholder 6"/>
          <p:cNvSpPr>
            <a:spLocks noGrp="1"/>
          </p:cNvSpPr>
          <p:nvPr>
            <p:ph type="body" sz="quarter" idx="12" hasCustomPrompt="1"/>
          </p:nvPr>
        </p:nvSpPr>
        <p:spPr>
          <a:xfrm>
            <a:off x="2190751" y="3966251"/>
            <a:ext cx="5875836" cy="350187"/>
          </a:xfrm>
          <a:prstGeom prst="rect">
            <a:avLst/>
          </a:prstGeom>
        </p:spPr>
        <p:txBody>
          <a:bodyPr anchor="ctr"/>
          <a:lstStyle>
            <a:lvl1pPr marL="0" indent="0">
              <a:buNone/>
              <a:defRPr sz="1500" baseline="0">
                <a:solidFill>
                  <a:schemeClr val="tx2"/>
                </a:solidFill>
              </a:defRPr>
            </a:lvl1pPr>
          </a:lstStyle>
          <a:p>
            <a:pPr lvl="0"/>
            <a:r>
              <a:rPr lang="en-US" dirty="0"/>
              <a:t>Location (optional)</a:t>
            </a:r>
            <a:endParaRPr lang="en-GB" dirty="0"/>
          </a:p>
        </p:txBody>
      </p:sp>
      <p:sp>
        <p:nvSpPr>
          <p:cNvPr id="13" name="Text Placeholder 6"/>
          <p:cNvSpPr>
            <a:spLocks noGrp="1"/>
          </p:cNvSpPr>
          <p:nvPr>
            <p:ph type="body" sz="quarter" idx="13" hasCustomPrompt="1"/>
          </p:nvPr>
        </p:nvSpPr>
        <p:spPr>
          <a:xfrm>
            <a:off x="2190751" y="4354962"/>
            <a:ext cx="5875836" cy="350187"/>
          </a:xfrm>
          <a:prstGeom prst="rect">
            <a:avLst/>
          </a:prstGeom>
        </p:spPr>
        <p:txBody>
          <a:bodyPr anchor="ctr"/>
          <a:lstStyle>
            <a:lvl1pPr marL="0" indent="0">
              <a:buNone/>
              <a:defRPr sz="1500" baseline="0">
                <a:solidFill>
                  <a:schemeClr val="tx2"/>
                </a:solidFill>
              </a:defRPr>
            </a:lvl1pPr>
          </a:lstStyle>
          <a:p>
            <a:pPr lvl="0"/>
            <a:r>
              <a:rPr lang="en-US" dirty="0"/>
              <a:t>Date (optional)</a:t>
            </a:r>
            <a:endParaRPr lang="en-GB" dirty="0"/>
          </a:p>
        </p:txBody>
      </p:sp>
      <p:sp>
        <p:nvSpPr>
          <p:cNvPr id="18" name="TextBox 17"/>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a:ln>
                  <a:noFill/>
                </a:ln>
                <a:solidFill>
                  <a:srgbClr val="F6CA20"/>
                </a:solidFill>
                <a:effectLst/>
                <a:uLnTx/>
                <a:uFillTx/>
                <a:latin typeface="Century Gothic" panose="020F0302020204030204"/>
                <a:ea typeface="+mn-ea"/>
                <a:cs typeface="+mn-cs"/>
              </a:rPr>
              <a:t>Post-</a:t>
            </a:r>
            <a:r>
              <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sp>
        <p:nvSpPr>
          <p:cNvPr id="10" name="Footer Placeholder 6"/>
          <p:cNvSpPr>
            <a:spLocks noGrp="1"/>
          </p:cNvSpPr>
          <p:nvPr>
            <p:ph type="ftr" sz="quarter" idx="3"/>
          </p:nvPr>
        </p:nvSpPr>
        <p:spPr>
          <a:xfrm>
            <a:off x="3509549" y="6457950"/>
            <a:ext cx="5228052" cy="365125"/>
          </a:xfrm>
          <a:prstGeom prst="rect">
            <a:avLst/>
          </a:prstGeom>
        </p:spPr>
        <p:txBody>
          <a:bodyPr vert="horz" lIns="91440" tIns="45720" rIns="91440" bIns="45720" rtlCol="0" anchor="ctr"/>
          <a:lstStyle>
            <a:lvl1pPr algn="ctr">
              <a:defRPr sz="900" b="1">
                <a:solidFill>
                  <a:schemeClr val="tx1">
                    <a:tint val="75000"/>
                  </a:schemeClr>
                </a:solidFill>
              </a:defRPr>
            </a:lvl1pPr>
          </a:lstStyle>
          <a:p>
            <a:pPr defTabSz="685800">
              <a:defRPr/>
            </a:pPr>
            <a:r>
              <a:rPr lang="en-GB">
                <a:solidFill>
                  <a:srgbClr val="000000">
                    <a:tint val="75000"/>
                  </a:srgbClr>
                </a:solidFill>
              </a:rPr>
              <a:t>UNCLASSIFIED</a:t>
            </a:r>
            <a:endParaRPr lang="en-GB" dirty="0">
              <a:solidFill>
                <a:srgbClr val="000000">
                  <a:tint val="75000"/>
                </a:srgbClr>
              </a:solidFill>
            </a:endParaRP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977" y="208847"/>
            <a:ext cx="521412" cy="347504"/>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467" y="51664"/>
            <a:ext cx="393100" cy="504689"/>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9866" y="34038"/>
            <a:ext cx="363487" cy="548579"/>
          </a:xfrm>
          <a:prstGeom prst="rect">
            <a:avLst/>
          </a:prstGeom>
        </p:spPr>
      </p:pic>
    </p:spTree>
    <p:extLst>
      <p:ext uri="{BB962C8B-B14F-4D97-AF65-F5344CB8AC3E}">
        <p14:creationId xmlns:p14="http://schemas.microsoft.com/office/powerpoint/2010/main" val="1626208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Subtitle - Text/Object">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901DD2-F40F-0745-B904-7BCBE24DB18C}"/>
              </a:ext>
            </a:extLst>
          </p:cNvPr>
          <p:cNvPicPr>
            <a:picLocks noChangeAspect="1"/>
          </p:cNvPicPr>
          <p:nvPr userDrawn="1"/>
        </p:nvPicPr>
        <p:blipFill>
          <a:blip r:embed="rId2">
            <a:alphaModFix amt="5000"/>
          </a:blip>
          <a:srcRect r="10975" b="50000"/>
          <a:stretch>
            <a:fillRect/>
          </a:stretch>
        </p:blipFill>
        <p:spPr>
          <a:xfrm>
            <a:off x="300458" y="3574115"/>
            <a:ext cx="11891543"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4" name="Rechthoek 3">
            <a:extLst>
              <a:ext uri="{FF2B5EF4-FFF2-40B4-BE49-F238E27FC236}">
                <a16:creationId xmlns:a16="http://schemas.microsoft.com/office/drawing/2014/main" id="{C0A23BE5-3A11-4A47-8138-D1A3DB1F0617}"/>
              </a:ext>
            </a:extLst>
          </p:cNvPr>
          <p:cNvSpPr/>
          <p:nvPr userDrawn="1"/>
        </p:nvSpPr>
        <p:spPr>
          <a:xfrm>
            <a:off x="0" y="0"/>
            <a:ext cx="12192000" cy="16122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16" name="Title 15"/>
          <p:cNvSpPr>
            <a:spLocks noGrp="1"/>
          </p:cNvSpPr>
          <p:nvPr>
            <p:ph type="title"/>
          </p:nvPr>
        </p:nvSpPr>
        <p:spPr>
          <a:xfrm>
            <a:off x="2772229" y="88066"/>
            <a:ext cx="9046027" cy="961539"/>
          </a:xfrm>
        </p:spPr>
        <p:txBody>
          <a:bodyPr anchor="b"/>
          <a:lstStyle>
            <a:lvl1pPr>
              <a:defRPr/>
            </a:lvl1pPr>
          </a:lstStyle>
          <a:p>
            <a:endParaRPr lang="en-GB" dirty="0"/>
          </a:p>
        </p:txBody>
      </p:sp>
      <p:sp>
        <p:nvSpPr>
          <p:cNvPr id="19" name="Content Placeholder 3"/>
          <p:cNvSpPr>
            <a:spLocks noGrp="1"/>
          </p:cNvSpPr>
          <p:nvPr>
            <p:ph sz="quarter" idx="14" hasCustomPrompt="1"/>
          </p:nvPr>
        </p:nvSpPr>
        <p:spPr>
          <a:xfrm>
            <a:off x="2772230" y="1096042"/>
            <a:ext cx="9046028" cy="499366"/>
          </a:xfrm>
          <a:prstGeom prst="rect">
            <a:avLst/>
          </a:prstGeom>
        </p:spPr>
        <p:txBody>
          <a:bodyPr anchor="t"/>
          <a:lstStyle>
            <a:lvl1pPr marL="0" indent="0">
              <a:buNone/>
              <a:defRPr baseline="0">
                <a:solidFill>
                  <a:schemeClr val="bg2"/>
                </a:solidFill>
              </a:defRPr>
            </a:lvl1pPr>
          </a:lstStyle>
          <a:p>
            <a:pPr lvl="0"/>
            <a:r>
              <a:rPr lang="en-US" dirty="0"/>
              <a:t>Click to add slide subtitle</a:t>
            </a:r>
            <a:endParaRPr lang="en-GB" dirty="0"/>
          </a:p>
        </p:txBody>
      </p:sp>
      <p:sp>
        <p:nvSpPr>
          <p:cNvPr id="21" name="Content Placeholder 20"/>
          <p:cNvSpPr>
            <a:spLocks noGrp="1"/>
          </p:cNvSpPr>
          <p:nvPr>
            <p:ph sz="quarter" idx="15"/>
          </p:nvPr>
        </p:nvSpPr>
        <p:spPr>
          <a:xfrm>
            <a:off x="533400" y="1814287"/>
            <a:ext cx="11183939" cy="438331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p:cNvSpPr>
            <a:spLocks noGrp="1"/>
          </p:cNvSpPr>
          <p:nvPr>
            <p:ph type="dt" sz="half" idx="10"/>
          </p:nvPr>
        </p:nvSpPr>
        <p:spPr/>
        <p:txBody>
          <a:bodyPr/>
          <a:lstStyle/>
          <a:p>
            <a:pPr defTabSz="685800">
              <a:defRPr/>
            </a:pPr>
            <a:fld id="{3862B59E-C2AB-4916-AFCF-6C79E17C023B}" type="datetime1">
              <a:rPr lang="en-GB" smtClean="0">
                <a:solidFill>
                  <a:srgbClr val="000000">
                    <a:tint val="75000"/>
                  </a:srgbClr>
                </a:solidFill>
              </a:rPr>
              <a:pPr defTabSz="685800">
                <a:defRPr/>
              </a:pPr>
              <a:t>24/05/2023</a:t>
            </a:fld>
            <a:endParaRPr lang="en-GB">
              <a:solidFill>
                <a:srgbClr val="000000">
                  <a:tint val="75000"/>
                </a:srgbClr>
              </a:solidFill>
            </a:endParaRPr>
          </a:p>
        </p:txBody>
      </p:sp>
      <p:sp>
        <p:nvSpPr>
          <p:cNvPr id="10" name="Footer Placeholder 9"/>
          <p:cNvSpPr>
            <a:spLocks noGrp="1"/>
          </p:cNvSpPr>
          <p:nvPr>
            <p:ph type="ftr" sz="quarter" idx="11"/>
          </p:nvPr>
        </p:nvSpPr>
        <p:spPr/>
        <p:txBody>
          <a:bodyPr/>
          <a:lstStyle/>
          <a:p>
            <a:pPr defTabSz="685800">
              <a:defRPr/>
            </a:pPr>
            <a:r>
              <a:rPr lang="en-GB">
                <a:solidFill>
                  <a:srgbClr val="000000">
                    <a:tint val="75000"/>
                  </a:srgbClr>
                </a:solidFill>
              </a:rPr>
              <a:t>UNCLASSIFIED</a:t>
            </a:r>
            <a:endParaRPr lang="en-GB" dirty="0">
              <a:solidFill>
                <a:srgbClr val="000000">
                  <a:tint val="75000"/>
                </a:srgbClr>
              </a:solidFill>
            </a:endParaRPr>
          </a:p>
        </p:txBody>
      </p:sp>
      <p:sp>
        <p:nvSpPr>
          <p:cNvPr id="11" name="Slide Number Placeholder 10"/>
          <p:cNvSpPr>
            <a:spLocks noGrp="1"/>
          </p:cNvSpPr>
          <p:nvPr>
            <p:ph type="sldNum" sz="quarter" idx="12"/>
          </p:nvPr>
        </p:nvSpPr>
        <p:spPr/>
        <p:txBody>
          <a:bodyPr/>
          <a:lstStyle/>
          <a:p>
            <a:pPr defTabSz="685800">
              <a:defRPr/>
            </a:pPr>
            <a:fld id="{311C1E7B-88F9-40D7-AF73-717FD41FAA7B}" type="slidenum">
              <a:rPr lang="en-GB" smtClean="0">
                <a:solidFill>
                  <a:srgbClr val="000000">
                    <a:tint val="75000"/>
                  </a:srgbClr>
                </a:solidFill>
              </a:rPr>
              <a:pPr defTabSz="685800">
                <a:defRPr/>
              </a:pPr>
              <a:t>‹#›</a:t>
            </a:fld>
            <a:endParaRPr lang="en-GB">
              <a:solidFill>
                <a:srgbClr val="000000">
                  <a:tint val="75000"/>
                </a:srgbClr>
              </a:solidFill>
            </a:endParaRPr>
          </a:p>
        </p:txBody>
      </p:sp>
      <p:sp>
        <p:nvSpPr>
          <p:cNvPr id="12" name="TextBox 11"/>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a:ln>
                  <a:noFill/>
                </a:ln>
                <a:solidFill>
                  <a:srgbClr val="FFFFFF">
                    <a:lumMod val="75000"/>
                  </a:srgbClr>
                </a:solidFill>
                <a:effectLst/>
                <a:uLnTx/>
                <a:uFillTx/>
                <a:latin typeface="Century Gothic" panose="020F0302020204030204"/>
                <a:ea typeface="+mn-ea"/>
                <a:cs typeface="+mn-cs"/>
              </a:rPr>
              <a:t>Post-</a:t>
            </a:r>
            <a:r>
              <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977" y="208847"/>
            <a:ext cx="521412" cy="347504"/>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467" y="51664"/>
            <a:ext cx="393100" cy="504689"/>
          </a:xfrm>
          <a:prstGeom prst="rect">
            <a:avLst/>
          </a:prstGeom>
        </p:spPr>
      </p:pic>
      <p:pic>
        <p:nvPicPr>
          <p:cNvPr id="17" name="Picture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9866" y="34038"/>
            <a:ext cx="363487" cy="548579"/>
          </a:xfrm>
          <a:prstGeom prst="rect">
            <a:avLst/>
          </a:prstGeom>
        </p:spPr>
      </p:pic>
    </p:spTree>
    <p:extLst>
      <p:ext uri="{BB962C8B-B14F-4D97-AF65-F5344CB8AC3E}">
        <p14:creationId xmlns:p14="http://schemas.microsoft.com/office/powerpoint/2010/main" val="12671998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Text/Object">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EE901DD2-F40F-0745-B904-7BCBE24DB18C}"/>
              </a:ext>
            </a:extLst>
          </p:cNvPr>
          <p:cNvPicPr>
            <a:picLocks noChangeAspect="1"/>
          </p:cNvPicPr>
          <p:nvPr userDrawn="1"/>
        </p:nvPicPr>
        <p:blipFill>
          <a:blip r:embed="rId2">
            <a:alphaModFix amt="5000"/>
          </a:blip>
          <a:srcRect r="10975" b="50000"/>
          <a:stretch>
            <a:fillRect/>
          </a:stretch>
        </p:blipFill>
        <p:spPr>
          <a:xfrm>
            <a:off x="300458" y="3574115"/>
            <a:ext cx="11891543"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4" name="Rechthoek 3">
            <a:extLst>
              <a:ext uri="{FF2B5EF4-FFF2-40B4-BE49-F238E27FC236}">
                <a16:creationId xmlns:a16="http://schemas.microsoft.com/office/drawing/2014/main" id="{C0A23BE5-3A11-4A47-8138-D1A3DB1F0617}"/>
              </a:ext>
            </a:extLst>
          </p:cNvPr>
          <p:cNvSpPr/>
          <p:nvPr userDrawn="1"/>
        </p:nvSpPr>
        <p:spPr>
          <a:xfrm>
            <a:off x="0" y="0"/>
            <a:ext cx="12192000" cy="1612232"/>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BE" sz="1350" b="0" i="0" u="none" strike="noStrike" kern="1200" cap="none" spc="0" normalizeH="0" baseline="0" noProof="0">
              <a:ln>
                <a:noFill/>
              </a:ln>
              <a:solidFill>
                <a:srgbClr val="FFFFFF"/>
              </a:solidFill>
              <a:effectLst/>
              <a:uLnTx/>
              <a:uFillTx/>
              <a:latin typeface="Century Gothic" panose="020F0302020204030204"/>
              <a:ea typeface="+mn-ea"/>
              <a:cs typeface="+mn-cs"/>
            </a:endParaRPr>
          </a:p>
        </p:txBody>
      </p:sp>
      <p:sp>
        <p:nvSpPr>
          <p:cNvPr id="9" name="Date Placeholder 8"/>
          <p:cNvSpPr>
            <a:spLocks noGrp="1"/>
          </p:cNvSpPr>
          <p:nvPr>
            <p:ph type="dt" sz="half" idx="10"/>
          </p:nvPr>
        </p:nvSpPr>
        <p:spPr/>
        <p:txBody>
          <a:bodyPr/>
          <a:lstStyle/>
          <a:p>
            <a:pPr defTabSz="685800">
              <a:defRPr/>
            </a:pPr>
            <a:fld id="{B6265426-7664-4E6F-A81A-CA33B8F3C93B}" type="datetime1">
              <a:rPr lang="en-GB" smtClean="0">
                <a:solidFill>
                  <a:srgbClr val="000000">
                    <a:tint val="75000"/>
                  </a:srgbClr>
                </a:solidFill>
              </a:rPr>
              <a:pPr defTabSz="685800">
                <a:defRPr/>
              </a:pPr>
              <a:t>24/05/2023</a:t>
            </a:fld>
            <a:endParaRPr lang="en-GB">
              <a:solidFill>
                <a:srgbClr val="000000">
                  <a:tint val="75000"/>
                </a:srgbClr>
              </a:solidFill>
            </a:endParaRPr>
          </a:p>
        </p:txBody>
      </p:sp>
      <p:sp>
        <p:nvSpPr>
          <p:cNvPr id="10" name="Footer Placeholder 9"/>
          <p:cNvSpPr>
            <a:spLocks noGrp="1"/>
          </p:cNvSpPr>
          <p:nvPr>
            <p:ph type="ftr" sz="quarter" idx="11"/>
          </p:nvPr>
        </p:nvSpPr>
        <p:spPr/>
        <p:txBody>
          <a:bodyPr/>
          <a:lstStyle>
            <a:lvl1pPr>
              <a:defRPr b="1"/>
            </a:lvl1pPr>
          </a:lstStyle>
          <a:p>
            <a:pPr defTabSz="685800">
              <a:defRPr/>
            </a:pPr>
            <a:r>
              <a:rPr lang="en-GB">
                <a:solidFill>
                  <a:srgbClr val="000000">
                    <a:tint val="75000"/>
                  </a:srgbClr>
                </a:solidFill>
              </a:rPr>
              <a:t>UNCLASSIFIED</a:t>
            </a:r>
            <a:endParaRPr lang="en-GB" dirty="0">
              <a:solidFill>
                <a:srgbClr val="000000">
                  <a:tint val="75000"/>
                </a:srgbClr>
              </a:solidFill>
            </a:endParaRPr>
          </a:p>
        </p:txBody>
      </p:sp>
      <p:sp>
        <p:nvSpPr>
          <p:cNvPr id="11" name="Slide Number Placeholder 10"/>
          <p:cNvSpPr>
            <a:spLocks noGrp="1"/>
          </p:cNvSpPr>
          <p:nvPr>
            <p:ph type="sldNum" sz="quarter" idx="12"/>
          </p:nvPr>
        </p:nvSpPr>
        <p:spPr/>
        <p:txBody>
          <a:bodyPr/>
          <a:lstStyle/>
          <a:p>
            <a:pPr defTabSz="685800">
              <a:defRPr/>
            </a:pPr>
            <a:fld id="{311C1E7B-88F9-40D7-AF73-717FD41FAA7B}" type="slidenum">
              <a:rPr lang="en-GB" smtClean="0">
                <a:solidFill>
                  <a:srgbClr val="000000">
                    <a:tint val="75000"/>
                  </a:srgbClr>
                </a:solidFill>
              </a:rPr>
              <a:pPr defTabSz="685800">
                <a:defRPr/>
              </a:pPr>
              <a:t>‹#›</a:t>
            </a:fld>
            <a:endParaRPr lang="en-GB">
              <a:solidFill>
                <a:srgbClr val="000000">
                  <a:tint val="75000"/>
                </a:srgbClr>
              </a:solidFill>
            </a:endParaRPr>
          </a:p>
        </p:txBody>
      </p:sp>
      <p:sp>
        <p:nvSpPr>
          <p:cNvPr id="16" name="Title 15"/>
          <p:cNvSpPr>
            <a:spLocks noGrp="1"/>
          </p:cNvSpPr>
          <p:nvPr>
            <p:ph type="title"/>
          </p:nvPr>
        </p:nvSpPr>
        <p:spPr>
          <a:xfrm>
            <a:off x="2772229" y="88064"/>
            <a:ext cx="9046027" cy="1421422"/>
          </a:xfrm>
        </p:spPr>
        <p:txBody>
          <a:bodyPr anchor="ctr"/>
          <a:lstStyle>
            <a:lvl1pPr>
              <a:defRPr/>
            </a:lvl1pPr>
          </a:lstStyle>
          <a:p>
            <a:endParaRPr lang="en-GB" dirty="0"/>
          </a:p>
        </p:txBody>
      </p:sp>
      <p:sp>
        <p:nvSpPr>
          <p:cNvPr id="12" name="Content Placeholder 20"/>
          <p:cNvSpPr>
            <a:spLocks noGrp="1"/>
          </p:cNvSpPr>
          <p:nvPr>
            <p:ph sz="quarter" idx="15"/>
          </p:nvPr>
        </p:nvSpPr>
        <p:spPr>
          <a:xfrm>
            <a:off x="533400" y="1814287"/>
            <a:ext cx="11183939" cy="438331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extBox 12"/>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a:ln>
                  <a:noFill/>
                </a:ln>
                <a:solidFill>
                  <a:srgbClr val="FFFFFF">
                    <a:lumMod val="75000"/>
                  </a:srgbClr>
                </a:solidFill>
                <a:effectLst/>
                <a:uLnTx/>
                <a:uFillTx/>
                <a:latin typeface="Century Gothic" panose="020F0302020204030204"/>
                <a:ea typeface="+mn-ea"/>
                <a:cs typeface="+mn-cs"/>
              </a:rPr>
              <a:t>Post-</a:t>
            </a:r>
            <a:r>
              <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977" y="208847"/>
            <a:ext cx="521412" cy="347504"/>
          </a:xfrm>
          <a:prstGeom prst="rect">
            <a:avLst/>
          </a:prstGeom>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8467" y="51664"/>
            <a:ext cx="393100" cy="504689"/>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09866" y="34038"/>
            <a:ext cx="363487" cy="548579"/>
          </a:xfrm>
          <a:prstGeom prst="rect">
            <a:avLst/>
          </a:prstGeom>
        </p:spPr>
      </p:pic>
    </p:spTree>
    <p:extLst>
      <p:ext uri="{BB962C8B-B14F-4D97-AF65-F5344CB8AC3E}">
        <p14:creationId xmlns:p14="http://schemas.microsoft.com/office/powerpoint/2010/main" val="26133100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Object - WHITE">
    <p:spTree>
      <p:nvGrpSpPr>
        <p:cNvPr id="1" name=""/>
        <p:cNvGrpSpPr/>
        <p:nvPr/>
      </p:nvGrpSpPr>
      <p:grpSpPr>
        <a:xfrm>
          <a:off x="0" y="0"/>
          <a:ext cx="0" cy="0"/>
          <a:chOff x="0" y="0"/>
          <a:chExt cx="0" cy="0"/>
        </a:xfrm>
      </p:grpSpPr>
      <p:sp>
        <p:nvSpPr>
          <p:cNvPr id="5" name="Date Placeholder 4"/>
          <p:cNvSpPr>
            <a:spLocks noGrp="1"/>
          </p:cNvSpPr>
          <p:nvPr>
            <p:ph type="dt" sz="half" idx="11"/>
          </p:nvPr>
        </p:nvSpPr>
        <p:spPr/>
        <p:txBody>
          <a:bodyPr/>
          <a:lstStyle/>
          <a:p>
            <a:pPr defTabSz="685800">
              <a:defRPr/>
            </a:pPr>
            <a:fld id="{E3CB6BC7-1CC0-4D73-B73B-156EA0410F19}" type="datetime1">
              <a:rPr lang="en-GB" smtClean="0">
                <a:solidFill>
                  <a:srgbClr val="000000">
                    <a:tint val="75000"/>
                  </a:srgbClr>
                </a:solidFill>
              </a:rPr>
              <a:pPr defTabSz="685800">
                <a:defRPr/>
              </a:pPr>
              <a:t>24/05/2023</a:t>
            </a:fld>
            <a:endParaRPr lang="en-GB">
              <a:solidFill>
                <a:srgbClr val="000000">
                  <a:tint val="75000"/>
                </a:srgbClr>
              </a:solidFill>
            </a:endParaRPr>
          </a:p>
        </p:txBody>
      </p:sp>
      <p:sp>
        <p:nvSpPr>
          <p:cNvPr id="6" name="Footer Placeholder 5"/>
          <p:cNvSpPr>
            <a:spLocks noGrp="1"/>
          </p:cNvSpPr>
          <p:nvPr>
            <p:ph type="ftr" sz="quarter" idx="12"/>
          </p:nvPr>
        </p:nvSpPr>
        <p:spPr/>
        <p:txBody>
          <a:bodyPr/>
          <a:lstStyle/>
          <a:p>
            <a:pPr defTabSz="685800">
              <a:defRPr/>
            </a:pPr>
            <a:r>
              <a:rPr lang="en-GB">
                <a:solidFill>
                  <a:srgbClr val="000000">
                    <a:tint val="75000"/>
                  </a:srgbClr>
                </a:solidFill>
              </a:rPr>
              <a:t>UNCLASSIFIED</a:t>
            </a:r>
            <a:endParaRPr lang="en-GB" dirty="0">
              <a:solidFill>
                <a:srgbClr val="000000">
                  <a:tint val="75000"/>
                </a:srgbClr>
              </a:solidFill>
            </a:endParaRPr>
          </a:p>
        </p:txBody>
      </p:sp>
      <p:sp>
        <p:nvSpPr>
          <p:cNvPr id="7" name="Slide Number Placeholder 6"/>
          <p:cNvSpPr>
            <a:spLocks noGrp="1"/>
          </p:cNvSpPr>
          <p:nvPr>
            <p:ph type="sldNum" sz="quarter" idx="13"/>
          </p:nvPr>
        </p:nvSpPr>
        <p:spPr/>
        <p:txBody>
          <a:bodyPr/>
          <a:lstStyle/>
          <a:p>
            <a:pPr defTabSz="685800">
              <a:defRPr/>
            </a:pPr>
            <a:fld id="{311C1E7B-88F9-40D7-AF73-717FD41FAA7B}" type="slidenum">
              <a:rPr lang="en-GB" smtClean="0">
                <a:solidFill>
                  <a:srgbClr val="000000">
                    <a:tint val="75000"/>
                  </a:srgbClr>
                </a:solidFill>
              </a:rPr>
              <a:pPr defTabSz="685800">
                <a:defRPr/>
              </a:pPr>
              <a:t>‹#›</a:t>
            </a:fld>
            <a:endParaRPr lang="en-GB">
              <a:solidFill>
                <a:srgbClr val="000000">
                  <a:tint val="75000"/>
                </a:srgbClr>
              </a:solidFill>
            </a:endParaRPr>
          </a:p>
        </p:txBody>
      </p:sp>
      <p:sp>
        <p:nvSpPr>
          <p:cNvPr id="8" name="Content Placeholder 20"/>
          <p:cNvSpPr>
            <a:spLocks noGrp="1"/>
          </p:cNvSpPr>
          <p:nvPr>
            <p:ph sz="quarter" idx="15"/>
          </p:nvPr>
        </p:nvSpPr>
        <p:spPr>
          <a:xfrm>
            <a:off x="533400" y="1814287"/>
            <a:ext cx="11183939" cy="438331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15"/>
          <p:cNvSpPr>
            <a:spLocks noGrp="1"/>
          </p:cNvSpPr>
          <p:nvPr>
            <p:ph type="title"/>
          </p:nvPr>
        </p:nvSpPr>
        <p:spPr>
          <a:xfrm>
            <a:off x="2772229" y="88064"/>
            <a:ext cx="9046027" cy="1421422"/>
          </a:xfrm>
        </p:spPr>
        <p:txBody>
          <a:bodyPr anchor="ctr"/>
          <a:lstStyle>
            <a:lvl1pPr>
              <a:defRPr>
                <a:solidFill>
                  <a:schemeClr val="tx1"/>
                </a:solidFill>
              </a:defRPr>
            </a:lvl1pPr>
          </a:lstStyle>
          <a:p>
            <a:endParaRPr lang="en-GB" dirty="0"/>
          </a:p>
        </p:txBody>
      </p:sp>
      <p:sp>
        <p:nvSpPr>
          <p:cNvPr id="9" name="TextBox 8"/>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a:ln>
                  <a:noFill/>
                </a:ln>
                <a:solidFill>
                  <a:srgbClr val="FFFFFF">
                    <a:lumMod val="75000"/>
                  </a:srgbClr>
                </a:solidFill>
                <a:effectLst/>
                <a:uLnTx/>
                <a:uFillTx/>
                <a:latin typeface="Century Gothic" panose="020F0302020204030204"/>
                <a:ea typeface="+mn-ea"/>
                <a:cs typeface="+mn-cs"/>
              </a:rPr>
              <a:t>Post-</a:t>
            </a:r>
            <a:r>
              <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977" y="208847"/>
            <a:ext cx="521412" cy="347504"/>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7" y="51664"/>
            <a:ext cx="393100" cy="50468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9866" y="34038"/>
            <a:ext cx="363487" cy="548579"/>
          </a:xfrm>
          <a:prstGeom prst="rect">
            <a:avLst/>
          </a:prstGeom>
        </p:spPr>
      </p:pic>
    </p:spTree>
    <p:extLst>
      <p:ext uri="{BB962C8B-B14F-4D97-AF65-F5344CB8AC3E}">
        <p14:creationId xmlns:p14="http://schemas.microsoft.com/office/powerpoint/2010/main" val="1578305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CENT SLIDE - Dark">
    <p:spTree>
      <p:nvGrpSpPr>
        <p:cNvPr id="1" name=""/>
        <p:cNvGrpSpPr/>
        <p:nvPr/>
      </p:nvGrpSpPr>
      <p:grpSpPr>
        <a:xfrm>
          <a:off x="0" y="0"/>
          <a:ext cx="0" cy="0"/>
          <a:chOff x="0" y="0"/>
          <a:chExt cx="0" cy="0"/>
        </a:xfrm>
      </p:grpSpPr>
      <p:pic>
        <p:nvPicPr>
          <p:cNvPr id="6" name="Afbeelding 10" descr="Afbeelding met wit&#10;&#10;Automatisch gegenereerde beschrijving">
            <a:extLst>
              <a:ext uri="{FF2B5EF4-FFF2-40B4-BE49-F238E27FC236}">
                <a16:creationId xmlns:a16="http://schemas.microsoft.com/office/drawing/2014/main" id="{2FAD1E12-008E-1742-9FFE-FE7B732E7680}"/>
              </a:ext>
            </a:extLst>
          </p:cNvPr>
          <p:cNvPicPr>
            <a:picLocks noChangeAspect="1"/>
          </p:cNvPicPr>
          <p:nvPr userDrawn="1"/>
        </p:nvPicPr>
        <p:blipFill>
          <a:blip r:embed="rId2"/>
          <a:stretch>
            <a:fillRect/>
          </a:stretch>
        </p:blipFill>
        <p:spPr>
          <a:xfrm rot="5400000">
            <a:off x="2666998" y="-2667000"/>
            <a:ext cx="6858002" cy="12192004"/>
          </a:xfrm>
          <a:prstGeom prst="rect">
            <a:avLst/>
          </a:prstGeom>
        </p:spPr>
      </p:pic>
      <p:pic>
        <p:nvPicPr>
          <p:cNvPr id="4" name="Afbeelding 3">
            <a:extLst>
              <a:ext uri="{FF2B5EF4-FFF2-40B4-BE49-F238E27FC236}">
                <a16:creationId xmlns:a16="http://schemas.microsoft.com/office/drawing/2014/main" id="{BCB03A06-8A2F-5B49-843F-EDB100C249AB}"/>
              </a:ext>
            </a:extLst>
          </p:cNvPr>
          <p:cNvPicPr>
            <a:picLocks noChangeAspect="1"/>
          </p:cNvPicPr>
          <p:nvPr userDrawn="1"/>
        </p:nvPicPr>
        <p:blipFill>
          <a:blip r:embed="rId3">
            <a:alphaModFix amt="20000"/>
          </a:blip>
          <a:srcRect r="10975" b="50000"/>
          <a:stretch>
            <a:fillRect/>
          </a:stretch>
        </p:blipFill>
        <p:spPr>
          <a:xfrm>
            <a:off x="300458" y="3574115"/>
            <a:ext cx="11891543"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2" name="Title 1"/>
          <p:cNvSpPr>
            <a:spLocks noGrp="1"/>
          </p:cNvSpPr>
          <p:nvPr>
            <p:ph type="title" hasCustomPrompt="1"/>
          </p:nvPr>
        </p:nvSpPr>
        <p:spPr>
          <a:xfrm>
            <a:off x="3814158" y="609600"/>
            <a:ext cx="7958743" cy="1219200"/>
          </a:xfrm>
          <a:prstGeom prst="rect">
            <a:avLst/>
          </a:prstGeom>
        </p:spPr>
        <p:txBody>
          <a:bodyPr/>
          <a:lstStyle>
            <a:lvl1pPr algn="r">
              <a:defRPr>
                <a:solidFill>
                  <a:schemeClr val="bg1"/>
                </a:solidFill>
              </a:defRPr>
            </a:lvl1pPr>
          </a:lstStyle>
          <a:p>
            <a:r>
              <a:rPr lang="en-US" dirty="0"/>
              <a:t>Click to edit Title</a:t>
            </a:r>
            <a:endParaRPr lang="en-GB" dirty="0"/>
          </a:p>
        </p:txBody>
      </p:sp>
      <p:sp>
        <p:nvSpPr>
          <p:cNvPr id="9" name="Content Placeholder 8"/>
          <p:cNvSpPr>
            <a:spLocks noGrp="1"/>
          </p:cNvSpPr>
          <p:nvPr>
            <p:ph sz="quarter" idx="10"/>
          </p:nvPr>
        </p:nvSpPr>
        <p:spPr>
          <a:xfrm>
            <a:off x="533405" y="2235201"/>
            <a:ext cx="11239497" cy="415131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Date Placeholder 9"/>
          <p:cNvSpPr>
            <a:spLocks noGrp="1"/>
          </p:cNvSpPr>
          <p:nvPr>
            <p:ph type="dt" sz="half" idx="11"/>
          </p:nvPr>
        </p:nvSpPr>
        <p:spPr/>
        <p:txBody>
          <a:bodyPr/>
          <a:lstStyle/>
          <a:p>
            <a:pPr defTabSz="685800">
              <a:defRPr/>
            </a:pPr>
            <a:fld id="{BA4DB3B3-33D3-42CD-AD7C-74E5D84FD916}" type="datetime1">
              <a:rPr lang="en-GB" smtClean="0">
                <a:solidFill>
                  <a:srgbClr val="000000">
                    <a:tint val="75000"/>
                  </a:srgbClr>
                </a:solidFill>
              </a:rPr>
              <a:pPr defTabSz="685800">
                <a:defRPr/>
              </a:pPr>
              <a:t>24/05/2023</a:t>
            </a:fld>
            <a:endParaRPr lang="en-GB">
              <a:solidFill>
                <a:srgbClr val="000000">
                  <a:tint val="75000"/>
                </a:srgbClr>
              </a:solidFill>
            </a:endParaRPr>
          </a:p>
        </p:txBody>
      </p:sp>
      <p:sp>
        <p:nvSpPr>
          <p:cNvPr id="11" name="Footer Placeholder 10"/>
          <p:cNvSpPr>
            <a:spLocks noGrp="1"/>
          </p:cNvSpPr>
          <p:nvPr>
            <p:ph type="ftr" sz="quarter" idx="12"/>
          </p:nvPr>
        </p:nvSpPr>
        <p:spPr/>
        <p:txBody>
          <a:bodyPr/>
          <a:lstStyle/>
          <a:p>
            <a:pPr defTabSz="685800">
              <a:defRPr/>
            </a:pPr>
            <a:r>
              <a:rPr lang="en-GB">
                <a:solidFill>
                  <a:srgbClr val="000000">
                    <a:tint val="75000"/>
                  </a:srgbClr>
                </a:solidFill>
              </a:rPr>
              <a:t>UNCLASSIFIED</a:t>
            </a:r>
            <a:endParaRPr lang="en-GB" dirty="0">
              <a:solidFill>
                <a:srgbClr val="000000">
                  <a:tint val="75000"/>
                </a:srgbClr>
              </a:solidFill>
            </a:endParaRPr>
          </a:p>
        </p:txBody>
      </p:sp>
      <p:sp>
        <p:nvSpPr>
          <p:cNvPr id="12" name="Slide Number Placeholder 11"/>
          <p:cNvSpPr>
            <a:spLocks noGrp="1"/>
          </p:cNvSpPr>
          <p:nvPr>
            <p:ph type="sldNum" sz="quarter" idx="13"/>
          </p:nvPr>
        </p:nvSpPr>
        <p:spPr/>
        <p:txBody>
          <a:bodyPr/>
          <a:lstStyle/>
          <a:p>
            <a:pPr defTabSz="685800">
              <a:defRPr/>
            </a:pPr>
            <a:fld id="{311C1E7B-88F9-40D7-AF73-717FD41FAA7B}" type="slidenum">
              <a:rPr lang="en-GB" smtClean="0">
                <a:solidFill>
                  <a:srgbClr val="000000">
                    <a:tint val="75000"/>
                  </a:srgbClr>
                </a:solidFill>
              </a:rPr>
              <a:pPr defTabSz="685800">
                <a:defRPr/>
              </a:pPr>
              <a:t>‹#›</a:t>
            </a:fld>
            <a:endParaRPr lang="en-GB">
              <a:solidFill>
                <a:srgbClr val="000000">
                  <a:tint val="75000"/>
                </a:srgbClr>
              </a:solidFill>
            </a:endParaRPr>
          </a:p>
        </p:txBody>
      </p:sp>
      <p:sp>
        <p:nvSpPr>
          <p:cNvPr id="13" name="TextBox 12"/>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a:ln>
                  <a:noFill/>
                </a:ln>
                <a:solidFill>
                  <a:srgbClr val="F6CA20"/>
                </a:solidFill>
                <a:effectLst/>
                <a:uLnTx/>
                <a:uFillTx/>
                <a:latin typeface="Century Gothic" panose="020F0302020204030204"/>
                <a:ea typeface="+mn-ea"/>
                <a:cs typeface="+mn-cs"/>
              </a:rPr>
              <a:t>Post-</a:t>
            </a:r>
            <a:r>
              <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7977" y="208847"/>
            <a:ext cx="521412" cy="347504"/>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8467" y="51664"/>
            <a:ext cx="393100" cy="504689"/>
          </a:xfrm>
          <a:prstGeom prst="rect">
            <a:avLst/>
          </a:prstGeom>
        </p:spPr>
      </p:pic>
      <p:pic>
        <p:nvPicPr>
          <p:cNvPr id="17" name="Picture 1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9866" y="34038"/>
            <a:ext cx="363487" cy="548579"/>
          </a:xfrm>
          <a:prstGeom prst="rect">
            <a:avLst/>
          </a:prstGeom>
        </p:spPr>
      </p:pic>
    </p:spTree>
    <p:extLst>
      <p:ext uri="{BB962C8B-B14F-4D97-AF65-F5344CB8AC3E}">
        <p14:creationId xmlns:p14="http://schemas.microsoft.com/office/powerpoint/2010/main" val="190209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CENT SLIDE - Light">
    <p:spTree>
      <p:nvGrpSpPr>
        <p:cNvPr id="1" name=""/>
        <p:cNvGrpSpPr/>
        <p:nvPr/>
      </p:nvGrpSpPr>
      <p:grpSpPr>
        <a:xfrm>
          <a:off x="0" y="0"/>
          <a:ext cx="0" cy="0"/>
          <a:chOff x="0" y="0"/>
          <a:chExt cx="0" cy="0"/>
        </a:xfrm>
      </p:grpSpPr>
      <p:sp>
        <p:nvSpPr>
          <p:cNvPr id="6" name="Title 1"/>
          <p:cNvSpPr>
            <a:spLocks noGrp="1"/>
          </p:cNvSpPr>
          <p:nvPr>
            <p:ph type="title" hasCustomPrompt="1"/>
          </p:nvPr>
        </p:nvSpPr>
        <p:spPr>
          <a:xfrm>
            <a:off x="3814158" y="609600"/>
            <a:ext cx="7958743" cy="1219200"/>
          </a:xfrm>
          <a:prstGeom prst="rect">
            <a:avLst/>
          </a:prstGeom>
        </p:spPr>
        <p:txBody>
          <a:bodyPr/>
          <a:lstStyle>
            <a:lvl1pPr algn="r">
              <a:defRPr>
                <a:solidFill>
                  <a:schemeClr val="tx2"/>
                </a:solidFill>
              </a:defRPr>
            </a:lvl1pPr>
          </a:lstStyle>
          <a:p>
            <a:r>
              <a:rPr lang="en-US" dirty="0"/>
              <a:t>Click to edit Title</a:t>
            </a:r>
            <a:endParaRPr lang="en-GB" dirty="0"/>
          </a:p>
        </p:txBody>
      </p:sp>
      <p:sp>
        <p:nvSpPr>
          <p:cNvPr id="8" name="Content Placeholder 8"/>
          <p:cNvSpPr>
            <a:spLocks noGrp="1"/>
          </p:cNvSpPr>
          <p:nvPr>
            <p:ph sz="quarter" idx="10"/>
          </p:nvPr>
        </p:nvSpPr>
        <p:spPr>
          <a:xfrm>
            <a:off x="533405" y="2235201"/>
            <a:ext cx="11239497" cy="4151313"/>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p:cNvSpPr>
            <a:spLocks noGrp="1"/>
          </p:cNvSpPr>
          <p:nvPr>
            <p:ph type="dt" sz="half" idx="11"/>
          </p:nvPr>
        </p:nvSpPr>
        <p:spPr/>
        <p:txBody>
          <a:bodyPr/>
          <a:lstStyle/>
          <a:p>
            <a:pPr defTabSz="685800">
              <a:defRPr/>
            </a:pPr>
            <a:fld id="{72361E80-7BC0-46AC-B0E9-6B7D7FE16B94}" type="datetime1">
              <a:rPr lang="en-GB" smtClean="0">
                <a:solidFill>
                  <a:srgbClr val="000000">
                    <a:tint val="75000"/>
                  </a:srgbClr>
                </a:solidFill>
              </a:rPr>
              <a:pPr defTabSz="685800">
                <a:defRPr/>
              </a:pPr>
              <a:t>24/05/2023</a:t>
            </a:fld>
            <a:endParaRPr lang="en-GB">
              <a:solidFill>
                <a:srgbClr val="000000">
                  <a:tint val="75000"/>
                </a:srgbClr>
              </a:solidFill>
            </a:endParaRPr>
          </a:p>
        </p:txBody>
      </p:sp>
      <p:sp>
        <p:nvSpPr>
          <p:cNvPr id="3" name="Footer Placeholder 2"/>
          <p:cNvSpPr>
            <a:spLocks noGrp="1"/>
          </p:cNvSpPr>
          <p:nvPr>
            <p:ph type="ftr" sz="quarter" idx="12"/>
          </p:nvPr>
        </p:nvSpPr>
        <p:spPr/>
        <p:txBody>
          <a:bodyPr/>
          <a:lstStyle/>
          <a:p>
            <a:pPr defTabSz="685800">
              <a:defRPr/>
            </a:pPr>
            <a:r>
              <a:rPr lang="en-GB">
                <a:solidFill>
                  <a:srgbClr val="000000">
                    <a:tint val="75000"/>
                  </a:srgbClr>
                </a:solidFill>
              </a:rPr>
              <a:t>UNCLASSIFIED</a:t>
            </a:r>
            <a:endParaRPr lang="en-GB" dirty="0">
              <a:solidFill>
                <a:srgbClr val="000000">
                  <a:tint val="75000"/>
                </a:srgbClr>
              </a:solidFill>
            </a:endParaRPr>
          </a:p>
        </p:txBody>
      </p:sp>
      <p:sp>
        <p:nvSpPr>
          <p:cNvPr id="9" name="Slide Number Placeholder 8"/>
          <p:cNvSpPr>
            <a:spLocks noGrp="1"/>
          </p:cNvSpPr>
          <p:nvPr>
            <p:ph type="sldNum" sz="quarter" idx="13"/>
          </p:nvPr>
        </p:nvSpPr>
        <p:spPr/>
        <p:txBody>
          <a:bodyPr/>
          <a:lstStyle/>
          <a:p>
            <a:pPr defTabSz="685800">
              <a:defRPr/>
            </a:pPr>
            <a:fld id="{311C1E7B-88F9-40D7-AF73-717FD41FAA7B}" type="slidenum">
              <a:rPr lang="en-GB" smtClean="0">
                <a:solidFill>
                  <a:srgbClr val="000000">
                    <a:tint val="75000"/>
                  </a:srgbClr>
                </a:solidFill>
              </a:rPr>
              <a:pPr defTabSz="685800">
                <a:defRPr/>
              </a:pPr>
              <a:t>‹#›</a:t>
            </a:fld>
            <a:endParaRPr lang="en-GB">
              <a:solidFill>
                <a:srgbClr val="000000">
                  <a:tint val="75000"/>
                </a:srgbClr>
              </a:solidFill>
            </a:endParaRPr>
          </a:p>
        </p:txBody>
      </p:sp>
      <p:sp>
        <p:nvSpPr>
          <p:cNvPr id="10" name="TextBox 9"/>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a:ln>
                  <a:noFill/>
                </a:ln>
                <a:solidFill>
                  <a:srgbClr val="FFFFFF">
                    <a:lumMod val="75000"/>
                  </a:srgbClr>
                </a:solidFill>
                <a:effectLst/>
                <a:uLnTx/>
                <a:uFillTx/>
                <a:latin typeface="Century Gothic" panose="020F0302020204030204"/>
                <a:ea typeface="+mn-ea"/>
                <a:cs typeface="+mn-cs"/>
              </a:rPr>
              <a:t>Post-</a:t>
            </a:r>
            <a:r>
              <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67977" y="208847"/>
            <a:ext cx="521412" cy="347504"/>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8467" y="51664"/>
            <a:ext cx="393100" cy="504689"/>
          </a:xfrm>
          <a:prstGeom prst="rect">
            <a:avLst/>
          </a:prstGeom>
        </p:spPr>
      </p:pic>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09866" y="34038"/>
            <a:ext cx="363487" cy="548579"/>
          </a:xfrm>
          <a:prstGeom prst="rect">
            <a:avLst/>
          </a:prstGeom>
        </p:spPr>
      </p:pic>
    </p:spTree>
    <p:extLst>
      <p:ext uri="{BB962C8B-B14F-4D97-AF65-F5344CB8AC3E}">
        <p14:creationId xmlns:p14="http://schemas.microsoft.com/office/powerpoint/2010/main" val="908242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CCENT SLIDE 'Wing'">
    <p:spTree>
      <p:nvGrpSpPr>
        <p:cNvPr id="1" name=""/>
        <p:cNvGrpSpPr/>
        <p:nvPr/>
      </p:nvGrpSpPr>
      <p:grpSpPr>
        <a:xfrm>
          <a:off x="0" y="0"/>
          <a:ext cx="0" cy="0"/>
          <a:chOff x="0" y="0"/>
          <a:chExt cx="0" cy="0"/>
        </a:xfrm>
      </p:grpSpPr>
      <p:pic>
        <p:nvPicPr>
          <p:cNvPr id="6" name="Afbeelding 10" descr="Afbeelding met wit&#10;&#10;Automatisch gegenereerde beschrijving">
            <a:extLst>
              <a:ext uri="{FF2B5EF4-FFF2-40B4-BE49-F238E27FC236}">
                <a16:creationId xmlns:a16="http://schemas.microsoft.com/office/drawing/2014/main" id="{2FAD1E12-008E-1742-9FFE-FE7B732E7680}"/>
              </a:ext>
            </a:extLst>
          </p:cNvPr>
          <p:cNvPicPr>
            <a:picLocks noChangeAspect="1"/>
          </p:cNvPicPr>
          <p:nvPr userDrawn="1"/>
        </p:nvPicPr>
        <p:blipFill>
          <a:blip r:embed="rId2"/>
          <a:stretch>
            <a:fillRect/>
          </a:stretch>
        </p:blipFill>
        <p:spPr>
          <a:xfrm rot="5400000">
            <a:off x="2666998" y="-2667000"/>
            <a:ext cx="6858002" cy="12192004"/>
          </a:xfrm>
          <a:prstGeom prst="rect">
            <a:avLst/>
          </a:prstGeom>
        </p:spPr>
      </p:pic>
      <p:pic>
        <p:nvPicPr>
          <p:cNvPr id="3" name="Afbeelding 2">
            <a:extLst>
              <a:ext uri="{FF2B5EF4-FFF2-40B4-BE49-F238E27FC236}">
                <a16:creationId xmlns:a16="http://schemas.microsoft.com/office/drawing/2014/main" id="{6AAF39AF-0CF7-C746-BA9F-44EFA7932E12}"/>
              </a:ext>
            </a:extLst>
          </p:cNvPr>
          <p:cNvPicPr>
            <a:picLocks noChangeAspect="1"/>
          </p:cNvPicPr>
          <p:nvPr userDrawn="1"/>
        </p:nvPicPr>
        <p:blipFill>
          <a:blip r:embed="rId3">
            <a:alphaModFix amt="20000"/>
          </a:blip>
          <a:srcRect r="10975" b="50000"/>
          <a:stretch>
            <a:fillRect/>
          </a:stretch>
        </p:blipFill>
        <p:spPr>
          <a:xfrm>
            <a:off x="300458" y="3574115"/>
            <a:ext cx="11891543"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8" name="Title 1"/>
          <p:cNvSpPr>
            <a:spLocks noGrp="1"/>
          </p:cNvSpPr>
          <p:nvPr>
            <p:ph type="title" hasCustomPrompt="1"/>
          </p:nvPr>
        </p:nvSpPr>
        <p:spPr>
          <a:xfrm>
            <a:off x="3018973" y="422744"/>
            <a:ext cx="8753929" cy="1219200"/>
          </a:xfrm>
          <a:prstGeom prst="rect">
            <a:avLst/>
          </a:prstGeom>
        </p:spPr>
        <p:txBody>
          <a:bodyPr/>
          <a:lstStyle>
            <a:lvl1pPr algn="l">
              <a:defRPr>
                <a:solidFill>
                  <a:schemeClr val="bg2"/>
                </a:solidFill>
              </a:defRPr>
            </a:lvl1pPr>
          </a:lstStyle>
          <a:p>
            <a:r>
              <a:rPr lang="en-US" dirty="0"/>
              <a:t>Click to edit Title</a:t>
            </a:r>
            <a:endParaRPr lang="en-GB" dirty="0"/>
          </a:p>
        </p:txBody>
      </p:sp>
      <p:sp>
        <p:nvSpPr>
          <p:cNvPr id="10" name="Content Placeholder 8"/>
          <p:cNvSpPr>
            <a:spLocks noGrp="1"/>
          </p:cNvSpPr>
          <p:nvPr>
            <p:ph sz="quarter" idx="10"/>
          </p:nvPr>
        </p:nvSpPr>
        <p:spPr>
          <a:xfrm>
            <a:off x="533405" y="2064689"/>
            <a:ext cx="11239497" cy="43218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Date Placeholder 1"/>
          <p:cNvSpPr>
            <a:spLocks noGrp="1"/>
          </p:cNvSpPr>
          <p:nvPr>
            <p:ph type="dt" sz="half" idx="11"/>
          </p:nvPr>
        </p:nvSpPr>
        <p:spPr/>
        <p:txBody>
          <a:bodyPr/>
          <a:lstStyle/>
          <a:p>
            <a:pPr defTabSz="685800">
              <a:defRPr/>
            </a:pPr>
            <a:fld id="{BBC7DEFF-0B87-4C3F-B2E7-E17004DA7B26}" type="datetime1">
              <a:rPr lang="en-GB" smtClean="0">
                <a:solidFill>
                  <a:srgbClr val="000000">
                    <a:tint val="75000"/>
                  </a:srgbClr>
                </a:solidFill>
              </a:rPr>
              <a:pPr defTabSz="685800">
                <a:defRPr/>
              </a:pPr>
              <a:t>24/05/2023</a:t>
            </a:fld>
            <a:endParaRPr lang="en-GB">
              <a:solidFill>
                <a:srgbClr val="000000">
                  <a:tint val="75000"/>
                </a:srgbClr>
              </a:solidFill>
            </a:endParaRPr>
          </a:p>
        </p:txBody>
      </p:sp>
      <p:sp>
        <p:nvSpPr>
          <p:cNvPr id="4" name="Footer Placeholder 3"/>
          <p:cNvSpPr>
            <a:spLocks noGrp="1"/>
          </p:cNvSpPr>
          <p:nvPr>
            <p:ph type="ftr" sz="quarter" idx="12"/>
          </p:nvPr>
        </p:nvSpPr>
        <p:spPr/>
        <p:txBody>
          <a:bodyPr/>
          <a:lstStyle/>
          <a:p>
            <a:pPr defTabSz="685800">
              <a:defRPr/>
            </a:pPr>
            <a:r>
              <a:rPr lang="en-GB">
                <a:solidFill>
                  <a:srgbClr val="000000">
                    <a:tint val="75000"/>
                  </a:srgbClr>
                </a:solidFill>
              </a:rPr>
              <a:t>UNCLASSIFIED</a:t>
            </a:r>
            <a:endParaRPr lang="en-GB" dirty="0">
              <a:solidFill>
                <a:srgbClr val="000000">
                  <a:tint val="75000"/>
                </a:srgbClr>
              </a:solidFill>
            </a:endParaRPr>
          </a:p>
        </p:txBody>
      </p:sp>
      <p:sp>
        <p:nvSpPr>
          <p:cNvPr id="11" name="Slide Number Placeholder 10"/>
          <p:cNvSpPr>
            <a:spLocks noGrp="1"/>
          </p:cNvSpPr>
          <p:nvPr>
            <p:ph type="sldNum" sz="quarter" idx="13"/>
          </p:nvPr>
        </p:nvSpPr>
        <p:spPr/>
        <p:txBody>
          <a:bodyPr/>
          <a:lstStyle/>
          <a:p>
            <a:pPr defTabSz="685800">
              <a:defRPr/>
            </a:pPr>
            <a:fld id="{311C1E7B-88F9-40D7-AF73-717FD41FAA7B}" type="slidenum">
              <a:rPr lang="en-GB" smtClean="0">
                <a:solidFill>
                  <a:srgbClr val="000000">
                    <a:tint val="75000"/>
                  </a:srgbClr>
                </a:solidFill>
              </a:rPr>
              <a:pPr defTabSz="685800">
                <a:defRPr/>
              </a:pPr>
              <a:t>‹#›</a:t>
            </a:fld>
            <a:endParaRPr lang="en-GB">
              <a:solidFill>
                <a:srgbClr val="000000">
                  <a:tint val="75000"/>
                </a:srgbClr>
              </a:solidFill>
            </a:endParaRPr>
          </a:p>
        </p:txBody>
      </p:sp>
      <p:sp>
        <p:nvSpPr>
          <p:cNvPr id="12" name="TextBox 11"/>
          <p:cNvSpPr txBox="1"/>
          <p:nvPr userDrawn="1"/>
        </p:nvSpPr>
        <p:spPr>
          <a:xfrm rot="20714863">
            <a:off x="9112788" y="5674552"/>
            <a:ext cx="2047355" cy="553998"/>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fr-BE" sz="3000" b="1" i="0" u="sng" strike="noStrike" kern="1200" cap="none" spc="0" normalizeH="0" baseline="0" noProof="0" dirty="0">
                <a:ln>
                  <a:noFill/>
                </a:ln>
                <a:solidFill>
                  <a:srgbClr val="F6CA20"/>
                </a:solidFill>
                <a:effectLst/>
                <a:uLnTx/>
                <a:uFillTx/>
                <a:latin typeface="Century Gothic" panose="020F0302020204030204"/>
                <a:ea typeface="+mn-ea"/>
                <a:cs typeface="+mn-cs"/>
              </a:rPr>
              <a:t>Post-</a:t>
            </a:r>
            <a:r>
              <a:rPr kumimoji="0" lang="fr-BE" sz="3000" b="1" i="0" u="sng" strike="noStrike" kern="1200" cap="none" spc="0" normalizeH="0" baseline="0" noProof="0" dirty="0">
                <a:ln>
                  <a:noFill/>
                </a:ln>
                <a:solidFill>
                  <a:srgbClr val="FFFFFF"/>
                </a:solidFill>
                <a:effectLst/>
                <a:uLnTx/>
                <a:uFillTx/>
                <a:latin typeface="Century Gothic" panose="020F0302020204030204"/>
                <a:ea typeface="+mn-ea"/>
                <a:cs typeface="+mn-cs"/>
              </a:rPr>
              <a:t>SWIC</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7977" y="208847"/>
            <a:ext cx="521412" cy="347504"/>
          </a:xfrm>
          <a:prstGeom prst="rect">
            <a:avLst/>
          </a:prstGeom>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8467" y="51664"/>
            <a:ext cx="393100" cy="504689"/>
          </a:xfrm>
          <a:prstGeom prst="rect">
            <a:avLst/>
          </a:prstGeom>
        </p:spPr>
      </p:pic>
      <p:pic>
        <p:nvPicPr>
          <p:cNvPr id="16" name="Picture 1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9866" y="34038"/>
            <a:ext cx="363487" cy="548579"/>
          </a:xfrm>
          <a:prstGeom prst="rect">
            <a:avLst/>
          </a:prstGeom>
        </p:spPr>
      </p:pic>
    </p:spTree>
    <p:extLst>
      <p:ext uri="{BB962C8B-B14F-4D97-AF65-F5344CB8AC3E}">
        <p14:creationId xmlns:p14="http://schemas.microsoft.com/office/powerpoint/2010/main" val="18250072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Afbeelding 3">
            <a:extLst>
              <a:ext uri="{FF2B5EF4-FFF2-40B4-BE49-F238E27FC236}">
                <a16:creationId xmlns:a16="http://schemas.microsoft.com/office/drawing/2014/main" id="{1E1F591B-74E5-B443-A8A1-B17AF2D7A63B}"/>
              </a:ext>
            </a:extLst>
          </p:cNvPr>
          <p:cNvPicPr>
            <a:picLocks noChangeAspect="1"/>
          </p:cNvPicPr>
          <p:nvPr userDrawn="1"/>
        </p:nvPicPr>
        <p:blipFill>
          <a:blip r:embed="rId10">
            <a:alphaModFix amt="5000"/>
          </a:blip>
          <a:srcRect r="10975" b="50000"/>
          <a:stretch>
            <a:fillRect/>
          </a:stretch>
        </p:blipFill>
        <p:spPr>
          <a:xfrm>
            <a:off x="300458" y="3574115"/>
            <a:ext cx="11891543" cy="3283887"/>
          </a:xfrm>
          <a:custGeom>
            <a:avLst/>
            <a:gdLst>
              <a:gd name="connsiteX0" fmla="*/ 0 w 11891542"/>
              <a:gd name="connsiteY0" fmla="*/ 0 h 3283887"/>
              <a:gd name="connsiteX1" fmla="*/ 11891542 w 11891542"/>
              <a:gd name="connsiteY1" fmla="*/ 0 h 3283887"/>
              <a:gd name="connsiteX2" fmla="*/ 11891542 w 11891542"/>
              <a:gd name="connsiteY2" fmla="*/ 3283887 h 3283887"/>
              <a:gd name="connsiteX3" fmla="*/ 0 w 11891542"/>
              <a:gd name="connsiteY3" fmla="*/ 3283887 h 3283887"/>
            </a:gdLst>
            <a:ahLst/>
            <a:cxnLst>
              <a:cxn ang="0">
                <a:pos x="connsiteX0" y="connsiteY0"/>
              </a:cxn>
              <a:cxn ang="0">
                <a:pos x="connsiteX1" y="connsiteY1"/>
              </a:cxn>
              <a:cxn ang="0">
                <a:pos x="connsiteX2" y="connsiteY2"/>
              </a:cxn>
              <a:cxn ang="0">
                <a:pos x="connsiteX3" y="connsiteY3"/>
              </a:cxn>
            </a:cxnLst>
            <a:rect l="l" t="t" r="r" b="b"/>
            <a:pathLst>
              <a:path w="11891542" h="3283887">
                <a:moveTo>
                  <a:pt x="0" y="0"/>
                </a:moveTo>
                <a:lnTo>
                  <a:pt x="11891542" y="0"/>
                </a:lnTo>
                <a:lnTo>
                  <a:pt x="11891542" y="3283887"/>
                </a:lnTo>
                <a:lnTo>
                  <a:pt x="0" y="3283887"/>
                </a:lnTo>
                <a:close/>
              </a:path>
            </a:pathLst>
          </a:custGeom>
        </p:spPr>
      </p:pic>
      <p:sp>
        <p:nvSpPr>
          <p:cNvPr id="2" name="Title Placeholder 1"/>
          <p:cNvSpPr>
            <a:spLocks noGrp="1"/>
          </p:cNvSpPr>
          <p:nvPr>
            <p:ph type="title"/>
          </p:nvPr>
        </p:nvSpPr>
        <p:spPr>
          <a:xfrm>
            <a:off x="2772229" y="131607"/>
            <a:ext cx="904602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6" name="Date Placeholder 5"/>
          <p:cNvSpPr>
            <a:spLocks noGrp="1"/>
          </p:cNvSpPr>
          <p:nvPr>
            <p:ph type="dt" sz="half" idx="2"/>
          </p:nvPr>
        </p:nvSpPr>
        <p:spPr>
          <a:xfrm>
            <a:off x="533403" y="6457950"/>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a:defRPr/>
            </a:pPr>
            <a:fld id="{4FA9D7F4-91C7-439E-A517-736924511D81}" type="datetime1">
              <a:rPr lang="en-GB" smtClean="0">
                <a:solidFill>
                  <a:srgbClr val="000000">
                    <a:tint val="75000"/>
                  </a:srgbClr>
                </a:solidFill>
              </a:rPr>
              <a:pPr defTabSz="685800">
                <a:defRPr/>
              </a:pPr>
              <a:t>24/05/2023</a:t>
            </a:fld>
            <a:endParaRPr lang="en-GB">
              <a:solidFill>
                <a:srgbClr val="000000">
                  <a:tint val="75000"/>
                </a:srgbClr>
              </a:solidFill>
            </a:endParaRPr>
          </a:p>
        </p:txBody>
      </p:sp>
      <p:sp>
        <p:nvSpPr>
          <p:cNvPr id="7" name="Footer Placeholder 6"/>
          <p:cNvSpPr>
            <a:spLocks noGrp="1"/>
          </p:cNvSpPr>
          <p:nvPr>
            <p:ph type="ftr" sz="quarter" idx="3"/>
          </p:nvPr>
        </p:nvSpPr>
        <p:spPr>
          <a:xfrm>
            <a:off x="3509549" y="6457950"/>
            <a:ext cx="5228052" cy="365125"/>
          </a:xfrm>
          <a:prstGeom prst="rect">
            <a:avLst/>
          </a:prstGeom>
        </p:spPr>
        <p:txBody>
          <a:bodyPr vert="horz" lIns="91440" tIns="45720" rIns="91440" bIns="45720" rtlCol="0" anchor="ctr"/>
          <a:lstStyle>
            <a:lvl1pPr algn="ctr">
              <a:defRPr sz="900" b="1">
                <a:solidFill>
                  <a:schemeClr val="tx1">
                    <a:tint val="75000"/>
                  </a:schemeClr>
                </a:solidFill>
              </a:defRPr>
            </a:lvl1pPr>
          </a:lstStyle>
          <a:p>
            <a:pPr defTabSz="685800">
              <a:defRPr/>
            </a:pPr>
            <a:r>
              <a:rPr lang="en-GB">
                <a:solidFill>
                  <a:srgbClr val="000000">
                    <a:tint val="75000"/>
                  </a:srgbClr>
                </a:solidFill>
              </a:rPr>
              <a:t>UNCLASSIFIED</a:t>
            </a:r>
            <a:endParaRPr lang="en-GB" dirty="0">
              <a:solidFill>
                <a:srgbClr val="000000">
                  <a:tint val="75000"/>
                </a:srgbClr>
              </a:solidFill>
            </a:endParaRPr>
          </a:p>
        </p:txBody>
      </p:sp>
      <p:sp>
        <p:nvSpPr>
          <p:cNvPr id="8" name="Slide Number Placeholder 7"/>
          <p:cNvSpPr>
            <a:spLocks noGrp="1"/>
          </p:cNvSpPr>
          <p:nvPr>
            <p:ph type="sldNum" sz="quarter" idx="4"/>
          </p:nvPr>
        </p:nvSpPr>
        <p:spPr>
          <a:xfrm>
            <a:off x="8973456" y="6457950"/>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685800">
              <a:defRPr/>
            </a:pPr>
            <a:fld id="{311C1E7B-88F9-40D7-AF73-717FD41FAA7B}" type="slidenum">
              <a:rPr lang="en-GB" smtClean="0">
                <a:solidFill>
                  <a:srgbClr val="000000">
                    <a:tint val="75000"/>
                  </a:srgbClr>
                </a:solidFill>
              </a:rPr>
              <a:pPr defTabSz="685800">
                <a:defRPr/>
              </a:pPr>
              <a:t>‹#›</a:t>
            </a:fld>
            <a:endParaRPr lang="en-GB" dirty="0">
              <a:solidFill>
                <a:srgbClr val="000000">
                  <a:tint val="75000"/>
                </a:srgbClr>
              </a:solidFill>
            </a:endParaRPr>
          </a:p>
        </p:txBody>
      </p:sp>
      <p:sp>
        <p:nvSpPr>
          <p:cNvPr id="10" name="Text Placeholder 3"/>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71771313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p:hf hdr="0" dt="0"/>
  <p:txStyles>
    <p:titleStyle>
      <a:lvl1pPr algn="l" defTabSz="685800" rtl="0" eaLnBrk="1" latinLnBrk="0" hangingPunct="1">
        <a:lnSpc>
          <a:spcPct val="90000"/>
        </a:lnSpc>
        <a:spcBef>
          <a:spcPct val="0"/>
        </a:spcBef>
        <a:buNone/>
        <a:defRPr sz="3300" kern="1200">
          <a:solidFill>
            <a:schemeClr val="bg1"/>
          </a:solidFill>
          <a:latin typeface="+mj-lt"/>
          <a:ea typeface="+mj-ea"/>
          <a:cs typeface="+mj-cs"/>
        </a:defRPr>
      </a:lvl1pPr>
    </p:titleStyle>
    <p:bodyStyle>
      <a:lvl1pPr marL="336947" indent="-336947" algn="l" defTabSz="685800" rtl="0" eaLnBrk="1" latinLnBrk="0" hangingPunct="1">
        <a:lnSpc>
          <a:spcPct val="90000"/>
        </a:lnSpc>
        <a:spcBef>
          <a:spcPts val="750"/>
        </a:spcBef>
        <a:buFont typeface="Wingdings" panose="05000000000000000000" pitchFamily="2" charset="2"/>
        <a:buChar char="§"/>
        <a:defRPr sz="2100" kern="1200">
          <a:solidFill>
            <a:schemeClr val="tx2"/>
          </a:solidFill>
          <a:latin typeface="+mn-lt"/>
          <a:ea typeface="+mn-ea"/>
          <a:cs typeface="+mn-cs"/>
        </a:defRPr>
      </a:lvl1pPr>
      <a:lvl2pPr marL="675085" indent="-338138" algn="l" defTabSz="685800" rtl="0" eaLnBrk="1" latinLnBrk="0" hangingPunct="1">
        <a:lnSpc>
          <a:spcPct val="90000"/>
        </a:lnSpc>
        <a:spcBef>
          <a:spcPts val="375"/>
        </a:spcBef>
        <a:buFont typeface="Century Gothic" panose="020B0502020202020204" pitchFamily="34" charset="0"/>
        <a:buChar char="□"/>
        <a:defRPr sz="1800" kern="1200">
          <a:solidFill>
            <a:schemeClr val="tx2"/>
          </a:solidFill>
          <a:latin typeface="+mn-lt"/>
          <a:ea typeface="+mn-ea"/>
          <a:cs typeface="+mn-cs"/>
        </a:defRPr>
      </a:lvl2pPr>
      <a:lvl3pPr marL="946547" indent="-271463" algn="l" defTabSz="685800" rtl="0" eaLnBrk="1" latinLnBrk="0" hangingPunct="1">
        <a:lnSpc>
          <a:spcPct val="90000"/>
        </a:lnSpc>
        <a:spcBef>
          <a:spcPts val="375"/>
        </a:spcBef>
        <a:buFont typeface="Century Gothic" panose="020B0502020202020204" pitchFamily="34" charset="0"/>
        <a:buChar char="●"/>
        <a:defRPr sz="1500" kern="1200">
          <a:solidFill>
            <a:schemeClr val="tx2"/>
          </a:solidFill>
          <a:latin typeface="+mn-lt"/>
          <a:ea typeface="+mn-ea"/>
          <a:cs typeface="+mn-cs"/>
        </a:defRPr>
      </a:lvl3pPr>
      <a:lvl4pPr marL="1200150" indent="-253604" algn="l" defTabSz="685800" rtl="0" eaLnBrk="1" latinLnBrk="0" hangingPunct="1">
        <a:lnSpc>
          <a:spcPct val="90000"/>
        </a:lnSpc>
        <a:spcBef>
          <a:spcPts val="375"/>
        </a:spcBef>
        <a:buFont typeface="Courier New" panose="02070309020205020404" pitchFamily="49" charset="0"/>
        <a:buChar char="o"/>
        <a:defRPr sz="1350" kern="1200">
          <a:solidFill>
            <a:schemeClr val="tx2"/>
          </a:solidFill>
          <a:latin typeface="+mn-lt"/>
          <a:ea typeface="+mn-ea"/>
          <a:cs typeface="+mn-cs"/>
        </a:defRPr>
      </a:lvl4pPr>
      <a:lvl5pPr marL="1479947" indent="-205979"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B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6.gi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8.wmf"/></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31.jpeg"/><Relationship Id="rId4" Type="http://schemas.openxmlformats.org/officeDocument/2006/relationships/image" Target="../media/image30.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www.swpc.noaa.gov/products/d-region-absorption-predictions-d-rap"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4.jpg"/><Relationship Id="rId5" Type="http://schemas.openxmlformats.org/officeDocument/2006/relationships/image" Target="../media/image13.jpe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hyperlink" Target="http://www.swpc.noaa.gov/products/d-region-absorption-predictions-d-rap"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8.jpeg"/><Relationship Id="rId5" Type="http://schemas.openxmlformats.org/officeDocument/2006/relationships/image" Target="../media/image17.png"/><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fr-BE" sz="4800" b="1" dirty="0"/>
              <a:t>IMPACT ON RADAR</a:t>
            </a:r>
          </a:p>
        </p:txBody>
      </p:sp>
      <p:sp>
        <p:nvSpPr>
          <p:cNvPr id="8" name="Content Placeholder 7"/>
          <p:cNvSpPr>
            <a:spLocks noGrp="1"/>
          </p:cNvSpPr>
          <p:nvPr>
            <p:ph sz="quarter" idx="10"/>
          </p:nvPr>
        </p:nvSpPr>
        <p:spPr/>
        <p:txBody>
          <a:bodyPr/>
          <a:lstStyle/>
          <a:p>
            <a:endParaRPr lang="fr-BE"/>
          </a:p>
        </p:txBody>
      </p:sp>
      <p:sp>
        <p:nvSpPr>
          <p:cNvPr id="9" name="Text Placeholder 8"/>
          <p:cNvSpPr>
            <a:spLocks noGrp="1"/>
          </p:cNvSpPr>
          <p:nvPr>
            <p:ph type="body" sz="quarter" idx="11"/>
          </p:nvPr>
        </p:nvSpPr>
        <p:spPr/>
        <p:txBody>
          <a:bodyPr/>
          <a:lstStyle/>
          <a:p>
            <a:r>
              <a:rPr lang="fr-BE" dirty="0" err="1"/>
              <a:t>Kapt</a:t>
            </a:r>
            <a:r>
              <a:rPr lang="fr-BE" dirty="0"/>
              <a:t> Vincent </a:t>
            </a:r>
            <a:r>
              <a:rPr lang="fr-BE" dirty="0" err="1"/>
              <a:t>Kartodikromo</a:t>
            </a:r>
            <a:endParaRPr lang="fr-BE" dirty="0"/>
          </a:p>
        </p:txBody>
      </p:sp>
      <p:sp>
        <p:nvSpPr>
          <p:cNvPr id="10" name="Text Placeholder 9"/>
          <p:cNvSpPr>
            <a:spLocks noGrp="1"/>
          </p:cNvSpPr>
          <p:nvPr>
            <p:ph type="body" sz="quarter" idx="12"/>
          </p:nvPr>
        </p:nvSpPr>
        <p:spPr/>
        <p:txBody>
          <a:bodyPr/>
          <a:lstStyle/>
          <a:p>
            <a:r>
              <a:rPr lang="fr-BE" dirty="0"/>
              <a:t>Brussels</a:t>
            </a:r>
          </a:p>
        </p:txBody>
      </p:sp>
      <p:sp>
        <p:nvSpPr>
          <p:cNvPr id="11" name="Text Placeholder 10"/>
          <p:cNvSpPr>
            <a:spLocks noGrp="1"/>
          </p:cNvSpPr>
          <p:nvPr>
            <p:ph type="body" sz="quarter" idx="13"/>
          </p:nvPr>
        </p:nvSpPr>
        <p:spPr/>
        <p:txBody>
          <a:bodyPr/>
          <a:lstStyle/>
          <a:p>
            <a:r>
              <a:rPr lang="fr-BE" dirty="0"/>
              <a:t>25 May 2023</a:t>
            </a:r>
          </a:p>
        </p:txBody>
      </p:sp>
    </p:spTree>
    <p:extLst>
      <p:ext uri="{BB962C8B-B14F-4D97-AF65-F5344CB8AC3E}">
        <p14:creationId xmlns:p14="http://schemas.microsoft.com/office/powerpoint/2010/main" val="10574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B94E69B8-A0FC-76B1-6448-7D6CE3A7F99D}"/>
              </a:ext>
            </a:extLst>
          </p:cNvPr>
          <p:cNvSpPr>
            <a:spLocks noGrp="1"/>
          </p:cNvSpPr>
          <p:nvPr>
            <p:ph type="sldNum" sz="quarter" idx="12"/>
          </p:nvPr>
        </p:nvSpPr>
        <p:spPr/>
        <p:txBody>
          <a:bodyPr/>
          <a:lstStyle/>
          <a:p>
            <a:fld id="{075109AD-F64C-3441-8EE5-F5578A599F57}" type="slidenum">
              <a:rPr lang="en-US" smtClean="0"/>
              <a:t>10</a:t>
            </a:fld>
            <a:endParaRPr lang="en-US"/>
          </a:p>
        </p:txBody>
      </p:sp>
      <p:sp>
        <p:nvSpPr>
          <p:cNvPr id="8" name="Title 7"/>
          <p:cNvSpPr>
            <a:spLocks noGrp="1"/>
          </p:cNvSpPr>
          <p:nvPr>
            <p:ph type="title"/>
          </p:nvPr>
        </p:nvSpPr>
        <p:spPr/>
        <p:txBody>
          <a:bodyPr/>
          <a:lstStyle/>
          <a:p>
            <a:r>
              <a:rPr lang="fr-BE" dirty="0"/>
              <a:t>Question 5</a:t>
            </a:r>
          </a:p>
        </p:txBody>
      </p:sp>
      <p:sp>
        <p:nvSpPr>
          <p:cNvPr id="9" name="Content Placeholder 8"/>
          <p:cNvSpPr>
            <a:spLocks noGrp="1"/>
          </p:cNvSpPr>
          <p:nvPr>
            <p:ph sz="quarter" idx="15"/>
          </p:nvPr>
        </p:nvSpPr>
        <p:spPr/>
        <p:txBody>
          <a:bodyPr>
            <a:normAutofit/>
          </a:bodyPr>
          <a:lstStyle/>
          <a:p>
            <a:pPr marL="0" indent="0">
              <a:buFont typeface="Wingdings" panose="05000000000000000000" pitchFamily="2" charset="2"/>
              <a:buNone/>
            </a:pPr>
            <a:r>
              <a:rPr lang="en-US" sz="2400" dirty="0"/>
              <a:t>What does the frequency or wavelength of a Radar system tell you about its accuracy and range?</a:t>
            </a:r>
            <a:endParaRPr lang="nl-NL" sz="2400" dirty="0"/>
          </a:p>
          <a:p>
            <a:pPr marL="0"/>
            <a:endParaRPr lang="nl-NL" sz="2400" dirty="0"/>
          </a:p>
          <a:p>
            <a:pPr marL="0" indent="0">
              <a:buFont typeface="Wingdings" panose="05000000000000000000" pitchFamily="2" charset="2"/>
              <a:buNone/>
            </a:pPr>
            <a:endParaRPr lang="fr-BE" sz="2400" dirty="0"/>
          </a:p>
        </p:txBody>
      </p:sp>
      <p:sp>
        <p:nvSpPr>
          <p:cNvPr id="6" name="Tekstvak 5">
            <a:extLst>
              <a:ext uri="{FF2B5EF4-FFF2-40B4-BE49-F238E27FC236}">
                <a16:creationId xmlns:a16="http://schemas.microsoft.com/office/drawing/2014/main" id="{B42808CB-017B-4D93-103B-319524F6C355}"/>
              </a:ext>
            </a:extLst>
          </p:cNvPr>
          <p:cNvSpPr txBox="1"/>
          <p:nvPr/>
        </p:nvSpPr>
        <p:spPr>
          <a:xfrm>
            <a:off x="975852" y="2619100"/>
            <a:ext cx="7765143" cy="3046988"/>
          </a:xfrm>
          <a:prstGeom prst="rect">
            <a:avLst/>
          </a:prstGeom>
          <a:noFill/>
        </p:spPr>
        <p:txBody>
          <a:bodyPr wrap="square" rtlCol="0">
            <a:spAutoFit/>
          </a:bodyPr>
          <a:lstStyle/>
          <a:p>
            <a:r>
              <a:rPr lang="nl-NL" sz="2400" dirty="0">
                <a:solidFill>
                  <a:prstClr val="black"/>
                </a:solidFill>
                <a:latin typeface="Gill Sans Light"/>
              </a:rPr>
              <a:t>In </a:t>
            </a:r>
            <a:r>
              <a:rPr lang="nl-NL" sz="2400" dirty="0" err="1">
                <a:solidFill>
                  <a:prstClr val="black"/>
                </a:solidFill>
                <a:latin typeface="Gill Sans Light"/>
              </a:rPr>
              <a:t>general</a:t>
            </a:r>
            <a:r>
              <a:rPr lang="nl-NL" sz="2400" dirty="0">
                <a:solidFill>
                  <a:prstClr val="black"/>
                </a:solidFill>
                <a:latin typeface="Gill Sans Light"/>
              </a:rPr>
              <a:t>: </a:t>
            </a:r>
          </a:p>
          <a:p>
            <a:endParaRPr lang="nl-NL" sz="2400" dirty="0">
              <a:solidFill>
                <a:prstClr val="black"/>
              </a:solidFill>
              <a:latin typeface="Gill Sans Light"/>
            </a:endParaRPr>
          </a:p>
          <a:p>
            <a:r>
              <a:rPr lang="nl-NL" sz="2400" dirty="0">
                <a:solidFill>
                  <a:prstClr val="black"/>
                </a:solidFill>
                <a:latin typeface="Gill Sans Light"/>
              </a:rPr>
              <a:t>The </a:t>
            </a:r>
            <a:r>
              <a:rPr lang="nl-NL" sz="2400" dirty="0" err="1">
                <a:solidFill>
                  <a:prstClr val="black"/>
                </a:solidFill>
                <a:latin typeface="Gill Sans Light"/>
              </a:rPr>
              <a:t>higher</a:t>
            </a:r>
            <a:r>
              <a:rPr lang="nl-NL" sz="2400" dirty="0">
                <a:solidFill>
                  <a:prstClr val="black"/>
                </a:solidFill>
                <a:latin typeface="Gill Sans Light"/>
              </a:rPr>
              <a:t> </a:t>
            </a:r>
            <a:r>
              <a:rPr lang="nl-NL" sz="2400" dirty="0" err="1">
                <a:solidFill>
                  <a:prstClr val="black"/>
                </a:solidFill>
                <a:latin typeface="Gill Sans Light"/>
              </a:rPr>
              <a:t>the</a:t>
            </a:r>
            <a:r>
              <a:rPr lang="nl-NL" sz="2400" dirty="0">
                <a:solidFill>
                  <a:prstClr val="black"/>
                </a:solidFill>
                <a:latin typeface="Gill Sans Light"/>
              </a:rPr>
              <a:t> </a:t>
            </a:r>
            <a:r>
              <a:rPr lang="nl-NL" sz="2400" dirty="0" err="1">
                <a:solidFill>
                  <a:prstClr val="black"/>
                </a:solidFill>
                <a:latin typeface="Gill Sans Light"/>
              </a:rPr>
              <a:t>frequency</a:t>
            </a:r>
            <a:r>
              <a:rPr lang="nl-NL" sz="2400" dirty="0">
                <a:solidFill>
                  <a:prstClr val="black"/>
                </a:solidFill>
                <a:latin typeface="Gill Sans Light"/>
              </a:rPr>
              <a:t>, </a:t>
            </a:r>
            <a:r>
              <a:rPr lang="nl-NL" sz="2400" dirty="0" err="1">
                <a:solidFill>
                  <a:prstClr val="black"/>
                </a:solidFill>
                <a:latin typeface="Gill Sans Light"/>
              </a:rPr>
              <a:t>the</a:t>
            </a:r>
            <a:r>
              <a:rPr lang="nl-NL" sz="2400" dirty="0">
                <a:solidFill>
                  <a:prstClr val="black"/>
                </a:solidFill>
                <a:latin typeface="Gill Sans Light"/>
              </a:rPr>
              <a:t> more accurate </a:t>
            </a:r>
            <a:r>
              <a:rPr lang="nl-NL" sz="2400" dirty="0" err="1">
                <a:solidFill>
                  <a:prstClr val="black"/>
                </a:solidFill>
                <a:latin typeface="Gill Sans Light"/>
              </a:rPr>
              <a:t>the</a:t>
            </a:r>
            <a:r>
              <a:rPr lang="nl-NL" sz="2400" dirty="0">
                <a:solidFill>
                  <a:prstClr val="black"/>
                </a:solidFill>
                <a:latin typeface="Gill Sans Light"/>
              </a:rPr>
              <a:t> </a:t>
            </a:r>
            <a:r>
              <a:rPr lang="nl-NL" sz="2400" dirty="0" err="1">
                <a:solidFill>
                  <a:prstClr val="black"/>
                </a:solidFill>
                <a:latin typeface="Gill Sans Light"/>
              </a:rPr>
              <a:t>position</a:t>
            </a:r>
            <a:r>
              <a:rPr lang="nl-NL" sz="2400" dirty="0">
                <a:solidFill>
                  <a:prstClr val="black"/>
                </a:solidFill>
                <a:latin typeface="Gill Sans Light"/>
              </a:rPr>
              <a:t> </a:t>
            </a:r>
            <a:r>
              <a:rPr lang="nl-NL" sz="2400" dirty="0" err="1">
                <a:solidFill>
                  <a:prstClr val="black"/>
                </a:solidFill>
                <a:latin typeface="Gill Sans Light"/>
              </a:rPr>
              <a:t>and</a:t>
            </a:r>
            <a:r>
              <a:rPr lang="nl-NL" sz="2400" dirty="0">
                <a:solidFill>
                  <a:prstClr val="black"/>
                </a:solidFill>
                <a:latin typeface="Gill Sans Light"/>
              </a:rPr>
              <a:t> speed of a target.</a:t>
            </a:r>
          </a:p>
          <a:p>
            <a:endParaRPr lang="nl-NL" sz="2400" dirty="0">
              <a:solidFill>
                <a:prstClr val="black"/>
              </a:solidFill>
              <a:latin typeface="Gill Sans Light"/>
            </a:endParaRPr>
          </a:p>
          <a:p>
            <a:r>
              <a:rPr lang="nl-NL" sz="2400" dirty="0">
                <a:solidFill>
                  <a:prstClr val="black"/>
                </a:solidFill>
                <a:latin typeface="Gill Sans Light"/>
              </a:rPr>
              <a:t>The </a:t>
            </a:r>
            <a:r>
              <a:rPr lang="nl-NL" sz="2400" dirty="0" err="1">
                <a:solidFill>
                  <a:prstClr val="black"/>
                </a:solidFill>
                <a:latin typeface="Gill Sans Light"/>
              </a:rPr>
              <a:t>higher</a:t>
            </a:r>
            <a:r>
              <a:rPr lang="nl-NL" sz="2400" dirty="0">
                <a:solidFill>
                  <a:prstClr val="black"/>
                </a:solidFill>
                <a:latin typeface="Gill Sans Light"/>
              </a:rPr>
              <a:t> </a:t>
            </a:r>
            <a:r>
              <a:rPr lang="nl-NL" sz="2400" dirty="0" err="1">
                <a:solidFill>
                  <a:prstClr val="black"/>
                </a:solidFill>
                <a:latin typeface="Gill Sans Light"/>
              </a:rPr>
              <a:t>the</a:t>
            </a:r>
            <a:r>
              <a:rPr lang="nl-NL" sz="2400" dirty="0">
                <a:solidFill>
                  <a:prstClr val="black"/>
                </a:solidFill>
                <a:latin typeface="Gill Sans Light"/>
              </a:rPr>
              <a:t> </a:t>
            </a:r>
            <a:r>
              <a:rPr lang="nl-NL" sz="2400" dirty="0" err="1">
                <a:solidFill>
                  <a:prstClr val="black"/>
                </a:solidFill>
                <a:latin typeface="Gill Sans Light"/>
              </a:rPr>
              <a:t>frequency</a:t>
            </a:r>
            <a:r>
              <a:rPr lang="nl-NL" sz="2400" dirty="0">
                <a:solidFill>
                  <a:prstClr val="black"/>
                </a:solidFill>
                <a:latin typeface="Gill Sans Light"/>
              </a:rPr>
              <a:t>, </a:t>
            </a:r>
            <a:r>
              <a:rPr lang="nl-NL" sz="2400" dirty="0" err="1">
                <a:solidFill>
                  <a:prstClr val="black"/>
                </a:solidFill>
                <a:latin typeface="Gill Sans Light"/>
              </a:rPr>
              <a:t>the</a:t>
            </a:r>
            <a:r>
              <a:rPr lang="nl-NL" sz="2400" dirty="0">
                <a:solidFill>
                  <a:prstClr val="black"/>
                </a:solidFill>
                <a:latin typeface="Gill Sans Light"/>
              </a:rPr>
              <a:t> </a:t>
            </a:r>
            <a:r>
              <a:rPr lang="nl-NL" sz="2400" dirty="0" err="1">
                <a:solidFill>
                  <a:prstClr val="black"/>
                </a:solidFill>
                <a:latin typeface="Gill Sans Light"/>
              </a:rPr>
              <a:t>shorter</a:t>
            </a:r>
            <a:r>
              <a:rPr lang="nl-NL" sz="2400" dirty="0">
                <a:solidFill>
                  <a:prstClr val="black"/>
                </a:solidFill>
                <a:latin typeface="Gill Sans Light"/>
              </a:rPr>
              <a:t> </a:t>
            </a:r>
            <a:r>
              <a:rPr lang="nl-NL" sz="2400" dirty="0" err="1">
                <a:solidFill>
                  <a:prstClr val="black"/>
                </a:solidFill>
                <a:latin typeface="Gill Sans Light"/>
              </a:rPr>
              <a:t>the</a:t>
            </a:r>
            <a:r>
              <a:rPr lang="nl-NL" sz="2400" dirty="0">
                <a:solidFill>
                  <a:prstClr val="black"/>
                </a:solidFill>
                <a:latin typeface="Gill Sans Light"/>
              </a:rPr>
              <a:t> range </a:t>
            </a:r>
            <a:r>
              <a:rPr lang="nl-NL" sz="2400" dirty="0" err="1">
                <a:solidFill>
                  <a:prstClr val="black"/>
                </a:solidFill>
                <a:latin typeface="Gill Sans Light"/>
              </a:rPr>
              <a:t>due</a:t>
            </a:r>
            <a:r>
              <a:rPr lang="nl-NL" sz="2400" dirty="0">
                <a:solidFill>
                  <a:prstClr val="black"/>
                </a:solidFill>
                <a:latin typeface="Gill Sans Light"/>
              </a:rPr>
              <a:t> </a:t>
            </a:r>
            <a:r>
              <a:rPr lang="nl-NL" sz="2400" dirty="0" err="1">
                <a:solidFill>
                  <a:prstClr val="black"/>
                </a:solidFill>
                <a:latin typeface="Gill Sans Light"/>
              </a:rPr>
              <a:t>to</a:t>
            </a:r>
            <a:r>
              <a:rPr lang="nl-NL" sz="2400" dirty="0">
                <a:solidFill>
                  <a:prstClr val="black"/>
                </a:solidFill>
                <a:latin typeface="Gill Sans Light"/>
              </a:rPr>
              <a:t> </a:t>
            </a:r>
            <a:r>
              <a:rPr lang="nl-NL" sz="2400" dirty="0" err="1">
                <a:solidFill>
                  <a:prstClr val="black"/>
                </a:solidFill>
                <a:latin typeface="Gill Sans Light"/>
              </a:rPr>
              <a:t>attenuation</a:t>
            </a:r>
            <a:r>
              <a:rPr lang="nl-NL" sz="2400" dirty="0">
                <a:solidFill>
                  <a:prstClr val="black"/>
                </a:solidFill>
                <a:latin typeface="Gill Sans Light"/>
              </a:rPr>
              <a:t> in </a:t>
            </a:r>
            <a:r>
              <a:rPr lang="nl-NL" sz="2400" dirty="0" err="1">
                <a:solidFill>
                  <a:prstClr val="black"/>
                </a:solidFill>
                <a:latin typeface="Gill Sans Light"/>
              </a:rPr>
              <a:t>the</a:t>
            </a:r>
            <a:r>
              <a:rPr lang="nl-NL" sz="2400" dirty="0">
                <a:solidFill>
                  <a:prstClr val="black"/>
                </a:solidFill>
                <a:latin typeface="Gill Sans Light"/>
              </a:rPr>
              <a:t> </a:t>
            </a:r>
            <a:r>
              <a:rPr lang="nl-NL" sz="2400" dirty="0" err="1">
                <a:solidFill>
                  <a:prstClr val="black"/>
                </a:solidFill>
                <a:latin typeface="Gill Sans Light"/>
              </a:rPr>
              <a:t>atmosphere</a:t>
            </a:r>
            <a:r>
              <a:rPr lang="nl-NL" sz="2400" dirty="0">
                <a:solidFill>
                  <a:prstClr val="black"/>
                </a:solidFill>
                <a:latin typeface="Gill Sans Light"/>
              </a:rPr>
              <a:t>. </a:t>
            </a:r>
            <a:r>
              <a:rPr lang="nl-NL" sz="2400" dirty="0" err="1">
                <a:solidFill>
                  <a:prstClr val="black"/>
                </a:solidFill>
                <a:latin typeface="Gill Sans Light"/>
              </a:rPr>
              <a:t>Higher</a:t>
            </a:r>
            <a:r>
              <a:rPr lang="nl-NL" sz="2400" dirty="0">
                <a:solidFill>
                  <a:prstClr val="black"/>
                </a:solidFill>
                <a:latin typeface="Gill Sans Light"/>
              </a:rPr>
              <a:t> </a:t>
            </a:r>
            <a:r>
              <a:rPr lang="nl-NL" sz="2400" dirty="0" err="1">
                <a:solidFill>
                  <a:prstClr val="black"/>
                </a:solidFill>
                <a:latin typeface="Gill Sans Light"/>
              </a:rPr>
              <a:t>frequencies</a:t>
            </a:r>
            <a:r>
              <a:rPr lang="nl-NL" sz="2400" dirty="0">
                <a:solidFill>
                  <a:prstClr val="black"/>
                </a:solidFill>
                <a:latin typeface="Gill Sans Light"/>
              </a:rPr>
              <a:t> </a:t>
            </a:r>
            <a:r>
              <a:rPr lang="nl-NL" sz="2400" dirty="0" err="1">
                <a:solidFill>
                  <a:prstClr val="black"/>
                </a:solidFill>
                <a:latin typeface="Gill Sans Light"/>
              </a:rPr>
              <a:t>become</a:t>
            </a:r>
            <a:r>
              <a:rPr lang="nl-NL" sz="2400" dirty="0">
                <a:solidFill>
                  <a:prstClr val="black"/>
                </a:solidFill>
                <a:latin typeface="Gill Sans Light"/>
              </a:rPr>
              <a:t> </a:t>
            </a:r>
            <a:r>
              <a:rPr lang="nl-NL" sz="2400" dirty="0" err="1">
                <a:solidFill>
                  <a:prstClr val="black"/>
                </a:solidFill>
                <a:latin typeface="Gill Sans Light"/>
              </a:rPr>
              <a:t>less</a:t>
            </a:r>
            <a:r>
              <a:rPr lang="nl-NL" sz="2400" dirty="0">
                <a:solidFill>
                  <a:prstClr val="black"/>
                </a:solidFill>
                <a:latin typeface="Gill Sans Light"/>
              </a:rPr>
              <a:t> </a:t>
            </a:r>
            <a:r>
              <a:rPr lang="nl-NL" sz="2400" dirty="0" err="1">
                <a:solidFill>
                  <a:prstClr val="black"/>
                </a:solidFill>
                <a:latin typeface="Gill Sans Light"/>
              </a:rPr>
              <a:t>likely</a:t>
            </a:r>
            <a:r>
              <a:rPr lang="nl-NL" sz="2400" dirty="0">
                <a:solidFill>
                  <a:prstClr val="black"/>
                </a:solidFill>
                <a:latin typeface="Gill Sans Light"/>
              </a:rPr>
              <a:t> </a:t>
            </a:r>
            <a:r>
              <a:rPr lang="nl-NL" sz="2400" dirty="0" err="1">
                <a:solidFill>
                  <a:prstClr val="black"/>
                </a:solidFill>
                <a:latin typeface="Gill Sans Light"/>
              </a:rPr>
              <a:t>to</a:t>
            </a:r>
            <a:r>
              <a:rPr lang="nl-NL" sz="2400" dirty="0">
                <a:solidFill>
                  <a:prstClr val="black"/>
                </a:solidFill>
                <a:latin typeface="Gill Sans Light"/>
              </a:rPr>
              <a:t> </a:t>
            </a:r>
            <a:r>
              <a:rPr lang="nl-NL" sz="2400" dirty="0" err="1">
                <a:solidFill>
                  <a:prstClr val="black"/>
                </a:solidFill>
                <a:latin typeface="Gill Sans Light"/>
              </a:rPr>
              <a:t>be</a:t>
            </a:r>
            <a:r>
              <a:rPr lang="nl-NL" sz="2400" dirty="0">
                <a:solidFill>
                  <a:prstClr val="black"/>
                </a:solidFill>
                <a:latin typeface="Gill Sans Light"/>
              </a:rPr>
              <a:t> </a:t>
            </a:r>
            <a:r>
              <a:rPr lang="nl-NL" sz="2400" dirty="0" err="1">
                <a:solidFill>
                  <a:prstClr val="black"/>
                </a:solidFill>
                <a:latin typeface="Gill Sans Light"/>
              </a:rPr>
              <a:t>directly</a:t>
            </a:r>
            <a:r>
              <a:rPr lang="nl-NL" sz="2400" dirty="0">
                <a:solidFill>
                  <a:prstClr val="black"/>
                </a:solidFill>
                <a:latin typeface="Gill Sans Light"/>
              </a:rPr>
              <a:t> </a:t>
            </a:r>
            <a:r>
              <a:rPr lang="nl-NL" sz="2400" dirty="0" err="1">
                <a:solidFill>
                  <a:prstClr val="black"/>
                </a:solidFill>
                <a:latin typeface="Gill Sans Light"/>
              </a:rPr>
              <a:t>impacted</a:t>
            </a:r>
            <a:r>
              <a:rPr lang="nl-NL" sz="2400" dirty="0">
                <a:solidFill>
                  <a:prstClr val="black"/>
                </a:solidFill>
                <a:latin typeface="Gill Sans Light"/>
              </a:rPr>
              <a:t> </a:t>
            </a:r>
            <a:r>
              <a:rPr lang="nl-NL" sz="2400" dirty="0" err="1">
                <a:solidFill>
                  <a:prstClr val="black"/>
                </a:solidFill>
                <a:latin typeface="Gill Sans Light"/>
              </a:rPr>
              <a:t>by</a:t>
            </a:r>
            <a:r>
              <a:rPr lang="nl-NL" sz="2400" dirty="0">
                <a:solidFill>
                  <a:prstClr val="black"/>
                </a:solidFill>
                <a:latin typeface="Gill Sans Light"/>
              </a:rPr>
              <a:t> </a:t>
            </a:r>
            <a:r>
              <a:rPr lang="nl-NL" sz="2400" dirty="0" err="1">
                <a:solidFill>
                  <a:prstClr val="black"/>
                </a:solidFill>
                <a:latin typeface="Gill Sans Light"/>
              </a:rPr>
              <a:t>SRB’s</a:t>
            </a:r>
            <a:endParaRPr lang="nl-NL" sz="2400" dirty="0">
              <a:solidFill>
                <a:prstClr val="black"/>
              </a:solidFill>
              <a:latin typeface="Gill Sans Light"/>
            </a:endParaRPr>
          </a:p>
        </p:txBody>
      </p:sp>
    </p:spTree>
    <p:extLst>
      <p:ext uri="{BB962C8B-B14F-4D97-AF65-F5344CB8AC3E}">
        <p14:creationId xmlns:p14="http://schemas.microsoft.com/office/powerpoint/2010/main" val="66132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E4D8744-6AE9-1FEA-7794-F71D3C130828}"/>
              </a:ext>
            </a:extLst>
          </p:cNvPr>
          <p:cNvSpPr>
            <a:spLocks noGrp="1"/>
          </p:cNvSpPr>
          <p:nvPr>
            <p:ph type="sldNum" sz="quarter" idx="12"/>
          </p:nvPr>
        </p:nvSpPr>
        <p:spPr/>
        <p:txBody>
          <a:bodyPr/>
          <a:lstStyle/>
          <a:p>
            <a:fld id="{075109AD-F64C-3441-8EE5-F5578A599F57}" type="slidenum">
              <a:rPr lang="en-US" smtClean="0"/>
              <a:t>11</a:t>
            </a:fld>
            <a:endParaRPr lang="en-US"/>
          </a:p>
        </p:txBody>
      </p:sp>
      <p:sp>
        <p:nvSpPr>
          <p:cNvPr id="17" name="Title 16"/>
          <p:cNvSpPr>
            <a:spLocks noGrp="1"/>
          </p:cNvSpPr>
          <p:nvPr>
            <p:ph type="title"/>
          </p:nvPr>
        </p:nvSpPr>
        <p:spPr/>
        <p:txBody>
          <a:bodyPr/>
          <a:lstStyle/>
          <a:p>
            <a:r>
              <a:rPr lang="fr-BE" dirty="0"/>
              <a:t>Question 6</a:t>
            </a:r>
          </a:p>
        </p:txBody>
      </p:sp>
      <p:pic>
        <p:nvPicPr>
          <p:cNvPr id="6" name="Content Placeholder 7" descr="http://www.cisco.com/en/US/prod/collateral/wireless/ps7183/ps469/images/0900aecd806a1a3e_null_null_null_08_07_07-11.jpg">
            <a:extLst>
              <a:ext uri="{FF2B5EF4-FFF2-40B4-BE49-F238E27FC236}">
                <a16:creationId xmlns:a16="http://schemas.microsoft.com/office/drawing/2014/main" id="{4412E80F-0845-D8F1-A4AE-C2707C7808F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4222"/>
          <a:stretch/>
        </p:blipFill>
        <p:spPr bwMode="auto">
          <a:xfrm>
            <a:off x="8742005" y="2314116"/>
            <a:ext cx="2322063" cy="4094376"/>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ep 6">
            <a:extLst>
              <a:ext uri="{FF2B5EF4-FFF2-40B4-BE49-F238E27FC236}">
                <a16:creationId xmlns:a16="http://schemas.microsoft.com/office/drawing/2014/main" id="{EA8D4EDC-4985-3CE4-EFD0-C09D34ADB0D2}"/>
              </a:ext>
            </a:extLst>
          </p:cNvPr>
          <p:cNvGrpSpPr/>
          <p:nvPr/>
        </p:nvGrpSpPr>
        <p:grpSpPr>
          <a:xfrm>
            <a:off x="1526880" y="2819052"/>
            <a:ext cx="5143719" cy="3589440"/>
            <a:chOff x="1719262" y="1695450"/>
            <a:chExt cx="5705475" cy="3981450"/>
          </a:xfrm>
        </p:grpSpPr>
        <p:pic>
          <p:nvPicPr>
            <p:cNvPr id="8" name="Picture 4" descr="http://media.web.britannica.com/eb-media/01/62901-004-2383D0EE.gif">
              <a:extLst>
                <a:ext uri="{FF2B5EF4-FFF2-40B4-BE49-F238E27FC236}">
                  <a16:creationId xmlns:a16="http://schemas.microsoft.com/office/drawing/2014/main" id="{AEB09F79-92C3-7E85-1AE4-F1EC3518394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719262" y="1695450"/>
              <a:ext cx="5705475" cy="39814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9" name="Ovaal 8">
              <a:extLst>
                <a:ext uri="{FF2B5EF4-FFF2-40B4-BE49-F238E27FC236}">
                  <a16:creationId xmlns:a16="http://schemas.microsoft.com/office/drawing/2014/main" id="{F0308F2F-A7D5-9368-32D4-39F0DBDA5923}"/>
                </a:ext>
              </a:extLst>
            </p:cNvPr>
            <p:cNvSpPr/>
            <p:nvPr/>
          </p:nvSpPr>
          <p:spPr>
            <a:xfrm>
              <a:off x="4089400" y="2164080"/>
              <a:ext cx="121920" cy="121920"/>
            </a:xfrm>
            <a:prstGeom prst="ellipse">
              <a:avLst/>
            </a:prstGeom>
            <a:solidFill>
              <a:schemeClr val="tx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0" name="Ovaal 9">
              <a:extLst>
                <a:ext uri="{FF2B5EF4-FFF2-40B4-BE49-F238E27FC236}">
                  <a16:creationId xmlns:a16="http://schemas.microsoft.com/office/drawing/2014/main" id="{29F06E17-3CB4-8BF7-9AEB-DB7E69804F75}"/>
                </a:ext>
              </a:extLst>
            </p:cNvPr>
            <p:cNvSpPr/>
            <p:nvPr/>
          </p:nvSpPr>
          <p:spPr>
            <a:xfrm>
              <a:off x="7018336" y="2276216"/>
              <a:ext cx="121920" cy="121920"/>
            </a:xfrm>
            <a:prstGeom prst="ellipse">
              <a:avLst/>
            </a:prstGeom>
            <a:solidFill>
              <a:schemeClr val="tx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1" name="Ovaal 10">
              <a:extLst>
                <a:ext uri="{FF2B5EF4-FFF2-40B4-BE49-F238E27FC236}">
                  <a16:creationId xmlns:a16="http://schemas.microsoft.com/office/drawing/2014/main" id="{C4A3546B-553E-073C-DC2A-5F16DEF4A4FC}"/>
                </a:ext>
              </a:extLst>
            </p:cNvPr>
            <p:cNvSpPr/>
            <p:nvPr/>
          </p:nvSpPr>
          <p:spPr>
            <a:xfrm>
              <a:off x="6088538" y="2235576"/>
              <a:ext cx="121920" cy="121920"/>
            </a:xfrm>
            <a:prstGeom prst="ellipse">
              <a:avLst/>
            </a:prstGeom>
            <a:solidFill>
              <a:schemeClr val="tx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Ovaal 11">
              <a:extLst>
                <a:ext uri="{FF2B5EF4-FFF2-40B4-BE49-F238E27FC236}">
                  <a16:creationId xmlns:a16="http://schemas.microsoft.com/office/drawing/2014/main" id="{BF01538E-F1DB-0DCD-7D49-87319213DC28}"/>
                </a:ext>
              </a:extLst>
            </p:cNvPr>
            <p:cNvSpPr/>
            <p:nvPr/>
          </p:nvSpPr>
          <p:spPr>
            <a:xfrm>
              <a:off x="4996180" y="2194936"/>
              <a:ext cx="121920" cy="121920"/>
            </a:xfrm>
            <a:prstGeom prst="ellipse">
              <a:avLst/>
            </a:prstGeom>
            <a:solidFill>
              <a:schemeClr val="tx1"/>
            </a:solidFill>
            <a:ln>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
        <p:nvSpPr>
          <p:cNvPr id="13" name="Tekstvak 12">
            <a:extLst>
              <a:ext uri="{FF2B5EF4-FFF2-40B4-BE49-F238E27FC236}">
                <a16:creationId xmlns:a16="http://schemas.microsoft.com/office/drawing/2014/main" id="{7442FA2E-F30E-36E6-937B-5F62C5EEDD75}"/>
              </a:ext>
            </a:extLst>
          </p:cNvPr>
          <p:cNvSpPr txBox="1"/>
          <p:nvPr/>
        </p:nvSpPr>
        <p:spPr>
          <a:xfrm>
            <a:off x="5300183" y="6395115"/>
            <a:ext cx="3382657" cy="369332"/>
          </a:xfrm>
          <a:prstGeom prst="rect">
            <a:avLst/>
          </a:prstGeom>
          <a:noFill/>
        </p:spPr>
        <p:txBody>
          <a:bodyPr wrap="none" rtlCol="0">
            <a:spAutoFit/>
          </a:bodyPr>
          <a:lstStyle/>
          <a:p>
            <a:r>
              <a:rPr lang="nl-NL" dirty="0" err="1"/>
              <a:t>Omidirectional</a:t>
            </a:r>
            <a:r>
              <a:rPr lang="nl-NL" dirty="0"/>
              <a:t> </a:t>
            </a:r>
            <a:r>
              <a:rPr lang="nl-NL" dirty="0" err="1"/>
              <a:t>vs</a:t>
            </a:r>
            <a:r>
              <a:rPr lang="nl-NL" dirty="0"/>
              <a:t> </a:t>
            </a:r>
            <a:r>
              <a:rPr lang="nl-NL" dirty="0" err="1"/>
              <a:t>directional</a:t>
            </a:r>
            <a:endParaRPr lang="nl-NL" dirty="0"/>
          </a:p>
        </p:txBody>
      </p:sp>
      <p:sp>
        <p:nvSpPr>
          <p:cNvPr id="14" name="Tekstvak 13">
            <a:extLst>
              <a:ext uri="{FF2B5EF4-FFF2-40B4-BE49-F238E27FC236}">
                <a16:creationId xmlns:a16="http://schemas.microsoft.com/office/drawing/2014/main" id="{F884297A-2704-491A-D0A0-9F42D077EE5F}"/>
              </a:ext>
            </a:extLst>
          </p:cNvPr>
          <p:cNvSpPr txBox="1"/>
          <p:nvPr/>
        </p:nvSpPr>
        <p:spPr>
          <a:xfrm>
            <a:off x="10750406" y="3935509"/>
            <a:ext cx="1228221" cy="369332"/>
          </a:xfrm>
          <a:prstGeom prst="rect">
            <a:avLst/>
          </a:prstGeom>
          <a:noFill/>
        </p:spPr>
        <p:txBody>
          <a:bodyPr wrap="none" rtlCol="0">
            <a:spAutoFit/>
          </a:bodyPr>
          <a:lstStyle/>
          <a:p>
            <a:r>
              <a:rPr lang="nl-NL" dirty="0" err="1"/>
              <a:t>Sidelobe</a:t>
            </a:r>
            <a:r>
              <a:rPr lang="nl-NL" dirty="0"/>
              <a:t>!</a:t>
            </a:r>
          </a:p>
        </p:txBody>
      </p:sp>
      <p:cxnSp>
        <p:nvCxnSpPr>
          <p:cNvPr id="16" name="Rechte verbindingslijn met pijl 15">
            <a:extLst>
              <a:ext uri="{FF2B5EF4-FFF2-40B4-BE49-F238E27FC236}">
                <a16:creationId xmlns:a16="http://schemas.microsoft.com/office/drawing/2014/main" id="{76BDBD83-77C1-B0CE-FAFA-14A44AC78863}"/>
              </a:ext>
            </a:extLst>
          </p:cNvPr>
          <p:cNvCxnSpPr>
            <a:cxnSpLocks/>
            <a:stCxn id="6" idx="3"/>
          </p:cNvCxnSpPr>
          <p:nvPr/>
        </p:nvCxnSpPr>
        <p:spPr>
          <a:xfrm flipH="1">
            <a:off x="10282787" y="4361304"/>
            <a:ext cx="781281" cy="538162"/>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sp>
        <p:nvSpPr>
          <p:cNvPr id="18" name="Content Placeholder 17"/>
          <p:cNvSpPr>
            <a:spLocks noGrp="1"/>
          </p:cNvSpPr>
          <p:nvPr>
            <p:ph sz="quarter" idx="15"/>
          </p:nvPr>
        </p:nvSpPr>
        <p:spPr/>
        <p:txBody>
          <a:bodyPr>
            <a:normAutofit/>
          </a:bodyPr>
          <a:lstStyle/>
          <a:p>
            <a:pPr marL="0" indent="0">
              <a:buFont typeface="Wingdings" panose="05000000000000000000" pitchFamily="2" charset="2"/>
              <a:buNone/>
            </a:pPr>
            <a:r>
              <a:rPr lang="en-US" sz="2400" dirty="0"/>
              <a:t>What is the main difference between a dipole antenna and a </a:t>
            </a:r>
            <a:r>
              <a:rPr lang="en-US" sz="2400" dirty="0" err="1"/>
              <a:t>yagi</a:t>
            </a:r>
            <a:r>
              <a:rPr lang="en-US" sz="2400" dirty="0"/>
              <a:t> antenna? Which of the two is more susceptible to Space Weather and which Solar phenomena can affect them?</a:t>
            </a:r>
            <a:endParaRPr lang="nl-NL" sz="2400" dirty="0"/>
          </a:p>
          <a:p>
            <a:pPr marL="0" indent="0">
              <a:buFont typeface="Wingdings" panose="05000000000000000000" pitchFamily="2" charset="2"/>
              <a:buNone/>
            </a:pPr>
            <a:endParaRPr lang="nl-NL" sz="2400" dirty="0"/>
          </a:p>
        </p:txBody>
      </p:sp>
    </p:spTree>
    <p:extLst>
      <p:ext uri="{BB962C8B-B14F-4D97-AF65-F5344CB8AC3E}">
        <p14:creationId xmlns:p14="http://schemas.microsoft.com/office/powerpoint/2010/main" val="1105570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1066609A-3E7D-E3D9-47F3-9D622BC7DCA5}"/>
              </a:ext>
            </a:extLst>
          </p:cNvPr>
          <p:cNvSpPr>
            <a:spLocks noGrp="1"/>
          </p:cNvSpPr>
          <p:nvPr>
            <p:ph type="sldNum" sz="quarter" idx="12"/>
          </p:nvPr>
        </p:nvSpPr>
        <p:spPr/>
        <p:txBody>
          <a:bodyPr/>
          <a:lstStyle/>
          <a:p>
            <a:fld id="{075109AD-F64C-3441-8EE5-F5578A599F57}" type="slidenum">
              <a:rPr lang="en-US" smtClean="0"/>
              <a:t>12</a:t>
            </a:fld>
            <a:endParaRPr lang="en-US"/>
          </a:p>
        </p:txBody>
      </p:sp>
      <p:sp>
        <p:nvSpPr>
          <p:cNvPr id="8" name="Title 7"/>
          <p:cNvSpPr>
            <a:spLocks noGrp="1"/>
          </p:cNvSpPr>
          <p:nvPr>
            <p:ph type="title"/>
          </p:nvPr>
        </p:nvSpPr>
        <p:spPr/>
        <p:txBody>
          <a:bodyPr/>
          <a:lstStyle/>
          <a:p>
            <a:r>
              <a:rPr lang="fr-BE" dirty="0"/>
              <a:t>Question 7</a:t>
            </a:r>
          </a:p>
        </p:txBody>
      </p:sp>
      <p:sp>
        <p:nvSpPr>
          <p:cNvPr id="9" name="Content Placeholder 8"/>
          <p:cNvSpPr>
            <a:spLocks noGrp="1"/>
          </p:cNvSpPr>
          <p:nvPr>
            <p:ph sz="quarter" idx="15"/>
          </p:nvPr>
        </p:nvSpPr>
        <p:spPr/>
        <p:txBody>
          <a:bodyPr/>
          <a:lstStyle/>
          <a:p>
            <a:pPr marL="0" indent="0">
              <a:buNone/>
            </a:pPr>
            <a:r>
              <a:rPr lang="en-US" sz="2400" dirty="0"/>
              <a:t>Can a car parking sensor (automotive radar) be impacted by Space Weather?</a:t>
            </a:r>
          </a:p>
          <a:p>
            <a:endParaRPr lang="en-US" dirty="0"/>
          </a:p>
          <a:p>
            <a:endParaRPr lang="fr-BE" dirty="0"/>
          </a:p>
        </p:txBody>
      </p:sp>
      <p:sp>
        <p:nvSpPr>
          <p:cNvPr id="6" name="Tekstvak 5">
            <a:extLst>
              <a:ext uri="{FF2B5EF4-FFF2-40B4-BE49-F238E27FC236}">
                <a16:creationId xmlns:a16="http://schemas.microsoft.com/office/drawing/2014/main" id="{EF20D385-AC29-0746-2275-0E8ACD13CE96}"/>
              </a:ext>
            </a:extLst>
          </p:cNvPr>
          <p:cNvSpPr txBox="1"/>
          <p:nvPr/>
        </p:nvSpPr>
        <p:spPr>
          <a:xfrm>
            <a:off x="2562111" y="2693790"/>
            <a:ext cx="7126515" cy="2624308"/>
          </a:xfrm>
          <a:prstGeom prst="rect">
            <a:avLst/>
          </a:prstGeom>
          <a:noFill/>
        </p:spPr>
        <p:txBody>
          <a:bodyPr wrap="square" rtlCol="0">
            <a:spAutoFit/>
          </a:bodyPr>
          <a:lstStyle/>
          <a:p>
            <a:pPr defTabSz="685800">
              <a:lnSpc>
                <a:spcPct val="90000"/>
              </a:lnSpc>
              <a:spcBef>
                <a:spcPts val="750"/>
              </a:spcBef>
              <a:buFont typeface="Wingdings" panose="05000000000000000000" pitchFamily="2" charset="2"/>
            </a:pPr>
            <a:r>
              <a:rPr lang="nl-NL" sz="2400" dirty="0"/>
              <a:t>A </a:t>
            </a:r>
            <a:r>
              <a:rPr lang="nl-NL" sz="2400" dirty="0" err="1"/>
              <a:t>car</a:t>
            </a:r>
            <a:r>
              <a:rPr lang="nl-NL" sz="2400" dirty="0"/>
              <a:t> parking sensor </a:t>
            </a:r>
            <a:r>
              <a:rPr lang="nl-NL" sz="2400" dirty="0" err="1"/>
              <a:t>works</a:t>
            </a:r>
            <a:r>
              <a:rPr lang="nl-NL" sz="2400" dirty="0"/>
              <a:t> </a:t>
            </a:r>
            <a:r>
              <a:rPr lang="nl-NL" sz="2400" dirty="0" err="1"/>
              <a:t>mostly</a:t>
            </a:r>
            <a:r>
              <a:rPr lang="nl-NL" sz="2400" dirty="0"/>
              <a:t> </a:t>
            </a:r>
            <a:r>
              <a:rPr lang="nl-NL" sz="2400" dirty="0" err="1"/>
              <a:t>horizontally</a:t>
            </a:r>
            <a:r>
              <a:rPr lang="nl-NL" sz="2400" dirty="0"/>
              <a:t>!!</a:t>
            </a:r>
          </a:p>
          <a:p>
            <a:pPr defTabSz="685800">
              <a:lnSpc>
                <a:spcPct val="90000"/>
              </a:lnSpc>
              <a:spcBef>
                <a:spcPts val="750"/>
              </a:spcBef>
              <a:buFont typeface="Wingdings" panose="05000000000000000000" pitchFamily="2" charset="2"/>
            </a:pPr>
            <a:endParaRPr lang="nl-NL" sz="2400" dirty="0"/>
          </a:p>
          <a:p>
            <a:pPr defTabSz="685800">
              <a:lnSpc>
                <a:spcPct val="90000"/>
              </a:lnSpc>
              <a:spcBef>
                <a:spcPts val="750"/>
              </a:spcBef>
              <a:buFont typeface="Wingdings" panose="05000000000000000000" pitchFamily="2" charset="2"/>
            </a:pPr>
            <a:r>
              <a:rPr lang="nl-NL" sz="2400" dirty="0"/>
              <a:t>A </a:t>
            </a:r>
            <a:r>
              <a:rPr lang="nl-NL" sz="2400" dirty="0" err="1"/>
              <a:t>car</a:t>
            </a:r>
            <a:r>
              <a:rPr lang="nl-NL" sz="2400" dirty="0"/>
              <a:t> parking sensor </a:t>
            </a:r>
            <a:r>
              <a:rPr lang="nl-NL" sz="2400" dirty="0" err="1"/>
              <a:t>operates</a:t>
            </a:r>
            <a:r>
              <a:rPr lang="nl-NL" sz="2400" dirty="0"/>
              <a:t> at high </a:t>
            </a:r>
            <a:r>
              <a:rPr lang="nl-NL" sz="2400" dirty="0" err="1"/>
              <a:t>frequencies</a:t>
            </a:r>
            <a:r>
              <a:rPr lang="nl-NL" sz="2400" dirty="0"/>
              <a:t> (60-100GHz) </a:t>
            </a:r>
            <a:r>
              <a:rPr lang="nl-NL" sz="2400" dirty="0" err="1"/>
              <a:t>and</a:t>
            </a:r>
            <a:r>
              <a:rPr lang="nl-NL" sz="2400" dirty="0"/>
              <a:t> </a:t>
            </a:r>
            <a:r>
              <a:rPr lang="nl-NL" sz="2400" dirty="0" err="1"/>
              <a:t>those</a:t>
            </a:r>
            <a:r>
              <a:rPr lang="nl-NL" sz="2400" dirty="0"/>
              <a:t> </a:t>
            </a:r>
            <a:r>
              <a:rPr lang="nl-NL" sz="2400" dirty="0" err="1"/>
              <a:t>signals</a:t>
            </a:r>
            <a:r>
              <a:rPr lang="nl-NL" sz="2400" dirty="0"/>
              <a:t> suffer </a:t>
            </a:r>
            <a:r>
              <a:rPr lang="nl-NL" sz="2400" dirty="0" err="1"/>
              <a:t>from</a:t>
            </a:r>
            <a:r>
              <a:rPr lang="nl-NL" sz="2400" dirty="0"/>
              <a:t> </a:t>
            </a:r>
            <a:r>
              <a:rPr lang="nl-NL" sz="2400" dirty="0" err="1"/>
              <a:t>attenuation</a:t>
            </a:r>
            <a:r>
              <a:rPr lang="nl-NL" sz="2400" dirty="0"/>
              <a:t>. </a:t>
            </a:r>
            <a:r>
              <a:rPr lang="nl-NL" sz="2400" dirty="0" err="1"/>
              <a:t>Signals</a:t>
            </a:r>
            <a:r>
              <a:rPr lang="nl-NL" sz="2400" dirty="0"/>
              <a:t> </a:t>
            </a:r>
            <a:r>
              <a:rPr lang="nl-NL" sz="2400" dirty="0" err="1"/>
              <a:t>from</a:t>
            </a:r>
            <a:r>
              <a:rPr lang="nl-NL" sz="2400" dirty="0"/>
              <a:t> </a:t>
            </a:r>
            <a:r>
              <a:rPr lang="nl-NL" sz="2400" dirty="0" err="1"/>
              <a:t>the</a:t>
            </a:r>
            <a:r>
              <a:rPr lang="nl-NL" sz="2400" dirty="0"/>
              <a:t> Sun at </a:t>
            </a:r>
            <a:r>
              <a:rPr lang="nl-NL" sz="2400" dirty="0" err="1"/>
              <a:t>those</a:t>
            </a:r>
            <a:r>
              <a:rPr lang="nl-NL" sz="2400" dirty="0"/>
              <a:t> </a:t>
            </a:r>
            <a:r>
              <a:rPr lang="nl-NL" sz="2400" dirty="0" err="1"/>
              <a:t>frequencies</a:t>
            </a:r>
            <a:r>
              <a:rPr lang="nl-NL" sz="2400" dirty="0"/>
              <a:t> </a:t>
            </a:r>
            <a:r>
              <a:rPr lang="nl-NL" sz="2400" dirty="0" err="1"/>
              <a:t>would</a:t>
            </a:r>
            <a:r>
              <a:rPr lang="nl-NL" sz="2400" dirty="0"/>
              <a:t> </a:t>
            </a:r>
            <a:r>
              <a:rPr lang="nl-NL" sz="2400" dirty="0" err="1"/>
              <a:t>normally</a:t>
            </a:r>
            <a:r>
              <a:rPr lang="nl-NL" sz="2400" dirty="0"/>
              <a:t> </a:t>
            </a:r>
            <a:r>
              <a:rPr lang="nl-NL" sz="2400" dirty="0" err="1"/>
              <a:t>not</a:t>
            </a:r>
            <a:r>
              <a:rPr lang="nl-NL" sz="2400" dirty="0"/>
              <a:t> make </a:t>
            </a:r>
            <a:r>
              <a:rPr lang="nl-NL" sz="2400" dirty="0" err="1"/>
              <a:t>it</a:t>
            </a:r>
            <a:r>
              <a:rPr lang="nl-NL" sz="2400" dirty="0"/>
              <a:t> </a:t>
            </a:r>
            <a:r>
              <a:rPr lang="nl-NL" sz="2400" dirty="0" err="1"/>
              <a:t>to</a:t>
            </a:r>
            <a:r>
              <a:rPr lang="nl-NL" sz="2400" dirty="0"/>
              <a:t> </a:t>
            </a:r>
            <a:r>
              <a:rPr lang="nl-NL" sz="2400" dirty="0" err="1"/>
              <a:t>the</a:t>
            </a:r>
            <a:r>
              <a:rPr lang="nl-NL" sz="2400" dirty="0"/>
              <a:t> </a:t>
            </a:r>
            <a:r>
              <a:rPr lang="nl-NL" sz="2400" dirty="0" err="1"/>
              <a:t>surface</a:t>
            </a:r>
            <a:r>
              <a:rPr lang="nl-NL" sz="2400" dirty="0"/>
              <a:t>.</a:t>
            </a:r>
          </a:p>
        </p:txBody>
      </p:sp>
    </p:spTree>
    <p:extLst>
      <p:ext uri="{BB962C8B-B14F-4D97-AF65-F5344CB8AC3E}">
        <p14:creationId xmlns:p14="http://schemas.microsoft.com/office/powerpoint/2010/main" val="327737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D5E55C33-6447-CC83-4D37-DCD5ECA2616B}"/>
              </a:ext>
            </a:extLst>
          </p:cNvPr>
          <p:cNvSpPr>
            <a:spLocks noGrp="1"/>
          </p:cNvSpPr>
          <p:nvPr>
            <p:ph type="sldNum" sz="quarter" idx="12"/>
          </p:nvPr>
        </p:nvSpPr>
        <p:spPr/>
        <p:txBody>
          <a:bodyPr/>
          <a:lstStyle/>
          <a:p>
            <a:fld id="{075109AD-F64C-3441-8EE5-F5578A599F57}" type="slidenum">
              <a:rPr lang="en-US" smtClean="0"/>
              <a:t>13</a:t>
            </a:fld>
            <a:endParaRPr lang="en-US"/>
          </a:p>
        </p:txBody>
      </p:sp>
      <p:sp>
        <p:nvSpPr>
          <p:cNvPr id="8" name="Title 7"/>
          <p:cNvSpPr>
            <a:spLocks noGrp="1"/>
          </p:cNvSpPr>
          <p:nvPr>
            <p:ph type="title"/>
          </p:nvPr>
        </p:nvSpPr>
        <p:spPr/>
        <p:txBody>
          <a:bodyPr/>
          <a:lstStyle/>
          <a:p>
            <a:r>
              <a:rPr lang="fr-BE" dirty="0"/>
              <a:t>Question 8</a:t>
            </a:r>
          </a:p>
        </p:txBody>
      </p:sp>
      <p:sp>
        <p:nvSpPr>
          <p:cNvPr id="9" name="Content Placeholder 8"/>
          <p:cNvSpPr>
            <a:spLocks noGrp="1"/>
          </p:cNvSpPr>
          <p:nvPr>
            <p:ph sz="quarter" idx="15"/>
          </p:nvPr>
        </p:nvSpPr>
        <p:spPr/>
        <p:txBody>
          <a:bodyPr/>
          <a:lstStyle/>
          <a:p>
            <a:pPr marL="0" indent="0">
              <a:buNone/>
            </a:pPr>
            <a:r>
              <a:rPr lang="en-US" dirty="0"/>
              <a:t>What type of Radar does a Patriot system use and is it sensitive to </a:t>
            </a:r>
            <a:r>
              <a:rPr lang="en-US" dirty="0" err="1"/>
              <a:t>SWx</a:t>
            </a:r>
            <a:r>
              <a:rPr lang="en-US" dirty="0"/>
              <a:t> and if so, how is it impacted?</a:t>
            </a:r>
          </a:p>
          <a:p>
            <a:r>
              <a:rPr lang="en-US" dirty="0"/>
              <a:t> </a:t>
            </a:r>
          </a:p>
          <a:p>
            <a:endParaRPr lang="fr-BE" dirty="0"/>
          </a:p>
        </p:txBody>
      </p:sp>
      <p:pic>
        <p:nvPicPr>
          <p:cNvPr id="26626" name="Picture 2">
            <a:extLst>
              <a:ext uri="{FF2B5EF4-FFF2-40B4-BE49-F238E27FC236}">
                <a16:creationId xmlns:a16="http://schemas.microsoft.com/office/drawing/2014/main" id="{D78DF5BB-0852-1C18-8D84-45B95B1C9F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6802" y="2723569"/>
            <a:ext cx="3819057" cy="2546038"/>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a:extLst>
              <a:ext uri="{FF2B5EF4-FFF2-40B4-BE49-F238E27FC236}">
                <a16:creationId xmlns:a16="http://schemas.microsoft.com/office/drawing/2014/main" id="{A28DB8B0-0FA5-9480-F0E4-01CB81F07C00}"/>
              </a:ext>
            </a:extLst>
          </p:cNvPr>
          <p:cNvSpPr txBox="1"/>
          <p:nvPr/>
        </p:nvSpPr>
        <p:spPr>
          <a:xfrm>
            <a:off x="6850744" y="3033953"/>
            <a:ext cx="3425370" cy="1477328"/>
          </a:xfrm>
          <a:prstGeom prst="rect">
            <a:avLst/>
          </a:prstGeom>
          <a:noFill/>
        </p:spPr>
        <p:txBody>
          <a:bodyPr wrap="square" rtlCol="0">
            <a:spAutoFit/>
          </a:bodyPr>
          <a:lstStyle/>
          <a:p>
            <a:r>
              <a:rPr lang="nl-NL" dirty="0"/>
              <a:t>An AN/MPQ-65 Radar</a:t>
            </a:r>
          </a:p>
          <a:p>
            <a:endParaRPr lang="nl-NL" dirty="0"/>
          </a:p>
          <a:p>
            <a:r>
              <a:rPr lang="nl-NL" dirty="0" err="1"/>
              <a:t>Frequency</a:t>
            </a:r>
            <a:r>
              <a:rPr lang="nl-NL" dirty="0"/>
              <a:t>: C-band (4-8GHz)</a:t>
            </a:r>
          </a:p>
          <a:p>
            <a:endParaRPr lang="nl-NL" dirty="0"/>
          </a:p>
          <a:p>
            <a:r>
              <a:rPr lang="nl-NL" dirty="0"/>
              <a:t>Range 100km</a:t>
            </a:r>
          </a:p>
        </p:txBody>
      </p:sp>
    </p:spTree>
    <p:extLst>
      <p:ext uri="{BB962C8B-B14F-4D97-AF65-F5344CB8AC3E}">
        <p14:creationId xmlns:p14="http://schemas.microsoft.com/office/powerpoint/2010/main" val="14477137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6643" name="Text Box 19"/>
          <p:cNvSpPr txBox="1">
            <a:spLocks noChangeArrowheads="1"/>
          </p:cNvSpPr>
          <p:nvPr/>
        </p:nvSpPr>
        <p:spPr bwMode="auto">
          <a:xfrm>
            <a:off x="8040689" y="695682"/>
            <a:ext cx="2592387" cy="45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en-US" altLang="nl-NL" sz="2400" dirty="0">
                <a:solidFill>
                  <a:srgbClr val="660066"/>
                </a:solidFill>
                <a:latin typeface="Times New Roman" panose="02020603050405020304" pitchFamily="18" charset="0"/>
              </a:rPr>
              <a:t>pulse radar signals</a:t>
            </a:r>
            <a:endParaRPr lang="nl-NL" altLang="nl-NL" sz="2400" dirty="0">
              <a:solidFill>
                <a:srgbClr val="660066"/>
              </a:solidFill>
              <a:latin typeface="Times New Roman" panose="02020603050405020304" pitchFamily="18" charset="0"/>
            </a:endParaRPr>
          </a:p>
        </p:txBody>
      </p:sp>
      <p:grpSp>
        <p:nvGrpSpPr>
          <p:cNvPr id="26667" name="Group 43"/>
          <p:cNvGrpSpPr>
            <a:grpSpLocks/>
          </p:cNvGrpSpPr>
          <p:nvPr/>
        </p:nvGrpSpPr>
        <p:grpSpPr bwMode="auto">
          <a:xfrm>
            <a:off x="1631951" y="1991084"/>
            <a:ext cx="6048375" cy="4287837"/>
            <a:chOff x="158" y="799"/>
            <a:chExt cx="3810" cy="2701"/>
          </a:xfrm>
        </p:grpSpPr>
        <p:sp>
          <p:nvSpPr>
            <p:cNvPr id="26645" name="Text Box 21"/>
            <p:cNvSpPr txBox="1">
              <a:spLocks noChangeAspect="1" noChangeArrowheads="1"/>
            </p:cNvSpPr>
            <p:nvPr/>
          </p:nvSpPr>
          <p:spPr bwMode="auto">
            <a:xfrm>
              <a:off x="1117" y="799"/>
              <a:ext cx="1231" cy="375"/>
            </a:xfrm>
            <a:prstGeom prst="rect">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defTabSz="914400" eaLnBrk="0" fontAlgn="base" hangingPunct="0">
                <a:spcBef>
                  <a:spcPct val="50000"/>
                </a:spcBef>
                <a:spcAft>
                  <a:spcPct val="0"/>
                </a:spcAft>
                <a:defRPr/>
              </a:pPr>
              <a:r>
                <a:rPr lang="nl-NL" altLang="nl-NL" sz="1600" dirty="0">
                  <a:solidFill>
                    <a:srgbClr val="000000"/>
                  </a:solidFill>
                  <a:latin typeface="Arial" panose="020B0604020202020204" pitchFamily="34" charset="0"/>
                </a:rPr>
                <a:t>TRANSMITTER</a:t>
              </a:r>
            </a:p>
          </p:txBody>
        </p:sp>
        <p:cxnSp>
          <p:nvCxnSpPr>
            <p:cNvPr id="26646" name="AutoShape 22"/>
            <p:cNvCxnSpPr>
              <a:cxnSpLocks noChangeAspect="1" noChangeShapeType="1"/>
              <a:stCxn id="26654" idx="0"/>
              <a:endCxn id="26645" idx="2"/>
            </p:cNvCxnSpPr>
            <p:nvPr/>
          </p:nvCxnSpPr>
          <p:spPr bwMode="auto">
            <a:xfrm rot="5400000" flipH="1">
              <a:off x="1561" y="1352"/>
              <a:ext cx="344" cy="0"/>
            </a:xfrm>
            <a:prstGeom prst="bentConnector3">
              <a:avLst>
                <a:gd name="adj1" fmla="val 50000"/>
              </a:avLst>
            </a:prstGeom>
            <a:noFill/>
            <a:ln w="28575">
              <a:solidFill>
                <a:srgbClr val="FF3300"/>
              </a:solidFill>
              <a:miter lim="800000"/>
              <a:headEnd type="arrow"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6647" name="Text Box 23"/>
            <p:cNvSpPr txBox="1">
              <a:spLocks noChangeAspect="1" noChangeArrowheads="1"/>
            </p:cNvSpPr>
            <p:nvPr/>
          </p:nvSpPr>
          <p:spPr bwMode="auto">
            <a:xfrm>
              <a:off x="1117" y="2387"/>
              <a:ext cx="1232" cy="374"/>
            </a:xfrm>
            <a:prstGeom prst="rect">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defTabSz="914400" eaLnBrk="0" fontAlgn="base" hangingPunct="0">
                <a:spcBef>
                  <a:spcPct val="50000"/>
                </a:spcBef>
                <a:spcAft>
                  <a:spcPct val="0"/>
                </a:spcAft>
                <a:defRPr/>
              </a:pPr>
              <a:r>
                <a:rPr lang="nl-NL" altLang="nl-NL" sz="1600" dirty="0">
                  <a:solidFill>
                    <a:srgbClr val="000000"/>
                  </a:solidFill>
                  <a:latin typeface="Arial" panose="020B0604020202020204" pitchFamily="34" charset="0"/>
                </a:rPr>
                <a:t>RECEIVER</a:t>
              </a:r>
            </a:p>
          </p:txBody>
        </p:sp>
        <p:sp>
          <p:nvSpPr>
            <p:cNvPr id="26648" name="AutoShape 24"/>
            <p:cNvSpPr>
              <a:spLocks noChangeAspect="1" noChangeArrowheads="1"/>
            </p:cNvSpPr>
            <p:nvPr/>
          </p:nvSpPr>
          <p:spPr bwMode="auto">
            <a:xfrm>
              <a:off x="3106" y="1932"/>
              <a:ext cx="862" cy="458"/>
            </a:xfrm>
            <a:prstGeom prst="can">
              <a:avLst>
                <a:gd name="adj" fmla="val 25000"/>
              </a:avLst>
            </a:prstGeom>
            <a:solidFill>
              <a:srgbClr val="CCCC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defTabSz="914400" eaLnBrk="0" fontAlgn="base" hangingPunct="0">
                <a:spcBef>
                  <a:spcPct val="0"/>
                </a:spcBef>
                <a:spcAft>
                  <a:spcPct val="0"/>
                </a:spcAft>
                <a:defRPr/>
              </a:pPr>
              <a:r>
                <a:rPr lang="nl-NL" altLang="nl-NL" sz="1200" dirty="0">
                  <a:solidFill>
                    <a:srgbClr val="000000"/>
                  </a:solidFill>
                  <a:latin typeface="Arial" panose="020B0604020202020204" pitchFamily="34" charset="0"/>
                </a:rPr>
                <a:t>ANTENNA MOVEMENT</a:t>
              </a:r>
              <a:endParaRPr lang="nl-NL" altLang="nl-NL" sz="1200" dirty="0">
                <a:solidFill>
                  <a:srgbClr val="000000"/>
                </a:solidFill>
                <a:latin typeface="Times New Roman" panose="02020603050405020304" pitchFamily="18" charset="0"/>
              </a:endParaRPr>
            </a:p>
          </p:txBody>
        </p:sp>
        <p:sp>
          <p:nvSpPr>
            <p:cNvPr id="26649" name="AutoShape 25"/>
            <p:cNvSpPr>
              <a:spLocks noChangeAspect="1" noChangeArrowheads="1"/>
            </p:cNvSpPr>
            <p:nvPr/>
          </p:nvSpPr>
          <p:spPr bwMode="auto">
            <a:xfrm rot="-5458025">
              <a:off x="3072" y="1210"/>
              <a:ext cx="916" cy="384"/>
            </a:xfrm>
            <a:custGeom>
              <a:avLst/>
              <a:gdLst>
                <a:gd name="G0" fmla="+- 8911 0 0"/>
                <a:gd name="G1" fmla="+- 11651498 0 0"/>
                <a:gd name="G2" fmla="+- 0 0 11651498"/>
                <a:gd name="T0" fmla="*/ 0 256 1"/>
                <a:gd name="T1" fmla="*/ 180 256 1"/>
                <a:gd name="G3" fmla="+- 11651498 T0 T1"/>
                <a:gd name="T2" fmla="*/ 0 256 1"/>
                <a:gd name="T3" fmla="*/ 90 256 1"/>
                <a:gd name="G4" fmla="+- 11651498 T2 T3"/>
                <a:gd name="G5" fmla="*/ G4 2 1"/>
                <a:gd name="T4" fmla="*/ 90 256 1"/>
                <a:gd name="T5" fmla="*/ 0 256 1"/>
                <a:gd name="G6" fmla="+- 11651498 T4 T5"/>
                <a:gd name="G7" fmla="*/ G6 2 1"/>
                <a:gd name="G8" fmla="abs 11651498"/>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8911"/>
                <a:gd name="G18" fmla="*/ 8911 1 2"/>
                <a:gd name="G19" fmla="+- G18 5400 0"/>
                <a:gd name="G20" fmla="cos G19 11651498"/>
                <a:gd name="G21" fmla="sin G19 11651498"/>
                <a:gd name="G22" fmla="+- G20 10800 0"/>
                <a:gd name="G23" fmla="+- G21 10800 0"/>
                <a:gd name="G24" fmla="+- 10800 0 G20"/>
                <a:gd name="G25" fmla="+- 8911 10800 0"/>
                <a:gd name="G26" fmla="?: G9 G17 G25"/>
                <a:gd name="G27" fmla="?: G9 0 21600"/>
                <a:gd name="G28" fmla="cos 10800 11651498"/>
                <a:gd name="G29" fmla="sin 10800 11651498"/>
                <a:gd name="G30" fmla="sin 8911 11651498"/>
                <a:gd name="G31" fmla="+- G28 10800 0"/>
                <a:gd name="G32" fmla="+- G29 10800 0"/>
                <a:gd name="G33" fmla="+- G30 10800 0"/>
                <a:gd name="G34" fmla="?: G4 0 G31"/>
                <a:gd name="G35" fmla="?: 11651498 G34 0"/>
                <a:gd name="G36" fmla="?: G6 G35 G31"/>
                <a:gd name="G37" fmla="+- 21600 0 G36"/>
                <a:gd name="G38" fmla="?: G4 0 G33"/>
                <a:gd name="G39" fmla="?: 11651498 G38 G32"/>
                <a:gd name="G40" fmla="?: G6 G39 0"/>
                <a:gd name="G41" fmla="?: G4 G32 21600"/>
                <a:gd name="G42" fmla="?: G6 G41 G33"/>
                <a:gd name="T12" fmla="*/ 10800 w 21600"/>
                <a:gd name="T13" fmla="*/ 0 h 21600"/>
                <a:gd name="T14" fmla="*/ 951 w 21600"/>
                <a:gd name="T15" fmla="*/ 11180 h 21600"/>
                <a:gd name="T16" fmla="*/ 10800 w 21600"/>
                <a:gd name="T17" fmla="*/ 1889 h 21600"/>
                <a:gd name="T18" fmla="*/ 20649 w 21600"/>
                <a:gd name="T19" fmla="*/ 1118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895" y="11143"/>
                  </a:moveTo>
                  <a:cubicBezTo>
                    <a:pt x="1891" y="11029"/>
                    <a:pt x="1889" y="10914"/>
                    <a:pt x="1889" y="10800"/>
                  </a:cubicBezTo>
                  <a:cubicBezTo>
                    <a:pt x="1889" y="5878"/>
                    <a:pt x="5878" y="1889"/>
                    <a:pt x="10800" y="1889"/>
                  </a:cubicBezTo>
                  <a:cubicBezTo>
                    <a:pt x="15721" y="1889"/>
                    <a:pt x="19711" y="5878"/>
                    <a:pt x="19711" y="10800"/>
                  </a:cubicBezTo>
                  <a:cubicBezTo>
                    <a:pt x="19711" y="10914"/>
                    <a:pt x="19708" y="11029"/>
                    <a:pt x="19704" y="11143"/>
                  </a:cubicBezTo>
                  <a:lnTo>
                    <a:pt x="21591" y="11216"/>
                  </a:lnTo>
                  <a:cubicBezTo>
                    <a:pt x="21597" y="11077"/>
                    <a:pt x="21600" y="10939"/>
                    <a:pt x="21600" y="10800"/>
                  </a:cubicBezTo>
                  <a:cubicBezTo>
                    <a:pt x="21600" y="4835"/>
                    <a:pt x="16764" y="0"/>
                    <a:pt x="10800" y="0"/>
                  </a:cubicBezTo>
                  <a:cubicBezTo>
                    <a:pt x="4835" y="0"/>
                    <a:pt x="0" y="4835"/>
                    <a:pt x="0" y="10800"/>
                  </a:cubicBezTo>
                  <a:cubicBezTo>
                    <a:pt x="0" y="10939"/>
                    <a:pt x="2" y="11077"/>
                    <a:pt x="8" y="11216"/>
                  </a:cubicBezTo>
                  <a:close/>
                </a:path>
              </a:pathLst>
            </a:custGeom>
            <a:solidFill>
              <a:schemeClr val="tx1"/>
            </a:solidFill>
            <a:ln>
              <a:noFill/>
            </a:ln>
            <a:effectLst/>
            <a:extLs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50" name="Line 26"/>
            <p:cNvSpPr>
              <a:spLocks noChangeAspect="1" noChangeShapeType="1"/>
            </p:cNvSpPr>
            <p:nvPr/>
          </p:nvSpPr>
          <p:spPr bwMode="auto">
            <a:xfrm>
              <a:off x="3537" y="1860"/>
              <a:ext cx="0" cy="13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51" name="Text Box 27"/>
            <p:cNvSpPr txBox="1">
              <a:spLocks noChangeAspect="1" noChangeArrowheads="1"/>
            </p:cNvSpPr>
            <p:nvPr/>
          </p:nvSpPr>
          <p:spPr bwMode="auto">
            <a:xfrm>
              <a:off x="1117" y="3119"/>
              <a:ext cx="1232" cy="374"/>
            </a:xfrm>
            <a:prstGeom prst="rect">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rIns="54000" anchor="ctr" anchorCtr="1"/>
            <a:lstStyle/>
            <a:p>
              <a:pPr defTabSz="914400" eaLnBrk="0" fontAlgn="base" hangingPunct="0">
                <a:spcBef>
                  <a:spcPct val="50000"/>
                </a:spcBef>
                <a:spcAft>
                  <a:spcPct val="0"/>
                </a:spcAft>
                <a:defRPr/>
              </a:pPr>
              <a:r>
                <a:rPr lang="nl-NL" altLang="nl-NL" sz="1600" dirty="0">
                  <a:solidFill>
                    <a:srgbClr val="000000"/>
                  </a:solidFill>
                  <a:latin typeface="Arial" panose="020B0604020202020204" pitchFamily="34" charset="0"/>
                </a:rPr>
                <a:t>SIGNAL PROCESSING</a:t>
              </a:r>
            </a:p>
          </p:txBody>
        </p:sp>
        <p:sp>
          <p:nvSpPr>
            <p:cNvPr id="26652" name="Text Box 28"/>
            <p:cNvSpPr txBox="1">
              <a:spLocks noChangeAspect="1" noChangeArrowheads="1"/>
            </p:cNvSpPr>
            <p:nvPr/>
          </p:nvSpPr>
          <p:spPr bwMode="auto">
            <a:xfrm>
              <a:off x="158" y="1959"/>
              <a:ext cx="827" cy="375"/>
            </a:xfrm>
            <a:prstGeom prst="rect">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defTabSz="914400" eaLnBrk="0" fontAlgn="base" hangingPunct="0">
                <a:spcBef>
                  <a:spcPct val="50000"/>
                </a:spcBef>
                <a:spcAft>
                  <a:spcPct val="0"/>
                </a:spcAft>
                <a:defRPr/>
              </a:pPr>
              <a:r>
                <a:rPr lang="nl-NL" altLang="nl-NL" sz="1600">
                  <a:solidFill>
                    <a:srgbClr val="000000"/>
                  </a:solidFill>
                  <a:latin typeface="Arial" panose="020B0604020202020204" pitchFamily="34" charset="0"/>
                </a:rPr>
                <a:t>TIMER</a:t>
              </a:r>
            </a:p>
          </p:txBody>
        </p:sp>
        <p:sp>
          <p:nvSpPr>
            <p:cNvPr id="26653" name="Oval 29"/>
            <p:cNvSpPr>
              <a:spLocks noChangeAspect="1" noChangeArrowheads="1"/>
            </p:cNvSpPr>
            <p:nvPr/>
          </p:nvSpPr>
          <p:spPr bwMode="auto">
            <a:xfrm>
              <a:off x="3106" y="2555"/>
              <a:ext cx="862" cy="829"/>
            </a:xfrm>
            <a:prstGeom prst="ellipse">
              <a:avLst/>
            </a:prstGeom>
            <a:solidFill>
              <a:srgbClr val="CCCCFF"/>
            </a:solidFill>
            <a:ln w="2857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0" rIns="0" anchor="ctr" anchorCtr="1"/>
            <a:lstStyle/>
            <a:p>
              <a:pPr defTabSz="914400" eaLnBrk="0" fontAlgn="base" hangingPunct="0">
                <a:spcBef>
                  <a:spcPct val="0"/>
                </a:spcBef>
                <a:spcAft>
                  <a:spcPct val="0"/>
                </a:spcAft>
                <a:defRPr/>
              </a:pPr>
              <a:r>
                <a:rPr lang="nl-NL" altLang="nl-NL" sz="1200">
                  <a:solidFill>
                    <a:srgbClr val="000000"/>
                  </a:solidFill>
                  <a:latin typeface="Arial" panose="020B0604020202020204" pitchFamily="34" charset="0"/>
                </a:rPr>
                <a:t>INDICATOR</a:t>
              </a:r>
              <a:endParaRPr lang="nl-NL" altLang="nl-NL" sz="1600">
                <a:solidFill>
                  <a:srgbClr val="000000"/>
                </a:solidFill>
                <a:latin typeface="Arial" panose="020B0604020202020204" pitchFamily="34" charset="0"/>
              </a:endParaRPr>
            </a:p>
          </p:txBody>
        </p:sp>
        <p:sp>
          <p:nvSpPr>
            <p:cNvPr id="26654" name="AutoShape 30"/>
            <p:cNvSpPr>
              <a:spLocks noChangeAspect="1" noChangeArrowheads="1"/>
            </p:cNvSpPr>
            <p:nvPr/>
          </p:nvSpPr>
          <p:spPr bwMode="auto">
            <a:xfrm>
              <a:off x="1117" y="1530"/>
              <a:ext cx="1232" cy="500"/>
            </a:xfrm>
            <a:prstGeom prst="plus">
              <a:avLst>
                <a:gd name="adj" fmla="val 25000"/>
              </a:avLst>
            </a:prstGeom>
            <a:solidFill>
              <a:srgbClr val="CCCCFF"/>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defTabSz="914400" eaLnBrk="0" fontAlgn="base" hangingPunct="0">
                <a:spcBef>
                  <a:spcPct val="0"/>
                </a:spcBef>
                <a:spcAft>
                  <a:spcPct val="0"/>
                </a:spcAft>
                <a:defRPr/>
              </a:pPr>
              <a:r>
                <a:rPr lang="nl-NL" altLang="nl-NL" sz="1600" dirty="0">
                  <a:solidFill>
                    <a:srgbClr val="000000"/>
                  </a:solidFill>
                  <a:latin typeface="Arial" panose="020B0604020202020204" pitchFamily="34" charset="0"/>
                </a:rPr>
                <a:t>DUPLEXER</a:t>
              </a:r>
              <a:endParaRPr lang="nl-NL" altLang="nl-NL" sz="1200" dirty="0">
                <a:solidFill>
                  <a:srgbClr val="000000"/>
                </a:solidFill>
                <a:latin typeface="Times New Roman" panose="02020603050405020304" pitchFamily="18" charset="0"/>
              </a:endParaRPr>
            </a:p>
          </p:txBody>
        </p:sp>
        <p:cxnSp>
          <p:nvCxnSpPr>
            <p:cNvPr id="26655" name="AutoShape 31"/>
            <p:cNvCxnSpPr>
              <a:cxnSpLocks noChangeAspect="1" noChangeShapeType="1"/>
              <a:stCxn id="26647" idx="0"/>
              <a:endCxn id="26654" idx="2"/>
            </p:cNvCxnSpPr>
            <p:nvPr/>
          </p:nvCxnSpPr>
          <p:spPr bwMode="auto">
            <a:xfrm rot="16200000">
              <a:off x="1561" y="2209"/>
              <a:ext cx="344" cy="0"/>
            </a:xfrm>
            <a:prstGeom prst="straightConnector1">
              <a:avLst/>
            </a:prstGeom>
            <a:noFill/>
            <a:ln w="28575">
              <a:solidFill>
                <a:schemeClr val="accent2"/>
              </a:solidFill>
              <a:round/>
              <a:headEnd type="arrow"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56" name="AutoShape 32"/>
            <p:cNvCxnSpPr>
              <a:cxnSpLocks noChangeAspect="1" noChangeShapeType="1"/>
              <a:stCxn id="26652" idx="2"/>
              <a:endCxn id="26651" idx="1"/>
            </p:cNvCxnSpPr>
            <p:nvPr/>
          </p:nvCxnSpPr>
          <p:spPr bwMode="auto">
            <a:xfrm rot="16200000" flipH="1">
              <a:off x="359" y="2554"/>
              <a:ext cx="965" cy="539"/>
            </a:xfrm>
            <a:prstGeom prst="bentConnector2">
              <a:avLst/>
            </a:prstGeom>
            <a:noFill/>
            <a:ln w="28575">
              <a:solidFill>
                <a:srgbClr val="FF9933"/>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57" name="AutoShape 33"/>
            <p:cNvCxnSpPr>
              <a:cxnSpLocks noChangeAspect="1" noChangeShapeType="1"/>
              <a:stCxn id="26652" idx="0"/>
              <a:endCxn id="26645" idx="1"/>
            </p:cNvCxnSpPr>
            <p:nvPr/>
          </p:nvCxnSpPr>
          <p:spPr bwMode="auto">
            <a:xfrm rot="16200000">
              <a:off x="359" y="1200"/>
              <a:ext cx="966" cy="539"/>
            </a:xfrm>
            <a:prstGeom prst="bentConnector2">
              <a:avLst/>
            </a:prstGeom>
            <a:noFill/>
            <a:ln w="28575">
              <a:solidFill>
                <a:srgbClr val="FF9933"/>
              </a:solidFill>
              <a:miter lim="800000"/>
              <a:headEnd/>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58" name="AutoShape 34"/>
            <p:cNvCxnSpPr>
              <a:cxnSpLocks noChangeAspect="1" noChangeShapeType="1"/>
              <a:stCxn id="26651" idx="0"/>
              <a:endCxn id="26647" idx="2"/>
            </p:cNvCxnSpPr>
            <p:nvPr/>
          </p:nvCxnSpPr>
          <p:spPr bwMode="auto">
            <a:xfrm rot="16200000">
              <a:off x="1561" y="2940"/>
              <a:ext cx="344" cy="0"/>
            </a:xfrm>
            <a:prstGeom prst="straightConnector1">
              <a:avLst/>
            </a:prstGeom>
            <a:noFill/>
            <a:ln w="28575">
              <a:solidFill>
                <a:schemeClr val="accent2"/>
              </a:solidFill>
              <a:round/>
              <a:headEnd type="arrow"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59" name="AutoShape 35"/>
            <p:cNvCxnSpPr>
              <a:cxnSpLocks noChangeAspect="1" noChangeShapeType="1"/>
              <a:stCxn id="26651" idx="2"/>
              <a:endCxn id="26653" idx="4"/>
            </p:cNvCxnSpPr>
            <p:nvPr/>
          </p:nvCxnSpPr>
          <p:spPr bwMode="auto">
            <a:xfrm rot="5400000" flipH="1" flipV="1">
              <a:off x="2581" y="2542"/>
              <a:ext cx="110" cy="1805"/>
            </a:xfrm>
            <a:prstGeom prst="bentConnector3">
              <a:avLst>
                <a:gd name="adj1" fmla="val -89333"/>
              </a:avLst>
            </a:prstGeom>
            <a:noFill/>
            <a:ln w="28575">
              <a:solidFill>
                <a:schemeClr val="accent1"/>
              </a:solidFill>
              <a:miter lim="800000"/>
              <a:headEnd type="none"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60" name="AutoShape 36"/>
            <p:cNvCxnSpPr>
              <a:cxnSpLocks noChangeAspect="1" noChangeShapeType="1"/>
              <a:stCxn id="26654" idx="3"/>
              <a:endCxn id="26649" idx="0"/>
            </p:cNvCxnSpPr>
            <p:nvPr/>
          </p:nvCxnSpPr>
          <p:spPr bwMode="auto">
            <a:xfrm flipV="1">
              <a:off x="2355" y="1405"/>
              <a:ext cx="984" cy="375"/>
            </a:xfrm>
            <a:prstGeom prst="bentConnector3">
              <a:avLst>
                <a:gd name="adj1" fmla="val 49181"/>
              </a:avLst>
            </a:prstGeom>
            <a:noFill/>
            <a:ln w="28575">
              <a:solidFill>
                <a:srgbClr val="FF3300"/>
              </a:solidFill>
              <a:miter lim="800000"/>
              <a:headEnd type="arrow"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61" name="AutoShape 37"/>
            <p:cNvCxnSpPr>
              <a:cxnSpLocks noChangeAspect="1" noChangeShapeType="1"/>
              <a:stCxn id="26651" idx="3"/>
              <a:endCxn id="26648" idx="2"/>
            </p:cNvCxnSpPr>
            <p:nvPr/>
          </p:nvCxnSpPr>
          <p:spPr bwMode="auto">
            <a:xfrm flipV="1">
              <a:off x="2355" y="2162"/>
              <a:ext cx="745" cy="1144"/>
            </a:xfrm>
            <a:prstGeom prst="bentConnector3">
              <a:avLst>
                <a:gd name="adj1" fmla="val 49949"/>
              </a:avLst>
            </a:prstGeom>
            <a:noFill/>
            <a:ln w="28575">
              <a:solidFill>
                <a:schemeClr val="tx1"/>
              </a:solidFill>
              <a:miter lim="800000"/>
              <a:headEnd type="none" w="lg" len="lg"/>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665" name="AutoShape 41"/>
            <p:cNvCxnSpPr>
              <a:cxnSpLocks noChangeAspect="1" noChangeShapeType="1"/>
              <a:stCxn id="26654" idx="3"/>
              <a:endCxn id="26649" idx="0"/>
            </p:cNvCxnSpPr>
            <p:nvPr/>
          </p:nvCxnSpPr>
          <p:spPr bwMode="auto">
            <a:xfrm flipV="1">
              <a:off x="2358" y="1405"/>
              <a:ext cx="980" cy="375"/>
            </a:xfrm>
            <a:prstGeom prst="bentConnector3">
              <a:avLst>
                <a:gd name="adj1" fmla="val 49083"/>
              </a:avLst>
            </a:prstGeom>
            <a:noFill/>
            <a:ln w="28575">
              <a:solidFill>
                <a:schemeClr val="accent2"/>
              </a:solidFill>
              <a:prstDash val="dash"/>
              <a:miter lim="800000"/>
              <a:headEnd type="arrow" w="med" len="med"/>
              <a:tailEnd type="non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6856" name="Line 232"/>
          <p:cNvSpPr>
            <a:spLocks noChangeShapeType="1"/>
          </p:cNvSpPr>
          <p:nvPr/>
        </p:nvSpPr>
        <p:spPr bwMode="auto">
          <a:xfrm>
            <a:off x="8256588" y="1559283"/>
            <a:ext cx="0" cy="5256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64" name="Text Box 240"/>
          <p:cNvSpPr txBox="1">
            <a:spLocks noChangeArrowheads="1"/>
          </p:cNvSpPr>
          <p:nvPr/>
        </p:nvSpPr>
        <p:spPr bwMode="auto">
          <a:xfrm>
            <a:off x="2495550" y="911584"/>
            <a:ext cx="439261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defTabSz="914400" eaLnBrk="0" fontAlgn="base" hangingPunct="0">
              <a:spcBef>
                <a:spcPct val="50000"/>
              </a:spcBef>
              <a:spcAft>
                <a:spcPct val="0"/>
              </a:spcAft>
              <a:defRPr/>
            </a:pPr>
            <a:r>
              <a:rPr lang="nl-NL" altLang="nl-NL" sz="2400" dirty="0">
                <a:solidFill>
                  <a:srgbClr val="000000"/>
                </a:solidFill>
                <a:latin typeface="Times New Roman" panose="02020603050405020304" pitchFamily="18" charset="0"/>
                <a:sym typeface="Wingdings" panose="05000000000000000000" pitchFamily="2" charset="2"/>
              </a:rPr>
              <a:t> target data (</a:t>
            </a:r>
            <a:r>
              <a:rPr lang="nl-NL" altLang="nl-NL" sz="2400" dirty="0" err="1">
                <a:solidFill>
                  <a:srgbClr val="000000"/>
                </a:solidFill>
                <a:latin typeface="Times New Roman" panose="02020603050405020304" pitchFamily="18" charset="0"/>
                <a:sym typeface="Wingdings" panose="05000000000000000000" pitchFamily="2" charset="2"/>
              </a:rPr>
              <a:t>position</a:t>
            </a:r>
            <a:r>
              <a:rPr lang="nl-NL" altLang="nl-NL" sz="2400" dirty="0">
                <a:solidFill>
                  <a:srgbClr val="000000"/>
                </a:solidFill>
                <a:latin typeface="Times New Roman" panose="02020603050405020304" pitchFamily="18" charset="0"/>
                <a:sym typeface="Wingdings" panose="05000000000000000000" pitchFamily="2" charset="2"/>
              </a:rPr>
              <a:t> etc.)</a:t>
            </a:r>
          </a:p>
        </p:txBody>
      </p:sp>
      <p:grpSp>
        <p:nvGrpSpPr>
          <p:cNvPr id="26917" name="Group 293"/>
          <p:cNvGrpSpPr>
            <a:grpSpLocks/>
          </p:cNvGrpSpPr>
          <p:nvPr/>
        </p:nvGrpSpPr>
        <p:grpSpPr bwMode="auto">
          <a:xfrm>
            <a:off x="1866901" y="1656121"/>
            <a:ext cx="8621713" cy="1584325"/>
            <a:chOff x="216" y="588"/>
            <a:chExt cx="5431" cy="998"/>
          </a:xfrm>
        </p:grpSpPr>
        <p:sp>
          <p:nvSpPr>
            <p:cNvPr id="26857" name="Line 233"/>
            <p:cNvSpPr>
              <a:spLocks noChangeShapeType="1"/>
            </p:cNvSpPr>
            <p:nvPr/>
          </p:nvSpPr>
          <p:spPr bwMode="auto">
            <a:xfrm>
              <a:off x="4241" y="799"/>
              <a:ext cx="14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63" name="Freeform 239"/>
            <p:cNvSpPr>
              <a:spLocks/>
            </p:cNvSpPr>
            <p:nvPr/>
          </p:nvSpPr>
          <p:spPr bwMode="auto">
            <a:xfrm>
              <a:off x="4241" y="588"/>
              <a:ext cx="49" cy="211"/>
            </a:xfrm>
            <a:custGeom>
              <a:avLst/>
              <a:gdLst>
                <a:gd name="T0" fmla="*/ 0 w 49"/>
                <a:gd name="T1" fmla="*/ 211 h 211"/>
                <a:gd name="T2" fmla="*/ 25 w 49"/>
                <a:gd name="T3" fmla="*/ 0 h 211"/>
                <a:gd name="T4" fmla="*/ 49 w 49"/>
                <a:gd name="T5" fmla="*/ 210 h 211"/>
              </a:gdLst>
              <a:ahLst/>
              <a:cxnLst>
                <a:cxn ang="0">
                  <a:pos x="T0" y="T1"/>
                </a:cxn>
                <a:cxn ang="0">
                  <a:pos x="T2" y="T3"/>
                </a:cxn>
                <a:cxn ang="0">
                  <a:pos x="T4" y="T5"/>
                </a:cxn>
              </a:cxnLst>
              <a:rect l="0" t="0" r="r" b="b"/>
              <a:pathLst>
                <a:path w="49" h="211">
                  <a:moveTo>
                    <a:pt x="0" y="211"/>
                  </a:moveTo>
                  <a:cubicBezTo>
                    <a:pt x="4" y="176"/>
                    <a:pt x="17" y="0"/>
                    <a:pt x="25" y="0"/>
                  </a:cubicBezTo>
                  <a:cubicBezTo>
                    <a:pt x="33" y="0"/>
                    <a:pt x="44" y="166"/>
                    <a:pt x="49" y="210"/>
                  </a:cubicBezTo>
                </a:path>
              </a:pathLst>
            </a:custGeom>
            <a:noFill/>
            <a:ln w="1905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65" name="Text Box 241"/>
            <p:cNvSpPr txBox="1">
              <a:spLocks noChangeArrowheads="1"/>
            </p:cNvSpPr>
            <p:nvPr/>
          </p:nvSpPr>
          <p:spPr bwMode="auto">
            <a:xfrm>
              <a:off x="3969" y="647"/>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66" name="Text Box 242"/>
            <p:cNvSpPr txBox="1">
              <a:spLocks noChangeArrowheads="1"/>
            </p:cNvSpPr>
            <p:nvPr/>
          </p:nvSpPr>
          <p:spPr bwMode="auto">
            <a:xfrm>
              <a:off x="216" y="1298"/>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grpSp>
      <p:grpSp>
        <p:nvGrpSpPr>
          <p:cNvPr id="26916" name="Group 292"/>
          <p:cNvGrpSpPr>
            <a:grpSpLocks/>
          </p:cNvGrpSpPr>
          <p:nvPr/>
        </p:nvGrpSpPr>
        <p:grpSpPr bwMode="auto">
          <a:xfrm>
            <a:off x="3719513" y="2351446"/>
            <a:ext cx="6769100" cy="690563"/>
            <a:chOff x="1383" y="1026"/>
            <a:chExt cx="4264" cy="435"/>
          </a:xfrm>
        </p:grpSpPr>
        <p:grpSp>
          <p:nvGrpSpPr>
            <p:cNvPr id="26861" name="Group 237"/>
            <p:cNvGrpSpPr>
              <a:grpSpLocks/>
            </p:cNvGrpSpPr>
            <p:nvPr/>
          </p:nvGrpSpPr>
          <p:grpSpPr bwMode="auto">
            <a:xfrm>
              <a:off x="4241" y="1026"/>
              <a:ext cx="1406" cy="435"/>
              <a:chOff x="4241" y="1026"/>
              <a:chExt cx="1406" cy="435"/>
            </a:xfrm>
          </p:grpSpPr>
          <p:grpSp>
            <p:nvGrpSpPr>
              <p:cNvPr id="26764" name="Group 140"/>
              <p:cNvGrpSpPr>
                <a:grpSpLocks/>
              </p:cNvGrpSpPr>
              <p:nvPr/>
            </p:nvGrpSpPr>
            <p:grpSpPr bwMode="auto">
              <a:xfrm>
                <a:off x="4257" y="1026"/>
                <a:ext cx="417" cy="435"/>
                <a:chOff x="4187" y="1090"/>
                <a:chExt cx="887" cy="362"/>
              </a:xfrm>
            </p:grpSpPr>
            <p:sp>
              <p:nvSpPr>
                <p:cNvPr id="26674" name="Line 50"/>
                <p:cNvSpPr>
                  <a:spLocks noChangeShapeType="1"/>
                </p:cNvSpPr>
                <p:nvPr/>
              </p:nvSpPr>
              <p:spPr bwMode="auto">
                <a:xfrm flipV="1">
                  <a:off x="4187" y="1210"/>
                  <a:ext cx="9"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75" name="Freeform 51"/>
                <p:cNvSpPr>
                  <a:spLocks/>
                </p:cNvSpPr>
                <p:nvPr/>
              </p:nvSpPr>
              <p:spPr bwMode="auto">
                <a:xfrm>
                  <a:off x="4196" y="1155"/>
                  <a:ext cx="10" cy="55"/>
                </a:xfrm>
                <a:custGeom>
                  <a:avLst/>
                  <a:gdLst>
                    <a:gd name="T0" fmla="*/ 0 w 10"/>
                    <a:gd name="T1" fmla="*/ 55 h 55"/>
                    <a:gd name="T2" fmla="*/ 5 w 10"/>
                    <a:gd name="T3" fmla="*/ 28 h 55"/>
                    <a:gd name="T4" fmla="*/ 10 w 10"/>
                    <a:gd name="T5" fmla="*/ 0 h 55"/>
                  </a:gdLst>
                  <a:ahLst/>
                  <a:cxnLst>
                    <a:cxn ang="0">
                      <a:pos x="T0" y="T1"/>
                    </a:cxn>
                    <a:cxn ang="0">
                      <a:pos x="T2" y="T3"/>
                    </a:cxn>
                    <a:cxn ang="0">
                      <a:pos x="T4" y="T5"/>
                    </a:cxn>
                  </a:cxnLst>
                  <a:rect l="0" t="0" r="r" b="b"/>
                  <a:pathLst>
                    <a:path w="10" h="55">
                      <a:moveTo>
                        <a:pt x="0" y="55"/>
                      </a:moveTo>
                      <a:lnTo>
                        <a:pt x="5" y="28"/>
                      </a:lnTo>
                      <a:lnTo>
                        <a:pt x="10"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76" name="Freeform 52"/>
                <p:cNvSpPr>
                  <a:spLocks/>
                </p:cNvSpPr>
                <p:nvPr/>
              </p:nvSpPr>
              <p:spPr bwMode="auto">
                <a:xfrm>
                  <a:off x="4206" y="1118"/>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77" name="Freeform 53"/>
                <p:cNvSpPr>
                  <a:spLocks/>
                </p:cNvSpPr>
                <p:nvPr/>
              </p:nvSpPr>
              <p:spPr bwMode="auto">
                <a:xfrm>
                  <a:off x="4215" y="1094"/>
                  <a:ext cx="14" cy="24"/>
                </a:xfrm>
                <a:custGeom>
                  <a:avLst/>
                  <a:gdLst>
                    <a:gd name="T0" fmla="*/ 0 w 14"/>
                    <a:gd name="T1" fmla="*/ 24 h 24"/>
                    <a:gd name="T2" fmla="*/ 5 w 14"/>
                    <a:gd name="T3" fmla="*/ 10 h 24"/>
                    <a:gd name="T4" fmla="*/ 14 w 14"/>
                    <a:gd name="T5" fmla="*/ 0 h 24"/>
                  </a:gdLst>
                  <a:ahLst/>
                  <a:cxnLst>
                    <a:cxn ang="0">
                      <a:pos x="T0" y="T1"/>
                    </a:cxn>
                    <a:cxn ang="0">
                      <a:pos x="T2" y="T3"/>
                    </a:cxn>
                    <a:cxn ang="0">
                      <a:pos x="T4" y="T5"/>
                    </a:cxn>
                  </a:cxnLst>
                  <a:rect l="0" t="0" r="r" b="b"/>
                  <a:pathLst>
                    <a:path w="14" h="24">
                      <a:moveTo>
                        <a:pt x="0" y="24"/>
                      </a:moveTo>
                      <a:lnTo>
                        <a:pt x="5" y="10"/>
                      </a:lnTo>
                      <a:lnTo>
                        <a:pt x="14"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78" name="Freeform 54"/>
                <p:cNvSpPr>
                  <a:spLocks/>
                </p:cNvSpPr>
                <p:nvPr/>
              </p:nvSpPr>
              <p:spPr bwMode="auto">
                <a:xfrm>
                  <a:off x="4229" y="1090"/>
                  <a:ext cx="9" cy="4"/>
                </a:xfrm>
                <a:custGeom>
                  <a:avLst/>
                  <a:gdLst>
                    <a:gd name="T0" fmla="*/ 0 w 9"/>
                    <a:gd name="T1" fmla="*/ 4 h 4"/>
                    <a:gd name="T2" fmla="*/ 5 w 9"/>
                    <a:gd name="T3" fmla="*/ 0 h 4"/>
                    <a:gd name="T4" fmla="*/ 9 w 9"/>
                    <a:gd name="T5" fmla="*/ 4 h 4"/>
                  </a:gdLst>
                  <a:ahLst/>
                  <a:cxnLst>
                    <a:cxn ang="0">
                      <a:pos x="T0" y="T1"/>
                    </a:cxn>
                    <a:cxn ang="0">
                      <a:pos x="T2" y="T3"/>
                    </a:cxn>
                    <a:cxn ang="0">
                      <a:pos x="T4" y="T5"/>
                    </a:cxn>
                  </a:cxnLst>
                  <a:rect l="0" t="0" r="r" b="b"/>
                  <a:pathLst>
                    <a:path w="9" h="4">
                      <a:moveTo>
                        <a:pt x="0" y="4"/>
                      </a:moveTo>
                      <a:lnTo>
                        <a:pt x="5" y="0"/>
                      </a:lnTo>
                      <a:lnTo>
                        <a:pt x="9" y="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79" name="Freeform 55"/>
                <p:cNvSpPr>
                  <a:spLocks/>
                </p:cNvSpPr>
                <p:nvPr/>
              </p:nvSpPr>
              <p:spPr bwMode="auto">
                <a:xfrm>
                  <a:off x="4238" y="1094"/>
                  <a:ext cx="10" cy="24"/>
                </a:xfrm>
                <a:custGeom>
                  <a:avLst/>
                  <a:gdLst>
                    <a:gd name="T0" fmla="*/ 0 w 10"/>
                    <a:gd name="T1" fmla="*/ 0 h 24"/>
                    <a:gd name="T2" fmla="*/ 5 w 10"/>
                    <a:gd name="T3" fmla="*/ 10 h 24"/>
                    <a:gd name="T4" fmla="*/ 10 w 10"/>
                    <a:gd name="T5" fmla="*/ 24 h 24"/>
                  </a:gdLst>
                  <a:ahLst/>
                  <a:cxnLst>
                    <a:cxn ang="0">
                      <a:pos x="T0" y="T1"/>
                    </a:cxn>
                    <a:cxn ang="0">
                      <a:pos x="T2" y="T3"/>
                    </a:cxn>
                    <a:cxn ang="0">
                      <a:pos x="T4" y="T5"/>
                    </a:cxn>
                  </a:cxnLst>
                  <a:rect l="0" t="0" r="r" b="b"/>
                  <a:pathLst>
                    <a:path w="10" h="24">
                      <a:moveTo>
                        <a:pt x="0" y="0"/>
                      </a:moveTo>
                      <a:lnTo>
                        <a:pt x="5" y="10"/>
                      </a:lnTo>
                      <a:lnTo>
                        <a:pt x="10" y="2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0" name="Freeform 56"/>
                <p:cNvSpPr>
                  <a:spLocks/>
                </p:cNvSpPr>
                <p:nvPr/>
              </p:nvSpPr>
              <p:spPr bwMode="auto">
                <a:xfrm>
                  <a:off x="4248" y="1118"/>
                  <a:ext cx="9" cy="37"/>
                </a:xfrm>
                <a:custGeom>
                  <a:avLst/>
                  <a:gdLst>
                    <a:gd name="T0" fmla="*/ 0 w 9"/>
                    <a:gd name="T1" fmla="*/ 0 h 37"/>
                    <a:gd name="T2" fmla="*/ 4 w 9"/>
                    <a:gd name="T3" fmla="*/ 18 h 37"/>
                    <a:gd name="T4" fmla="*/ 9 w 9"/>
                    <a:gd name="T5" fmla="*/ 37 h 37"/>
                  </a:gdLst>
                  <a:ahLst/>
                  <a:cxnLst>
                    <a:cxn ang="0">
                      <a:pos x="T0" y="T1"/>
                    </a:cxn>
                    <a:cxn ang="0">
                      <a:pos x="T2" y="T3"/>
                    </a:cxn>
                    <a:cxn ang="0">
                      <a:pos x="T4" y="T5"/>
                    </a:cxn>
                  </a:cxnLst>
                  <a:rect l="0" t="0" r="r" b="b"/>
                  <a:pathLst>
                    <a:path w="9" h="37">
                      <a:moveTo>
                        <a:pt x="0" y="0"/>
                      </a:moveTo>
                      <a:lnTo>
                        <a:pt x="4" y="18"/>
                      </a:lnTo>
                      <a:lnTo>
                        <a:pt x="9"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1" name="Freeform 57"/>
                <p:cNvSpPr>
                  <a:spLocks/>
                </p:cNvSpPr>
                <p:nvPr/>
              </p:nvSpPr>
              <p:spPr bwMode="auto">
                <a:xfrm>
                  <a:off x="4257" y="1155"/>
                  <a:ext cx="9" cy="55"/>
                </a:xfrm>
                <a:custGeom>
                  <a:avLst/>
                  <a:gdLst>
                    <a:gd name="T0" fmla="*/ 0 w 9"/>
                    <a:gd name="T1" fmla="*/ 0 h 55"/>
                    <a:gd name="T2" fmla="*/ 4 w 9"/>
                    <a:gd name="T3" fmla="*/ 28 h 55"/>
                    <a:gd name="T4" fmla="*/ 9 w 9"/>
                    <a:gd name="T5" fmla="*/ 55 h 55"/>
                  </a:gdLst>
                  <a:ahLst/>
                  <a:cxnLst>
                    <a:cxn ang="0">
                      <a:pos x="T0" y="T1"/>
                    </a:cxn>
                    <a:cxn ang="0">
                      <a:pos x="T2" y="T3"/>
                    </a:cxn>
                    <a:cxn ang="0">
                      <a:pos x="T4" y="T5"/>
                    </a:cxn>
                  </a:cxnLst>
                  <a:rect l="0" t="0" r="r" b="b"/>
                  <a:pathLst>
                    <a:path w="9" h="55">
                      <a:moveTo>
                        <a:pt x="0" y="0"/>
                      </a:moveTo>
                      <a:lnTo>
                        <a:pt x="4" y="28"/>
                      </a:lnTo>
                      <a:lnTo>
                        <a:pt x="9" y="55"/>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2" name="Line 58"/>
                <p:cNvSpPr>
                  <a:spLocks noChangeShapeType="1"/>
                </p:cNvSpPr>
                <p:nvPr/>
              </p:nvSpPr>
              <p:spPr bwMode="auto">
                <a:xfrm>
                  <a:off x="4266" y="1210"/>
                  <a:ext cx="9"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3" name="Line 59"/>
                <p:cNvSpPr>
                  <a:spLocks noChangeShapeType="1"/>
                </p:cNvSpPr>
                <p:nvPr/>
              </p:nvSpPr>
              <p:spPr bwMode="auto">
                <a:xfrm>
                  <a:off x="4275" y="1271"/>
                  <a:ext cx="10"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4" name="Freeform 60"/>
                <p:cNvSpPr>
                  <a:spLocks/>
                </p:cNvSpPr>
                <p:nvPr/>
              </p:nvSpPr>
              <p:spPr bwMode="auto">
                <a:xfrm>
                  <a:off x="4285" y="1331"/>
                  <a:ext cx="9" cy="56"/>
                </a:xfrm>
                <a:custGeom>
                  <a:avLst/>
                  <a:gdLst>
                    <a:gd name="T0" fmla="*/ 0 w 9"/>
                    <a:gd name="T1" fmla="*/ 0 h 56"/>
                    <a:gd name="T2" fmla="*/ 4 w 9"/>
                    <a:gd name="T3" fmla="*/ 28 h 56"/>
                    <a:gd name="T4" fmla="*/ 9 w 9"/>
                    <a:gd name="T5" fmla="*/ 56 h 56"/>
                  </a:gdLst>
                  <a:ahLst/>
                  <a:cxnLst>
                    <a:cxn ang="0">
                      <a:pos x="T0" y="T1"/>
                    </a:cxn>
                    <a:cxn ang="0">
                      <a:pos x="T2" y="T3"/>
                    </a:cxn>
                    <a:cxn ang="0">
                      <a:pos x="T4" y="T5"/>
                    </a:cxn>
                  </a:cxnLst>
                  <a:rect l="0" t="0" r="r" b="b"/>
                  <a:pathLst>
                    <a:path w="9" h="56">
                      <a:moveTo>
                        <a:pt x="0" y="0"/>
                      </a:moveTo>
                      <a:lnTo>
                        <a:pt x="4" y="28"/>
                      </a:lnTo>
                      <a:lnTo>
                        <a:pt x="9" y="56"/>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5" name="Freeform 61"/>
                <p:cNvSpPr>
                  <a:spLocks/>
                </p:cNvSpPr>
                <p:nvPr/>
              </p:nvSpPr>
              <p:spPr bwMode="auto">
                <a:xfrm>
                  <a:off x="4294" y="1387"/>
                  <a:ext cx="14" cy="37"/>
                </a:xfrm>
                <a:custGeom>
                  <a:avLst/>
                  <a:gdLst>
                    <a:gd name="T0" fmla="*/ 0 w 14"/>
                    <a:gd name="T1" fmla="*/ 0 h 37"/>
                    <a:gd name="T2" fmla="*/ 5 w 14"/>
                    <a:gd name="T3" fmla="*/ 18 h 37"/>
                    <a:gd name="T4" fmla="*/ 14 w 14"/>
                    <a:gd name="T5" fmla="*/ 37 h 37"/>
                  </a:gdLst>
                  <a:ahLst/>
                  <a:cxnLst>
                    <a:cxn ang="0">
                      <a:pos x="T0" y="T1"/>
                    </a:cxn>
                    <a:cxn ang="0">
                      <a:pos x="T2" y="T3"/>
                    </a:cxn>
                    <a:cxn ang="0">
                      <a:pos x="T4" y="T5"/>
                    </a:cxn>
                  </a:cxnLst>
                  <a:rect l="0" t="0" r="r" b="b"/>
                  <a:pathLst>
                    <a:path w="14" h="37">
                      <a:moveTo>
                        <a:pt x="0" y="0"/>
                      </a:moveTo>
                      <a:lnTo>
                        <a:pt x="5" y="18"/>
                      </a:lnTo>
                      <a:lnTo>
                        <a:pt x="14"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6" name="Freeform 62"/>
                <p:cNvSpPr>
                  <a:spLocks/>
                </p:cNvSpPr>
                <p:nvPr/>
              </p:nvSpPr>
              <p:spPr bwMode="auto">
                <a:xfrm>
                  <a:off x="4308" y="1424"/>
                  <a:ext cx="9" cy="23"/>
                </a:xfrm>
                <a:custGeom>
                  <a:avLst/>
                  <a:gdLst>
                    <a:gd name="T0" fmla="*/ 0 w 9"/>
                    <a:gd name="T1" fmla="*/ 0 h 23"/>
                    <a:gd name="T2" fmla="*/ 5 w 9"/>
                    <a:gd name="T3" fmla="*/ 14 h 23"/>
                    <a:gd name="T4" fmla="*/ 9 w 9"/>
                    <a:gd name="T5" fmla="*/ 23 h 23"/>
                  </a:gdLst>
                  <a:ahLst/>
                  <a:cxnLst>
                    <a:cxn ang="0">
                      <a:pos x="T0" y="T1"/>
                    </a:cxn>
                    <a:cxn ang="0">
                      <a:pos x="T2" y="T3"/>
                    </a:cxn>
                    <a:cxn ang="0">
                      <a:pos x="T4" y="T5"/>
                    </a:cxn>
                  </a:cxnLst>
                  <a:rect l="0" t="0" r="r" b="b"/>
                  <a:pathLst>
                    <a:path w="9" h="23">
                      <a:moveTo>
                        <a:pt x="0" y="0"/>
                      </a:moveTo>
                      <a:lnTo>
                        <a:pt x="5" y="14"/>
                      </a:lnTo>
                      <a:lnTo>
                        <a:pt x="9" y="23"/>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7" name="Freeform 63"/>
                <p:cNvSpPr>
                  <a:spLocks/>
                </p:cNvSpPr>
                <p:nvPr/>
              </p:nvSpPr>
              <p:spPr bwMode="auto">
                <a:xfrm>
                  <a:off x="4317" y="1447"/>
                  <a:ext cx="9" cy="5"/>
                </a:xfrm>
                <a:custGeom>
                  <a:avLst/>
                  <a:gdLst>
                    <a:gd name="T0" fmla="*/ 0 w 9"/>
                    <a:gd name="T1" fmla="*/ 0 h 5"/>
                    <a:gd name="T2" fmla="*/ 5 w 9"/>
                    <a:gd name="T3" fmla="*/ 5 h 5"/>
                    <a:gd name="T4" fmla="*/ 9 w 9"/>
                    <a:gd name="T5" fmla="*/ 0 h 5"/>
                  </a:gdLst>
                  <a:ahLst/>
                  <a:cxnLst>
                    <a:cxn ang="0">
                      <a:pos x="T0" y="T1"/>
                    </a:cxn>
                    <a:cxn ang="0">
                      <a:pos x="T2" y="T3"/>
                    </a:cxn>
                    <a:cxn ang="0">
                      <a:pos x="T4" y="T5"/>
                    </a:cxn>
                  </a:cxnLst>
                  <a:rect l="0" t="0" r="r" b="b"/>
                  <a:pathLst>
                    <a:path w="9" h="5">
                      <a:moveTo>
                        <a:pt x="0" y="0"/>
                      </a:moveTo>
                      <a:lnTo>
                        <a:pt x="5" y="5"/>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8" name="Freeform 64"/>
                <p:cNvSpPr>
                  <a:spLocks/>
                </p:cNvSpPr>
                <p:nvPr/>
              </p:nvSpPr>
              <p:spPr bwMode="auto">
                <a:xfrm>
                  <a:off x="4326" y="1424"/>
                  <a:ext cx="10" cy="23"/>
                </a:xfrm>
                <a:custGeom>
                  <a:avLst/>
                  <a:gdLst>
                    <a:gd name="T0" fmla="*/ 0 w 10"/>
                    <a:gd name="T1" fmla="*/ 23 h 23"/>
                    <a:gd name="T2" fmla="*/ 5 w 10"/>
                    <a:gd name="T3" fmla="*/ 14 h 23"/>
                    <a:gd name="T4" fmla="*/ 10 w 10"/>
                    <a:gd name="T5" fmla="*/ 0 h 23"/>
                  </a:gdLst>
                  <a:ahLst/>
                  <a:cxnLst>
                    <a:cxn ang="0">
                      <a:pos x="T0" y="T1"/>
                    </a:cxn>
                    <a:cxn ang="0">
                      <a:pos x="T2" y="T3"/>
                    </a:cxn>
                    <a:cxn ang="0">
                      <a:pos x="T4" y="T5"/>
                    </a:cxn>
                  </a:cxnLst>
                  <a:rect l="0" t="0" r="r" b="b"/>
                  <a:pathLst>
                    <a:path w="10" h="23">
                      <a:moveTo>
                        <a:pt x="0" y="23"/>
                      </a:moveTo>
                      <a:lnTo>
                        <a:pt x="5" y="14"/>
                      </a:lnTo>
                      <a:lnTo>
                        <a:pt x="10"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89" name="Freeform 65"/>
                <p:cNvSpPr>
                  <a:spLocks/>
                </p:cNvSpPr>
                <p:nvPr/>
              </p:nvSpPr>
              <p:spPr bwMode="auto">
                <a:xfrm>
                  <a:off x="4336" y="1387"/>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0" name="Freeform 66"/>
                <p:cNvSpPr>
                  <a:spLocks/>
                </p:cNvSpPr>
                <p:nvPr/>
              </p:nvSpPr>
              <p:spPr bwMode="auto">
                <a:xfrm>
                  <a:off x="4345" y="1331"/>
                  <a:ext cx="9" cy="56"/>
                </a:xfrm>
                <a:custGeom>
                  <a:avLst/>
                  <a:gdLst>
                    <a:gd name="T0" fmla="*/ 0 w 9"/>
                    <a:gd name="T1" fmla="*/ 56 h 56"/>
                    <a:gd name="T2" fmla="*/ 5 w 9"/>
                    <a:gd name="T3" fmla="*/ 28 h 56"/>
                    <a:gd name="T4" fmla="*/ 9 w 9"/>
                    <a:gd name="T5" fmla="*/ 0 h 56"/>
                  </a:gdLst>
                  <a:ahLst/>
                  <a:cxnLst>
                    <a:cxn ang="0">
                      <a:pos x="T0" y="T1"/>
                    </a:cxn>
                    <a:cxn ang="0">
                      <a:pos x="T2" y="T3"/>
                    </a:cxn>
                    <a:cxn ang="0">
                      <a:pos x="T4" y="T5"/>
                    </a:cxn>
                  </a:cxnLst>
                  <a:rect l="0" t="0" r="r" b="b"/>
                  <a:pathLst>
                    <a:path w="9" h="56">
                      <a:moveTo>
                        <a:pt x="0" y="56"/>
                      </a:moveTo>
                      <a:lnTo>
                        <a:pt x="5"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1" name="Line 67"/>
                <p:cNvSpPr>
                  <a:spLocks noChangeShapeType="1"/>
                </p:cNvSpPr>
                <p:nvPr/>
              </p:nvSpPr>
              <p:spPr bwMode="auto">
                <a:xfrm flipV="1">
                  <a:off x="4354" y="1271"/>
                  <a:ext cx="10"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2" name="Line 68"/>
                <p:cNvSpPr>
                  <a:spLocks noChangeShapeType="1"/>
                </p:cNvSpPr>
                <p:nvPr/>
              </p:nvSpPr>
              <p:spPr bwMode="auto">
                <a:xfrm flipV="1">
                  <a:off x="4364" y="1210"/>
                  <a:ext cx="9"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3" name="Freeform 69"/>
                <p:cNvSpPr>
                  <a:spLocks/>
                </p:cNvSpPr>
                <p:nvPr/>
              </p:nvSpPr>
              <p:spPr bwMode="auto">
                <a:xfrm>
                  <a:off x="4373" y="1155"/>
                  <a:ext cx="9" cy="55"/>
                </a:xfrm>
                <a:custGeom>
                  <a:avLst/>
                  <a:gdLst>
                    <a:gd name="T0" fmla="*/ 0 w 9"/>
                    <a:gd name="T1" fmla="*/ 55 h 55"/>
                    <a:gd name="T2" fmla="*/ 5 w 9"/>
                    <a:gd name="T3" fmla="*/ 28 h 55"/>
                    <a:gd name="T4" fmla="*/ 9 w 9"/>
                    <a:gd name="T5" fmla="*/ 0 h 55"/>
                  </a:gdLst>
                  <a:ahLst/>
                  <a:cxnLst>
                    <a:cxn ang="0">
                      <a:pos x="T0" y="T1"/>
                    </a:cxn>
                    <a:cxn ang="0">
                      <a:pos x="T2" y="T3"/>
                    </a:cxn>
                    <a:cxn ang="0">
                      <a:pos x="T4" y="T5"/>
                    </a:cxn>
                  </a:cxnLst>
                  <a:rect l="0" t="0" r="r" b="b"/>
                  <a:pathLst>
                    <a:path w="9" h="55">
                      <a:moveTo>
                        <a:pt x="0" y="55"/>
                      </a:moveTo>
                      <a:lnTo>
                        <a:pt x="5"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4" name="Freeform 70"/>
                <p:cNvSpPr>
                  <a:spLocks/>
                </p:cNvSpPr>
                <p:nvPr/>
              </p:nvSpPr>
              <p:spPr bwMode="auto">
                <a:xfrm>
                  <a:off x="4382" y="1118"/>
                  <a:ext cx="14" cy="37"/>
                </a:xfrm>
                <a:custGeom>
                  <a:avLst/>
                  <a:gdLst>
                    <a:gd name="T0" fmla="*/ 0 w 14"/>
                    <a:gd name="T1" fmla="*/ 37 h 37"/>
                    <a:gd name="T2" fmla="*/ 5 w 14"/>
                    <a:gd name="T3" fmla="*/ 18 h 37"/>
                    <a:gd name="T4" fmla="*/ 14 w 14"/>
                    <a:gd name="T5" fmla="*/ 0 h 37"/>
                  </a:gdLst>
                  <a:ahLst/>
                  <a:cxnLst>
                    <a:cxn ang="0">
                      <a:pos x="T0" y="T1"/>
                    </a:cxn>
                    <a:cxn ang="0">
                      <a:pos x="T2" y="T3"/>
                    </a:cxn>
                    <a:cxn ang="0">
                      <a:pos x="T4" y="T5"/>
                    </a:cxn>
                  </a:cxnLst>
                  <a:rect l="0" t="0" r="r" b="b"/>
                  <a:pathLst>
                    <a:path w="14" h="37">
                      <a:moveTo>
                        <a:pt x="0" y="37"/>
                      </a:moveTo>
                      <a:lnTo>
                        <a:pt x="5" y="18"/>
                      </a:lnTo>
                      <a:lnTo>
                        <a:pt x="14"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5" name="Freeform 71"/>
                <p:cNvSpPr>
                  <a:spLocks/>
                </p:cNvSpPr>
                <p:nvPr/>
              </p:nvSpPr>
              <p:spPr bwMode="auto">
                <a:xfrm>
                  <a:off x="4396" y="1094"/>
                  <a:ext cx="9" cy="24"/>
                </a:xfrm>
                <a:custGeom>
                  <a:avLst/>
                  <a:gdLst>
                    <a:gd name="T0" fmla="*/ 0 w 9"/>
                    <a:gd name="T1" fmla="*/ 24 h 24"/>
                    <a:gd name="T2" fmla="*/ 5 w 9"/>
                    <a:gd name="T3" fmla="*/ 10 h 24"/>
                    <a:gd name="T4" fmla="*/ 9 w 9"/>
                    <a:gd name="T5" fmla="*/ 0 h 24"/>
                  </a:gdLst>
                  <a:ahLst/>
                  <a:cxnLst>
                    <a:cxn ang="0">
                      <a:pos x="T0" y="T1"/>
                    </a:cxn>
                    <a:cxn ang="0">
                      <a:pos x="T2" y="T3"/>
                    </a:cxn>
                    <a:cxn ang="0">
                      <a:pos x="T4" y="T5"/>
                    </a:cxn>
                  </a:cxnLst>
                  <a:rect l="0" t="0" r="r" b="b"/>
                  <a:pathLst>
                    <a:path w="9" h="24">
                      <a:moveTo>
                        <a:pt x="0" y="24"/>
                      </a:moveTo>
                      <a:lnTo>
                        <a:pt x="5" y="10"/>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6" name="Freeform 72"/>
                <p:cNvSpPr>
                  <a:spLocks/>
                </p:cNvSpPr>
                <p:nvPr/>
              </p:nvSpPr>
              <p:spPr bwMode="auto">
                <a:xfrm>
                  <a:off x="4405" y="1090"/>
                  <a:ext cx="10" cy="4"/>
                </a:xfrm>
                <a:custGeom>
                  <a:avLst/>
                  <a:gdLst>
                    <a:gd name="T0" fmla="*/ 0 w 10"/>
                    <a:gd name="T1" fmla="*/ 4 h 4"/>
                    <a:gd name="T2" fmla="*/ 5 w 10"/>
                    <a:gd name="T3" fmla="*/ 0 h 4"/>
                    <a:gd name="T4" fmla="*/ 10 w 10"/>
                    <a:gd name="T5" fmla="*/ 4 h 4"/>
                  </a:gdLst>
                  <a:ahLst/>
                  <a:cxnLst>
                    <a:cxn ang="0">
                      <a:pos x="T0" y="T1"/>
                    </a:cxn>
                    <a:cxn ang="0">
                      <a:pos x="T2" y="T3"/>
                    </a:cxn>
                    <a:cxn ang="0">
                      <a:pos x="T4" y="T5"/>
                    </a:cxn>
                  </a:cxnLst>
                  <a:rect l="0" t="0" r="r" b="b"/>
                  <a:pathLst>
                    <a:path w="10" h="4">
                      <a:moveTo>
                        <a:pt x="0" y="4"/>
                      </a:moveTo>
                      <a:lnTo>
                        <a:pt x="5" y="0"/>
                      </a:lnTo>
                      <a:lnTo>
                        <a:pt x="10" y="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7" name="Freeform 73"/>
                <p:cNvSpPr>
                  <a:spLocks/>
                </p:cNvSpPr>
                <p:nvPr/>
              </p:nvSpPr>
              <p:spPr bwMode="auto">
                <a:xfrm>
                  <a:off x="4415" y="1094"/>
                  <a:ext cx="9" cy="24"/>
                </a:xfrm>
                <a:custGeom>
                  <a:avLst/>
                  <a:gdLst>
                    <a:gd name="T0" fmla="*/ 0 w 9"/>
                    <a:gd name="T1" fmla="*/ 0 h 24"/>
                    <a:gd name="T2" fmla="*/ 4 w 9"/>
                    <a:gd name="T3" fmla="*/ 10 h 24"/>
                    <a:gd name="T4" fmla="*/ 9 w 9"/>
                    <a:gd name="T5" fmla="*/ 24 h 24"/>
                  </a:gdLst>
                  <a:ahLst/>
                  <a:cxnLst>
                    <a:cxn ang="0">
                      <a:pos x="T0" y="T1"/>
                    </a:cxn>
                    <a:cxn ang="0">
                      <a:pos x="T2" y="T3"/>
                    </a:cxn>
                    <a:cxn ang="0">
                      <a:pos x="T4" y="T5"/>
                    </a:cxn>
                  </a:cxnLst>
                  <a:rect l="0" t="0" r="r" b="b"/>
                  <a:pathLst>
                    <a:path w="9" h="24">
                      <a:moveTo>
                        <a:pt x="0" y="0"/>
                      </a:moveTo>
                      <a:lnTo>
                        <a:pt x="4" y="10"/>
                      </a:lnTo>
                      <a:lnTo>
                        <a:pt x="9" y="2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8" name="Freeform 74"/>
                <p:cNvSpPr>
                  <a:spLocks/>
                </p:cNvSpPr>
                <p:nvPr/>
              </p:nvSpPr>
              <p:spPr bwMode="auto">
                <a:xfrm>
                  <a:off x="4424" y="1118"/>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699" name="Freeform 75"/>
                <p:cNvSpPr>
                  <a:spLocks/>
                </p:cNvSpPr>
                <p:nvPr/>
              </p:nvSpPr>
              <p:spPr bwMode="auto">
                <a:xfrm>
                  <a:off x="4433" y="1155"/>
                  <a:ext cx="10" cy="55"/>
                </a:xfrm>
                <a:custGeom>
                  <a:avLst/>
                  <a:gdLst>
                    <a:gd name="T0" fmla="*/ 0 w 10"/>
                    <a:gd name="T1" fmla="*/ 0 h 55"/>
                    <a:gd name="T2" fmla="*/ 5 w 10"/>
                    <a:gd name="T3" fmla="*/ 28 h 55"/>
                    <a:gd name="T4" fmla="*/ 10 w 10"/>
                    <a:gd name="T5" fmla="*/ 55 h 55"/>
                  </a:gdLst>
                  <a:ahLst/>
                  <a:cxnLst>
                    <a:cxn ang="0">
                      <a:pos x="T0" y="T1"/>
                    </a:cxn>
                    <a:cxn ang="0">
                      <a:pos x="T2" y="T3"/>
                    </a:cxn>
                    <a:cxn ang="0">
                      <a:pos x="T4" y="T5"/>
                    </a:cxn>
                  </a:cxnLst>
                  <a:rect l="0" t="0" r="r" b="b"/>
                  <a:pathLst>
                    <a:path w="10" h="55">
                      <a:moveTo>
                        <a:pt x="0" y="0"/>
                      </a:moveTo>
                      <a:lnTo>
                        <a:pt x="5" y="28"/>
                      </a:lnTo>
                      <a:lnTo>
                        <a:pt x="10" y="55"/>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0" name="Line 76"/>
                <p:cNvSpPr>
                  <a:spLocks noChangeShapeType="1"/>
                </p:cNvSpPr>
                <p:nvPr/>
              </p:nvSpPr>
              <p:spPr bwMode="auto">
                <a:xfrm>
                  <a:off x="4443" y="1210"/>
                  <a:ext cx="9"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1" name="Line 77"/>
                <p:cNvSpPr>
                  <a:spLocks noChangeShapeType="1"/>
                </p:cNvSpPr>
                <p:nvPr/>
              </p:nvSpPr>
              <p:spPr bwMode="auto">
                <a:xfrm>
                  <a:off x="4452" y="1271"/>
                  <a:ext cx="9"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2" name="Freeform 78"/>
                <p:cNvSpPr>
                  <a:spLocks/>
                </p:cNvSpPr>
                <p:nvPr/>
              </p:nvSpPr>
              <p:spPr bwMode="auto">
                <a:xfrm>
                  <a:off x="4461" y="1331"/>
                  <a:ext cx="14" cy="56"/>
                </a:xfrm>
                <a:custGeom>
                  <a:avLst/>
                  <a:gdLst>
                    <a:gd name="T0" fmla="*/ 0 w 14"/>
                    <a:gd name="T1" fmla="*/ 0 h 56"/>
                    <a:gd name="T2" fmla="*/ 5 w 14"/>
                    <a:gd name="T3" fmla="*/ 28 h 56"/>
                    <a:gd name="T4" fmla="*/ 14 w 14"/>
                    <a:gd name="T5" fmla="*/ 56 h 56"/>
                  </a:gdLst>
                  <a:ahLst/>
                  <a:cxnLst>
                    <a:cxn ang="0">
                      <a:pos x="T0" y="T1"/>
                    </a:cxn>
                    <a:cxn ang="0">
                      <a:pos x="T2" y="T3"/>
                    </a:cxn>
                    <a:cxn ang="0">
                      <a:pos x="T4" y="T5"/>
                    </a:cxn>
                  </a:cxnLst>
                  <a:rect l="0" t="0" r="r" b="b"/>
                  <a:pathLst>
                    <a:path w="14" h="56">
                      <a:moveTo>
                        <a:pt x="0" y="0"/>
                      </a:moveTo>
                      <a:lnTo>
                        <a:pt x="5" y="28"/>
                      </a:lnTo>
                      <a:lnTo>
                        <a:pt x="14" y="56"/>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3" name="Freeform 79"/>
                <p:cNvSpPr>
                  <a:spLocks/>
                </p:cNvSpPr>
                <p:nvPr/>
              </p:nvSpPr>
              <p:spPr bwMode="auto">
                <a:xfrm>
                  <a:off x="4475" y="1387"/>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4" name="Freeform 80"/>
                <p:cNvSpPr>
                  <a:spLocks/>
                </p:cNvSpPr>
                <p:nvPr/>
              </p:nvSpPr>
              <p:spPr bwMode="auto">
                <a:xfrm>
                  <a:off x="4484" y="1424"/>
                  <a:ext cx="10" cy="23"/>
                </a:xfrm>
                <a:custGeom>
                  <a:avLst/>
                  <a:gdLst>
                    <a:gd name="T0" fmla="*/ 0 w 10"/>
                    <a:gd name="T1" fmla="*/ 0 h 23"/>
                    <a:gd name="T2" fmla="*/ 5 w 10"/>
                    <a:gd name="T3" fmla="*/ 14 h 23"/>
                    <a:gd name="T4" fmla="*/ 10 w 10"/>
                    <a:gd name="T5" fmla="*/ 23 h 23"/>
                  </a:gdLst>
                  <a:ahLst/>
                  <a:cxnLst>
                    <a:cxn ang="0">
                      <a:pos x="T0" y="T1"/>
                    </a:cxn>
                    <a:cxn ang="0">
                      <a:pos x="T2" y="T3"/>
                    </a:cxn>
                    <a:cxn ang="0">
                      <a:pos x="T4" y="T5"/>
                    </a:cxn>
                  </a:cxnLst>
                  <a:rect l="0" t="0" r="r" b="b"/>
                  <a:pathLst>
                    <a:path w="10" h="23">
                      <a:moveTo>
                        <a:pt x="0" y="0"/>
                      </a:moveTo>
                      <a:lnTo>
                        <a:pt x="5" y="14"/>
                      </a:lnTo>
                      <a:lnTo>
                        <a:pt x="10" y="23"/>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5" name="Freeform 81"/>
                <p:cNvSpPr>
                  <a:spLocks/>
                </p:cNvSpPr>
                <p:nvPr/>
              </p:nvSpPr>
              <p:spPr bwMode="auto">
                <a:xfrm>
                  <a:off x="4494" y="1447"/>
                  <a:ext cx="9" cy="5"/>
                </a:xfrm>
                <a:custGeom>
                  <a:avLst/>
                  <a:gdLst>
                    <a:gd name="T0" fmla="*/ 0 w 9"/>
                    <a:gd name="T1" fmla="*/ 0 h 5"/>
                    <a:gd name="T2" fmla="*/ 4 w 9"/>
                    <a:gd name="T3" fmla="*/ 5 h 5"/>
                    <a:gd name="T4" fmla="*/ 9 w 9"/>
                    <a:gd name="T5" fmla="*/ 0 h 5"/>
                  </a:gdLst>
                  <a:ahLst/>
                  <a:cxnLst>
                    <a:cxn ang="0">
                      <a:pos x="T0" y="T1"/>
                    </a:cxn>
                    <a:cxn ang="0">
                      <a:pos x="T2" y="T3"/>
                    </a:cxn>
                    <a:cxn ang="0">
                      <a:pos x="T4" y="T5"/>
                    </a:cxn>
                  </a:cxnLst>
                  <a:rect l="0" t="0" r="r" b="b"/>
                  <a:pathLst>
                    <a:path w="9" h="5">
                      <a:moveTo>
                        <a:pt x="0" y="0"/>
                      </a:moveTo>
                      <a:lnTo>
                        <a:pt x="4" y="5"/>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6" name="Freeform 82"/>
                <p:cNvSpPr>
                  <a:spLocks/>
                </p:cNvSpPr>
                <p:nvPr/>
              </p:nvSpPr>
              <p:spPr bwMode="auto">
                <a:xfrm>
                  <a:off x="4503" y="1424"/>
                  <a:ext cx="9" cy="23"/>
                </a:xfrm>
                <a:custGeom>
                  <a:avLst/>
                  <a:gdLst>
                    <a:gd name="T0" fmla="*/ 0 w 9"/>
                    <a:gd name="T1" fmla="*/ 23 h 23"/>
                    <a:gd name="T2" fmla="*/ 5 w 9"/>
                    <a:gd name="T3" fmla="*/ 14 h 23"/>
                    <a:gd name="T4" fmla="*/ 9 w 9"/>
                    <a:gd name="T5" fmla="*/ 0 h 23"/>
                  </a:gdLst>
                  <a:ahLst/>
                  <a:cxnLst>
                    <a:cxn ang="0">
                      <a:pos x="T0" y="T1"/>
                    </a:cxn>
                    <a:cxn ang="0">
                      <a:pos x="T2" y="T3"/>
                    </a:cxn>
                    <a:cxn ang="0">
                      <a:pos x="T4" y="T5"/>
                    </a:cxn>
                  </a:cxnLst>
                  <a:rect l="0" t="0" r="r" b="b"/>
                  <a:pathLst>
                    <a:path w="9" h="23">
                      <a:moveTo>
                        <a:pt x="0" y="23"/>
                      </a:moveTo>
                      <a:lnTo>
                        <a:pt x="5" y="14"/>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7" name="Freeform 83"/>
                <p:cNvSpPr>
                  <a:spLocks/>
                </p:cNvSpPr>
                <p:nvPr/>
              </p:nvSpPr>
              <p:spPr bwMode="auto">
                <a:xfrm>
                  <a:off x="4512" y="1387"/>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8" name="Freeform 84"/>
                <p:cNvSpPr>
                  <a:spLocks/>
                </p:cNvSpPr>
                <p:nvPr/>
              </p:nvSpPr>
              <p:spPr bwMode="auto">
                <a:xfrm>
                  <a:off x="4522" y="1331"/>
                  <a:ext cx="9" cy="56"/>
                </a:xfrm>
                <a:custGeom>
                  <a:avLst/>
                  <a:gdLst>
                    <a:gd name="T0" fmla="*/ 0 w 9"/>
                    <a:gd name="T1" fmla="*/ 56 h 56"/>
                    <a:gd name="T2" fmla="*/ 4 w 9"/>
                    <a:gd name="T3" fmla="*/ 28 h 56"/>
                    <a:gd name="T4" fmla="*/ 9 w 9"/>
                    <a:gd name="T5" fmla="*/ 0 h 56"/>
                  </a:gdLst>
                  <a:ahLst/>
                  <a:cxnLst>
                    <a:cxn ang="0">
                      <a:pos x="T0" y="T1"/>
                    </a:cxn>
                    <a:cxn ang="0">
                      <a:pos x="T2" y="T3"/>
                    </a:cxn>
                    <a:cxn ang="0">
                      <a:pos x="T4" y="T5"/>
                    </a:cxn>
                  </a:cxnLst>
                  <a:rect l="0" t="0" r="r" b="b"/>
                  <a:pathLst>
                    <a:path w="9" h="56">
                      <a:moveTo>
                        <a:pt x="0" y="56"/>
                      </a:moveTo>
                      <a:lnTo>
                        <a:pt x="4"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09" name="Line 85"/>
                <p:cNvSpPr>
                  <a:spLocks noChangeShapeType="1"/>
                </p:cNvSpPr>
                <p:nvPr/>
              </p:nvSpPr>
              <p:spPr bwMode="auto">
                <a:xfrm flipV="1">
                  <a:off x="4531" y="1271"/>
                  <a:ext cx="9"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0" name="Freeform 86"/>
                <p:cNvSpPr>
                  <a:spLocks/>
                </p:cNvSpPr>
                <p:nvPr/>
              </p:nvSpPr>
              <p:spPr bwMode="auto">
                <a:xfrm>
                  <a:off x="4540" y="1210"/>
                  <a:ext cx="14" cy="61"/>
                </a:xfrm>
                <a:custGeom>
                  <a:avLst/>
                  <a:gdLst>
                    <a:gd name="T0" fmla="*/ 0 w 14"/>
                    <a:gd name="T1" fmla="*/ 61 h 61"/>
                    <a:gd name="T2" fmla="*/ 5 w 14"/>
                    <a:gd name="T3" fmla="*/ 28 h 61"/>
                    <a:gd name="T4" fmla="*/ 14 w 14"/>
                    <a:gd name="T5" fmla="*/ 0 h 61"/>
                  </a:gdLst>
                  <a:ahLst/>
                  <a:cxnLst>
                    <a:cxn ang="0">
                      <a:pos x="T0" y="T1"/>
                    </a:cxn>
                    <a:cxn ang="0">
                      <a:pos x="T2" y="T3"/>
                    </a:cxn>
                    <a:cxn ang="0">
                      <a:pos x="T4" y="T5"/>
                    </a:cxn>
                  </a:cxnLst>
                  <a:rect l="0" t="0" r="r" b="b"/>
                  <a:pathLst>
                    <a:path w="14" h="61">
                      <a:moveTo>
                        <a:pt x="0" y="61"/>
                      </a:moveTo>
                      <a:lnTo>
                        <a:pt x="5" y="28"/>
                      </a:lnTo>
                      <a:lnTo>
                        <a:pt x="14"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1" name="Freeform 87"/>
                <p:cNvSpPr>
                  <a:spLocks/>
                </p:cNvSpPr>
                <p:nvPr/>
              </p:nvSpPr>
              <p:spPr bwMode="auto">
                <a:xfrm>
                  <a:off x="4554" y="1155"/>
                  <a:ext cx="9" cy="55"/>
                </a:xfrm>
                <a:custGeom>
                  <a:avLst/>
                  <a:gdLst>
                    <a:gd name="T0" fmla="*/ 0 w 9"/>
                    <a:gd name="T1" fmla="*/ 55 h 55"/>
                    <a:gd name="T2" fmla="*/ 5 w 9"/>
                    <a:gd name="T3" fmla="*/ 28 h 55"/>
                    <a:gd name="T4" fmla="*/ 9 w 9"/>
                    <a:gd name="T5" fmla="*/ 0 h 55"/>
                  </a:gdLst>
                  <a:ahLst/>
                  <a:cxnLst>
                    <a:cxn ang="0">
                      <a:pos x="T0" y="T1"/>
                    </a:cxn>
                    <a:cxn ang="0">
                      <a:pos x="T2" y="T3"/>
                    </a:cxn>
                    <a:cxn ang="0">
                      <a:pos x="T4" y="T5"/>
                    </a:cxn>
                  </a:cxnLst>
                  <a:rect l="0" t="0" r="r" b="b"/>
                  <a:pathLst>
                    <a:path w="9" h="55">
                      <a:moveTo>
                        <a:pt x="0" y="55"/>
                      </a:moveTo>
                      <a:lnTo>
                        <a:pt x="5"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2" name="Freeform 88"/>
                <p:cNvSpPr>
                  <a:spLocks/>
                </p:cNvSpPr>
                <p:nvPr/>
              </p:nvSpPr>
              <p:spPr bwMode="auto">
                <a:xfrm>
                  <a:off x="4563" y="1118"/>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3" name="Freeform 89"/>
                <p:cNvSpPr>
                  <a:spLocks/>
                </p:cNvSpPr>
                <p:nvPr/>
              </p:nvSpPr>
              <p:spPr bwMode="auto">
                <a:xfrm>
                  <a:off x="4573" y="1094"/>
                  <a:ext cx="9" cy="24"/>
                </a:xfrm>
                <a:custGeom>
                  <a:avLst/>
                  <a:gdLst>
                    <a:gd name="T0" fmla="*/ 0 w 9"/>
                    <a:gd name="T1" fmla="*/ 24 h 24"/>
                    <a:gd name="T2" fmla="*/ 4 w 9"/>
                    <a:gd name="T3" fmla="*/ 10 h 24"/>
                    <a:gd name="T4" fmla="*/ 9 w 9"/>
                    <a:gd name="T5" fmla="*/ 0 h 24"/>
                  </a:gdLst>
                  <a:ahLst/>
                  <a:cxnLst>
                    <a:cxn ang="0">
                      <a:pos x="T0" y="T1"/>
                    </a:cxn>
                    <a:cxn ang="0">
                      <a:pos x="T2" y="T3"/>
                    </a:cxn>
                    <a:cxn ang="0">
                      <a:pos x="T4" y="T5"/>
                    </a:cxn>
                  </a:cxnLst>
                  <a:rect l="0" t="0" r="r" b="b"/>
                  <a:pathLst>
                    <a:path w="9" h="24">
                      <a:moveTo>
                        <a:pt x="0" y="24"/>
                      </a:moveTo>
                      <a:lnTo>
                        <a:pt x="4" y="10"/>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4" name="Freeform 90"/>
                <p:cNvSpPr>
                  <a:spLocks/>
                </p:cNvSpPr>
                <p:nvPr/>
              </p:nvSpPr>
              <p:spPr bwMode="auto">
                <a:xfrm>
                  <a:off x="4582" y="1090"/>
                  <a:ext cx="9" cy="4"/>
                </a:xfrm>
                <a:custGeom>
                  <a:avLst/>
                  <a:gdLst>
                    <a:gd name="T0" fmla="*/ 0 w 9"/>
                    <a:gd name="T1" fmla="*/ 4 h 4"/>
                    <a:gd name="T2" fmla="*/ 5 w 9"/>
                    <a:gd name="T3" fmla="*/ 0 h 4"/>
                    <a:gd name="T4" fmla="*/ 9 w 9"/>
                    <a:gd name="T5" fmla="*/ 4 h 4"/>
                  </a:gdLst>
                  <a:ahLst/>
                  <a:cxnLst>
                    <a:cxn ang="0">
                      <a:pos x="T0" y="T1"/>
                    </a:cxn>
                    <a:cxn ang="0">
                      <a:pos x="T2" y="T3"/>
                    </a:cxn>
                    <a:cxn ang="0">
                      <a:pos x="T4" y="T5"/>
                    </a:cxn>
                  </a:cxnLst>
                  <a:rect l="0" t="0" r="r" b="b"/>
                  <a:pathLst>
                    <a:path w="9" h="4">
                      <a:moveTo>
                        <a:pt x="0" y="4"/>
                      </a:moveTo>
                      <a:lnTo>
                        <a:pt x="5" y="0"/>
                      </a:lnTo>
                      <a:lnTo>
                        <a:pt x="9" y="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5" name="Freeform 91"/>
                <p:cNvSpPr>
                  <a:spLocks/>
                </p:cNvSpPr>
                <p:nvPr/>
              </p:nvSpPr>
              <p:spPr bwMode="auto">
                <a:xfrm>
                  <a:off x="4591" y="1094"/>
                  <a:ext cx="9" cy="24"/>
                </a:xfrm>
                <a:custGeom>
                  <a:avLst/>
                  <a:gdLst>
                    <a:gd name="T0" fmla="*/ 0 w 9"/>
                    <a:gd name="T1" fmla="*/ 0 h 24"/>
                    <a:gd name="T2" fmla="*/ 5 w 9"/>
                    <a:gd name="T3" fmla="*/ 10 h 24"/>
                    <a:gd name="T4" fmla="*/ 9 w 9"/>
                    <a:gd name="T5" fmla="*/ 24 h 24"/>
                  </a:gdLst>
                  <a:ahLst/>
                  <a:cxnLst>
                    <a:cxn ang="0">
                      <a:pos x="T0" y="T1"/>
                    </a:cxn>
                    <a:cxn ang="0">
                      <a:pos x="T2" y="T3"/>
                    </a:cxn>
                    <a:cxn ang="0">
                      <a:pos x="T4" y="T5"/>
                    </a:cxn>
                  </a:cxnLst>
                  <a:rect l="0" t="0" r="r" b="b"/>
                  <a:pathLst>
                    <a:path w="9" h="24">
                      <a:moveTo>
                        <a:pt x="0" y="0"/>
                      </a:moveTo>
                      <a:lnTo>
                        <a:pt x="5" y="10"/>
                      </a:lnTo>
                      <a:lnTo>
                        <a:pt x="9" y="2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6" name="Freeform 92"/>
                <p:cNvSpPr>
                  <a:spLocks/>
                </p:cNvSpPr>
                <p:nvPr/>
              </p:nvSpPr>
              <p:spPr bwMode="auto">
                <a:xfrm>
                  <a:off x="4600" y="1118"/>
                  <a:ext cx="10" cy="37"/>
                </a:xfrm>
                <a:custGeom>
                  <a:avLst/>
                  <a:gdLst>
                    <a:gd name="T0" fmla="*/ 0 w 10"/>
                    <a:gd name="T1" fmla="*/ 0 h 37"/>
                    <a:gd name="T2" fmla="*/ 5 w 10"/>
                    <a:gd name="T3" fmla="*/ 18 h 37"/>
                    <a:gd name="T4" fmla="*/ 10 w 10"/>
                    <a:gd name="T5" fmla="*/ 37 h 37"/>
                  </a:gdLst>
                  <a:ahLst/>
                  <a:cxnLst>
                    <a:cxn ang="0">
                      <a:pos x="T0" y="T1"/>
                    </a:cxn>
                    <a:cxn ang="0">
                      <a:pos x="T2" y="T3"/>
                    </a:cxn>
                    <a:cxn ang="0">
                      <a:pos x="T4" y="T5"/>
                    </a:cxn>
                  </a:cxnLst>
                  <a:rect l="0" t="0" r="r" b="b"/>
                  <a:pathLst>
                    <a:path w="10" h="37">
                      <a:moveTo>
                        <a:pt x="0" y="0"/>
                      </a:moveTo>
                      <a:lnTo>
                        <a:pt x="5" y="18"/>
                      </a:lnTo>
                      <a:lnTo>
                        <a:pt x="10"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7" name="Freeform 93"/>
                <p:cNvSpPr>
                  <a:spLocks/>
                </p:cNvSpPr>
                <p:nvPr/>
              </p:nvSpPr>
              <p:spPr bwMode="auto">
                <a:xfrm>
                  <a:off x="4610" y="1155"/>
                  <a:ext cx="9" cy="55"/>
                </a:xfrm>
                <a:custGeom>
                  <a:avLst/>
                  <a:gdLst>
                    <a:gd name="T0" fmla="*/ 0 w 9"/>
                    <a:gd name="T1" fmla="*/ 0 h 55"/>
                    <a:gd name="T2" fmla="*/ 4 w 9"/>
                    <a:gd name="T3" fmla="*/ 28 h 55"/>
                    <a:gd name="T4" fmla="*/ 9 w 9"/>
                    <a:gd name="T5" fmla="*/ 55 h 55"/>
                  </a:gdLst>
                  <a:ahLst/>
                  <a:cxnLst>
                    <a:cxn ang="0">
                      <a:pos x="T0" y="T1"/>
                    </a:cxn>
                    <a:cxn ang="0">
                      <a:pos x="T2" y="T3"/>
                    </a:cxn>
                    <a:cxn ang="0">
                      <a:pos x="T4" y="T5"/>
                    </a:cxn>
                  </a:cxnLst>
                  <a:rect l="0" t="0" r="r" b="b"/>
                  <a:pathLst>
                    <a:path w="9" h="55">
                      <a:moveTo>
                        <a:pt x="0" y="0"/>
                      </a:moveTo>
                      <a:lnTo>
                        <a:pt x="4" y="28"/>
                      </a:lnTo>
                      <a:lnTo>
                        <a:pt x="9" y="55"/>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8" name="Freeform 94"/>
                <p:cNvSpPr>
                  <a:spLocks/>
                </p:cNvSpPr>
                <p:nvPr/>
              </p:nvSpPr>
              <p:spPr bwMode="auto">
                <a:xfrm>
                  <a:off x="4619" y="1210"/>
                  <a:ext cx="14" cy="61"/>
                </a:xfrm>
                <a:custGeom>
                  <a:avLst/>
                  <a:gdLst>
                    <a:gd name="T0" fmla="*/ 0 w 14"/>
                    <a:gd name="T1" fmla="*/ 0 h 61"/>
                    <a:gd name="T2" fmla="*/ 5 w 14"/>
                    <a:gd name="T3" fmla="*/ 28 h 61"/>
                    <a:gd name="T4" fmla="*/ 14 w 14"/>
                    <a:gd name="T5" fmla="*/ 61 h 61"/>
                  </a:gdLst>
                  <a:ahLst/>
                  <a:cxnLst>
                    <a:cxn ang="0">
                      <a:pos x="T0" y="T1"/>
                    </a:cxn>
                    <a:cxn ang="0">
                      <a:pos x="T2" y="T3"/>
                    </a:cxn>
                    <a:cxn ang="0">
                      <a:pos x="T4" y="T5"/>
                    </a:cxn>
                  </a:cxnLst>
                  <a:rect l="0" t="0" r="r" b="b"/>
                  <a:pathLst>
                    <a:path w="14" h="61">
                      <a:moveTo>
                        <a:pt x="0" y="0"/>
                      </a:moveTo>
                      <a:lnTo>
                        <a:pt x="5" y="28"/>
                      </a:lnTo>
                      <a:lnTo>
                        <a:pt x="14" y="61"/>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19" name="Line 95"/>
                <p:cNvSpPr>
                  <a:spLocks noChangeShapeType="1"/>
                </p:cNvSpPr>
                <p:nvPr/>
              </p:nvSpPr>
              <p:spPr bwMode="auto">
                <a:xfrm>
                  <a:off x="4633" y="1271"/>
                  <a:ext cx="9"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0" name="Freeform 96"/>
                <p:cNvSpPr>
                  <a:spLocks/>
                </p:cNvSpPr>
                <p:nvPr/>
              </p:nvSpPr>
              <p:spPr bwMode="auto">
                <a:xfrm>
                  <a:off x="4642" y="1331"/>
                  <a:ext cx="10" cy="56"/>
                </a:xfrm>
                <a:custGeom>
                  <a:avLst/>
                  <a:gdLst>
                    <a:gd name="T0" fmla="*/ 0 w 10"/>
                    <a:gd name="T1" fmla="*/ 0 h 56"/>
                    <a:gd name="T2" fmla="*/ 5 w 10"/>
                    <a:gd name="T3" fmla="*/ 28 h 56"/>
                    <a:gd name="T4" fmla="*/ 10 w 10"/>
                    <a:gd name="T5" fmla="*/ 56 h 56"/>
                  </a:gdLst>
                  <a:ahLst/>
                  <a:cxnLst>
                    <a:cxn ang="0">
                      <a:pos x="T0" y="T1"/>
                    </a:cxn>
                    <a:cxn ang="0">
                      <a:pos x="T2" y="T3"/>
                    </a:cxn>
                    <a:cxn ang="0">
                      <a:pos x="T4" y="T5"/>
                    </a:cxn>
                  </a:cxnLst>
                  <a:rect l="0" t="0" r="r" b="b"/>
                  <a:pathLst>
                    <a:path w="10" h="56">
                      <a:moveTo>
                        <a:pt x="0" y="0"/>
                      </a:moveTo>
                      <a:lnTo>
                        <a:pt x="5" y="28"/>
                      </a:lnTo>
                      <a:lnTo>
                        <a:pt x="10" y="56"/>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1" name="Freeform 97"/>
                <p:cNvSpPr>
                  <a:spLocks/>
                </p:cNvSpPr>
                <p:nvPr/>
              </p:nvSpPr>
              <p:spPr bwMode="auto">
                <a:xfrm>
                  <a:off x="4652" y="1387"/>
                  <a:ext cx="9" cy="37"/>
                </a:xfrm>
                <a:custGeom>
                  <a:avLst/>
                  <a:gdLst>
                    <a:gd name="T0" fmla="*/ 0 w 9"/>
                    <a:gd name="T1" fmla="*/ 0 h 37"/>
                    <a:gd name="T2" fmla="*/ 4 w 9"/>
                    <a:gd name="T3" fmla="*/ 18 h 37"/>
                    <a:gd name="T4" fmla="*/ 9 w 9"/>
                    <a:gd name="T5" fmla="*/ 37 h 37"/>
                  </a:gdLst>
                  <a:ahLst/>
                  <a:cxnLst>
                    <a:cxn ang="0">
                      <a:pos x="T0" y="T1"/>
                    </a:cxn>
                    <a:cxn ang="0">
                      <a:pos x="T2" y="T3"/>
                    </a:cxn>
                    <a:cxn ang="0">
                      <a:pos x="T4" y="T5"/>
                    </a:cxn>
                  </a:cxnLst>
                  <a:rect l="0" t="0" r="r" b="b"/>
                  <a:pathLst>
                    <a:path w="9" h="37">
                      <a:moveTo>
                        <a:pt x="0" y="0"/>
                      </a:moveTo>
                      <a:lnTo>
                        <a:pt x="4" y="18"/>
                      </a:lnTo>
                      <a:lnTo>
                        <a:pt x="9"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2" name="Freeform 98"/>
                <p:cNvSpPr>
                  <a:spLocks/>
                </p:cNvSpPr>
                <p:nvPr/>
              </p:nvSpPr>
              <p:spPr bwMode="auto">
                <a:xfrm>
                  <a:off x="4661" y="1424"/>
                  <a:ext cx="9" cy="23"/>
                </a:xfrm>
                <a:custGeom>
                  <a:avLst/>
                  <a:gdLst>
                    <a:gd name="T0" fmla="*/ 0 w 9"/>
                    <a:gd name="T1" fmla="*/ 0 h 23"/>
                    <a:gd name="T2" fmla="*/ 4 w 9"/>
                    <a:gd name="T3" fmla="*/ 14 h 23"/>
                    <a:gd name="T4" fmla="*/ 9 w 9"/>
                    <a:gd name="T5" fmla="*/ 23 h 23"/>
                  </a:gdLst>
                  <a:ahLst/>
                  <a:cxnLst>
                    <a:cxn ang="0">
                      <a:pos x="T0" y="T1"/>
                    </a:cxn>
                    <a:cxn ang="0">
                      <a:pos x="T2" y="T3"/>
                    </a:cxn>
                    <a:cxn ang="0">
                      <a:pos x="T4" y="T5"/>
                    </a:cxn>
                  </a:cxnLst>
                  <a:rect l="0" t="0" r="r" b="b"/>
                  <a:pathLst>
                    <a:path w="9" h="23">
                      <a:moveTo>
                        <a:pt x="0" y="0"/>
                      </a:moveTo>
                      <a:lnTo>
                        <a:pt x="4" y="14"/>
                      </a:lnTo>
                      <a:lnTo>
                        <a:pt x="9" y="23"/>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3" name="Freeform 99"/>
                <p:cNvSpPr>
                  <a:spLocks/>
                </p:cNvSpPr>
                <p:nvPr/>
              </p:nvSpPr>
              <p:spPr bwMode="auto">
                <a:xfrm>
                  <a:off x="4670" y="1447"/>
                  <a:ext cx="9" cy="5"/>
                </a:xfrm>
                <a:custGeom>
                  <a:avLst/>
                  <a:gdLst>
                    <a:gd name="T0" fmla="*/ 0 w 9"/>
                    <a:gd name="T1" fmla="*/ 0 h 5"/>
                    <a:gd name="T2" fmla="*/ 5 w 9"/>
                    <a:gd name="T3" fmla="*/ 5 h 5"/>
                    <a:gd name="T4" fmla="*/ 9 w 9"/>
                    <a:gd name="T5" fmla="*/ 0 h 5"/>
                  </a:gdLst>
                  <a:ahLst/>
                  <a:cxnLst>
                    <a:cxn ang="0">
                      <a:pos x="T0" y="T1"/>
                    </a:cxn>
                    <a:cxn ang="0">
                      <a:pos x="T2" y="T3"/>
                    </a:cxn>
                    <a:cxn ang="0">
                      <a:pos x="T4" y="T5"/>
                    </a:cxn>
                  </a:cxnLst>
                  <a:rect l="0" t="0" r="r" b="b"/>
                  <a:pathLst>
                    <a:path w="9" h="5">
                      <a:moveTo>
                        <a:pt x="0" y="0"/>
                      </a:moveTo>
                      <a:lnTo>
                        <a:pt x="5" y="5"/>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4" name="Freeform 100"/>
                <p:cNvSpPr>
                  <a:spLocks/>
                </p:cNvSpPr>
                <p:nvPr/>
              </p:nvSpPr>
              <p:spPr bwMode="auto">
                <a:xfrm>
                  <a:off x="4679" y="1424"/>
                  <a:ext cx="10" cy="23"/>
                </a:xfrm>
                <a:custGeom>
                  <a:avLst/>
                  <a:gdLst>
                    <a:gd name="T0" fmla="*/ 0 w 10"/>
                    <a:gd name="T1" fmla="*/ 23 h 23"/>
                    <a:gd name="T2" fmla="*/ 5 w 10"/>
                    <a:gd name="T3" fmla="*/ 14 h 23"/>
                    <a:gd name="T4" fmla="*/ 10 w 10"/>
                    <a:gd name="T5" fmla="*/ 0 h 23"/>
                  </a:gdLst>
                  <a:ahLst/>
                  <a:cxnLst>
                    <a:cxn ang="0">
                      <a:pos x="T0" y="T1"/>
                    </a:cxn>
                    <a:cxn ang="0">
                      <a:pos x="T2" y="T3"/>
                    </a:cxn>
                    <a:cxn ang="0">
                      <a:pos x="T4" y="T5"/>
                    </a:cxn>
                  </a:cxnLst>
                  <a:rect l="0" t="0" r="r" b="b"/>
                  <a:pathLst>
                    <a:path w="10" h="23">
                      <a:moveTo>
                        <a:pt x="0" y="23"/>
                      </a:moveTo>
                      <a:lnTo>
                        <a:pt x="5" y="14"/>
                      </a:lnTo>
                      <a:lnTo>
                        <a:pt x="10"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5" name="Freeform 101"/>
                <p:cNvSpPr>
                  <a:spLocks/>
                </p:cNvSpPr>
                <p:nvPr/>
              </p:nvSpPr>
              <p:spPr bwMode="auto">
                <a:xfrm>
                  <a:off x="4689" y="1387"/>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6" name="Freeform 102"/>
                <p:cNvSpPr>
                  <a:spLocks/>
                </p:cNvSpPr>
                <p:nvPr/>
              </p:nvSpPr>
              <p:spPr bwMode="auto">
                <a:xfrm>
                  <a:off x="4698" y="1331"/>
                  <a:ext cx="9" cy="56"/>
                </a:xfrm>
                <a:custGeom>
                  <a:avLst/>
                  <a:gdLst>
                    <a:gd name="T0" fmla="*/ 0 w 9"/>
                    <a:gd name="T1" fmla="*/ 56 h 56"/>
                    <a:gd name="T2" fmla="*/ 5 w 9"/>
                    <a:gd name="T3" fmla="*/ 28 h 56"/>
                    <a:gd name="T4" fmla="*/ 9 w 9"/>
                    <a:gd name="T5" fmla="*/ 0 h 56"/>
                  </a:gdLst>
                  <a:ahLst/>
                  <a:cxnLst>
                    <a:cxn ang="0">
                      <a:pos x="T0" y="T1"/>
                    </a:cxn>
                    <a:cxn ang="0">
                      <a:pos x="T2" y="T3"/>
                    </a:cxn>
                    <a:cxn ang="0">
                      <a:pos x="T4" y="T5"/>
                    </a:cxn>
                  </a:cxnLst>
                  <a:rect l="0" t="0" r="r" b="b"/>
                  <a:pathLst>
                    <a:path w="9" h="56">
                      <a:moveTo>
                        <a:pt x="0" y="56"/>
                      </a:moveTo>
                      <a:lnTo>
                        <a:pt x="5"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7" name="Freeform 103"/>
                <p:cNvSpPr>
                  <a:spLocks/>
                </p:cNvSpPr>
                <p:nvPr/>
              </p:nvSpPr>
              <p:spPr bwMode="auto">
                <a:xfrm>
                  <a:off x="4707" y="1271"/>
                  <a:ext cx="14" cy="60"/>
                </a:xfrm>
                <a:custGeom>
                  <a:avLst/>
                  <a:gdLst>
                    <a:gd name="T0" fmla="*/ 0 w 14"/>
                    <a:gd name="T1" fmla="*/ 60 h 60"/>
                    <a:gd name="T2" fmla="*/ 5 w 14"/>
                    <a:gd name="T3" fmla="*/ 32 h 60"/>
                    <a:gd name="T4" fmla="*/ 14 w 14"/>
                    <a:gd name="T5" fmla="*/ 0 h 60"/>
                  </a:gdLst>
                  <a:ahLst/>
                  <a:cxnLst>
                    <a:cxn ang="0">
                      <a:pos x="T0" y="T1"/>
                    </a:cxn>
                    <a:cxn ang="0">
                      <a:pos x="T2" y="T3"/>
                    </a:cxn>
                    <a:cxn ang="0">
                      <a:pos x="T4" y="T5"/>
                    </a:cxn>
                  </a:cxnLst>
                  <a:rect l="0" t="0" r="r" b="b"/>
                  <a:pathLst>
                    <a:path w="14" h="60">
                      <a:moveTo>
                        <a:pt x="0" y="60"/>
                      </a:moveTo>
                      <a:lnTo>
                        <a:pt x="5" y="32"/>
                      </a:lnTo>
                      <a:lnTo>
                        <a:pt x="14"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8" name="Line 104"/>
                <p:cNvSpPr>
                  <a:spLocks noChangeShapeType="1"/>
                </p:cNvSpPr>
                <p:nvPr/>
              </p:nvSpPr>
              <p:spPr bwMode="auto">
                <a:xfrm flipV="1">
                  <a:off x="4721" y="1210"/>
                  <a:ext cx="10"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29" name="Freeform 105"/>
                <p:cNvSpPr>
                  <a:spLocks/>
                </p:cNvSpPr>
                <p:nvPr/>
              </p:nvSpPr>
              <p:spPr bwMode="auto">
                <a:xfrm>
                  <a:off x="4731" y="1155"/>
                  <a:ext cx="9" cy="55"/>
                </a:xfrm>
                <a:custGeom>
                  <a:avLst/>
                  <a:gdLst>
                    <a:gd name="T0" fmla="*/ 0 w 9"/>
                    <a:gd name="T1" fmla="*/ 55 h 55"/>
                    <a:gd name="T2" fmla="*/ 4 w 9"/>
                    <a:gd name="T3" fmla="*/ 28 h 55"/>
                    <a:gd name="T4" fmla="*/ 9 w 9"/>
                    <a:gd name="T5" fmla="*/ 0 h 55"/>
                  </a:gdLst>
                  <a:ahLst/>
                  <a:cxnLst>
                    <a:cxn ang="0">
                      <a:pos x="T0" y="T1"/>
                    </a:cxn>
                    <a:cxn ang="0">
                      <a:pos x="T2" y="T3"/>
                    </a:cxn>
                    <a:cxn ang="0">
                      <a:pos x="T4" y="T5"/>
                    </a:cxn>
                  </a:cxnLst>
                  <a:rect l="0" t="0" r="r" b="b"/>
                  <a:pathLst>
                    <a:path w="9" h="55">
                      <a:moveTo>
                        <a:pt x="0" y="55"/>
                      </a:moveTo>
                      <a:lnTo>
                        <a:pt x="4"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0" name="Freeform 106"/>
                <p:cNvSpPr>
                  <a:spLocks/>
                </p:cNvSpPr>
                <p:nvPr/>
              </p:nvSpPr>
              <p:spPr bwMode="auto">
                <a:xfrm>
                  <a:off x="4740" y="1118"/>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1" name="Freeform 107"/>
                <p:cNvSpPr>
                  <a:spLocks/>
                </p:cNvSpPr>
                <p:nvPr/>
              </p:nvSpPr>
              <p:spPr bwMode="auto">
                <a:xfrm>
                  <a:off x="4749" y="1094"/>
                  <a:ext cx="9" cy="24"/>
                </a:xfrm>
                <a:custGeom>
                  <a:avLst/>
                  <a:gdLst>
                    <a:gd name="T0" fmla="*/ 0 w 9"/>
                    <a:gd name="T1" fmla="*/ 24 h 24"/>
                    <a:gd name="T2" fmla="*/ 5 w 9"/>
                    <a:gd name="T3" fmla="*/ 10 h 24"/>
                    <a:gd name="T4" fmla="*/ 9 w 9"/>
                    <a:gd name="T5" fmla="*/ 0 h 24"/>
                  </a:gdLst>
                  <a:ahLst/>
                  <a:cxnLst>
                    <a:cxn ang="0">
                      <a:pos x="T0" y="T1"/>
                    </a:cxn>
                    <a:cxn ang="0">
                      <a:pos x="T2" y="T3"/>
                    </a:cxn>
                    <a:cxn ang="0">
                      <a:pos x="T4" y="T5"/>
                    </a:cxn>
                  </a:cxnLst>
                  <a:rect l="0" t="0" r="r" b="b"/>
                  <a:pathLst>
                    <a:path w="9" h="24">
                      <a:moveTo>
                        <a:pt x="0" y="24"/>
                      </a:moveTo>
                      <a:lnTo>
                        <a:pt x="5" y="10"/>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2" name="Freeform 108"/>
                <p:cNvSpPr>
                  <a:spLocks/>
                </p:cNvSpPr>
                <p:nvPr/>
              </p:nvSpPr>
              <p:spPr bwMode="auto">
                <a:xfrm>
                  <a:off x="4758" y="1090"/>
                  <a:ext cx="10" cy="4"/>
                </a:xfrm>
                <a:custGeom>
                  <a:avLst/>
                  <a:gdLst>
                    <a:gd name="T0" fmla="*/ 0 w 10"/>
                    <a:gd name="T1" fmla="*/ 4 h 4"/>
                    <a:gd name="T2" fmla="*/ 5 w 10"/>
                    <a:gd name="T3" fmla="*/ 0 h 4"/>
                    <a:gd name="T4" fmla="*/ 10 w 10"/>
                    <a:gd name="T5" fmla="*/ 4 h 4"/>
                  </a:gdLst>
                  <a:ahLst/>
                  <a:cxnLst>
                    <a:cxn ang="0">
                      <a:pos x="T0" y="T1"/>
                    </a:cxn>
                    <a:cxn ang="0">
                      <a:pos x="T2" y="T3"/>
                    </a:cxn>
                    <a:cxn ang="0">
                      <a:pos x="T4" y="T5"/>
                    </a:cxn>
                  </a:cxnLst>
                  <a:rect l="0" t="0" r="r" b="b"/>
                  <a:pathLst>
                    <a:path w="10" h="4">
                      <a:moveTo>
                        <a:pt x="0" y="4"/>
                      </a:moveTo>
                      <a:lnTo>
                        <a:pt x="5" y="0"/>
                      </a:lnTo>
                      <a:lnTo>
                        <a:pt x="10" y="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3" name="Freeform 109"/>
                <p:cNvSpPr>
                  <a:spLocks/>
                </p:cNvSpPr>
                <p:nvPr/>
              </p:nvSpPr>
              <p:spPr bwMode="auto">
                <a:xfrm>
                  <a:off x="4768" y="1094"/>
                  <a:ext cx="9" cy="24"/>
                </a:xfrm>
                <a:custGeom>
                  <a:avLst/>
                  <a:gdLst>
                    <a:gd name="T0" fmla="*/ 0 w 9"/>
                    <a:gd name="T1" fmla="*/ 0 h 24"/>
                    <a:gd name="T2" fmla="*/ 4 w 9"/>
                    <a:gd name="T3" fmla="*/ 10 h 24"/>
                    <a:gd name="T4" fmla="*/ 9 w 9"/>
                    <a:gd name="T5" fmla="*/ 24 h 24"/>
                  </a:gdLst>
                  <a:ahLst/>
                  <a:cxnLst>
                    <a:cxn ang="0">
                      <a:pos x="T0" y="T1"/>
                    </a:cxn>
                    <a:cxn ang="0">
                      <a:pos x="T2" y="T3"/>
                    </a:cxn>
                    <a:cxn ang="0">
                      <a:pos x="T4" y="T5"/>
                    </a:cxn>
                  </a:cxnLst>
                  <a:rect l="0" t="0" r="r" b="b"/>
                  <a:pathLst>
                    <a:path w="9" h="24">
                      <a:moveTo>
                        <a:pt x="0" y="0"/>
                      </a:moveTo>
                      <a:lnTo>
                        <a:pt x="4" y="10"/>
                      </a:lnTo>
                      <a:lnTo>
                        <a:pt x="9" y="2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4" name="Freeform 110"/>
                <p:cNvSpPr>
                  <a:spLocks/>
                </p:cNvSpPr>
                <p:nvPr/>
              </p:nvSpPr>
              <p:spPr bwMode="auto">
                <a:xfrm>
                  <a:off x="4777" y="1118"/>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5" name="Freeform 111"/>
                <p:cNvSpPr>
                  <a:spLocks/>
                </p:cNvSpPr>
                <p:nvPr/>
              </p:nvSpPr>
              <p:spPr bwMode="auto">
                <a:xfrm>
                  <a:off x="4786" y="1155"/>
                  <a:ext cx="14" cy="55"/>
                </a:xfrm>
                <a:custGeom>
                  <a:avLst/>
                  <a:gdLst>
                    <a:gd name="T0" fmla="*/ 0 w 14"/>
                    <a:gd name="T1" fmla="*/ 0 h 55"/>
                    <a:gd name="T2" fmla="*/ 5 w 14"/>
                    <a:gd name="T3" fmla="*/ 28 h 55"/>
                    <a:gd name="T4" fmla="*/ 14 w 14"/>
                    <a:gd name="T5" fmla="*/ 55 h 55"/>
                  </a:gdLst>
                  <a:ahLst/>
                  <a:cxnLst>
                    <a:cxn ang="0">
                      <a:pos x="T0" y="T1"/>
                    </a:cxn>
                    <a:cxn ang="0">
                      <a:pos x="T2" y="T3"/>
                    </a:cxn>
                    <a:cxn ang="0">
                      <a:pos x="T4" y="T5"/>
                    </a:cxn>
                  </a:cxnLst>
                  <a:rect l="0" t="0" r="r" b="b"/>
                  <a:pathLst>
                    <a:path w="14" h="55">
                      <a:moveTo>
                        <a:pt x="0" y="0"/>
                      </a:moveTo>
                      <a:lnTo>
                        <a:pt x="5" y="28"/>
                      </a:lnTo>
                      <a:lnTo>
                        <a:pt x="14" y="55"/>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6" name="Line 112"/>
                <p:cNvSpPr>
                  <a:spLocks noChangeShapeType="1"/>
                </p:cNvSpPr>
                <p:nvPr/>
              </p:nvSpPr>
              <p:spPr bwMode="auto">
                <a:xfrm>
                  <a:off x="4800" y="1210"/>
                  <a:ext cx="9"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7" name="Line 113"/>
                <p:cNvSpPr>
                  <a:spLocks noChangeShapeType="1"/>
                </p:cNvSpPr>
                <p:nvPr/>
              </p:nvSpPr>
              <p:spPr bwMode="auto">
                <a:xfrm>
                  <a:off x="4809" y="1271"/>
                  <a:ext cx="10"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8" name="Freeform 114"/>
                <p:cNvSpPr>
                  <a:spLocks/>
                </p:cNvSpPr>
                <p:nvPr/>
              </p:nvSpPr>
              <p:spPr bwMode="auto">
                <a:xfrm>
                  <a:off x="4819" y="1331"/>
                  <a:ext cx="9" cy="56"/>
                </a:xfrm>
                <a:custGeom>
                  <a:avLst/>
                  <a:gdLst>
                    <a:gd name="T0" fmla="*/ 0 w 9"/>
                    <a:gd name="T1" fmla="*/ 0 h 56"/>
                    <a:gd name="T2" fmla="*/ 4 w 9"/>
                    <a:gd name="T3" fmla="*/ 28 h 56"/>
                    <a:gd name="T4" fmla="*/ 9 w 9"/>
                    <a:gd name="T5" fmla="*/ 56 h 56"/>
                  </a:gdLst>
                  <a:ahLst/>
                  <a:cxnLst>
                    <a:cxn ang="0">
                      <a:pos x="T0" y="T1"/>
                    </a:cxn>
                    <a:cxn ang="0">
                      <a:pos x="T2" y="T3"/>
                    </a:cxn>
                    <a:cxn ang="0">
                      <a:pos x="T4" y="T5"/>
                    </a:cxn>
                  </a:cxnLst>
                  <a:rect l="0" t="0" r="r" b="b"/>
                  <a:pathLst>
                    <a:path w="9" h="56">
                      <a:moveTo>
                        <a:pt x="0" y="0"/>
                      </a:moveTo>
                      <a:lnTo>
                        <a:pt x="4" y="28"/>
                      </a:lnTo>
                      <a:lnTo>
                        <a:pt x="9" y="56"/>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39" name="Freeform 115"/>
                <p:cNvSpPr>
                  <a:spLocks/>
                </p:cNvSpPr>
                <p:nvPr/>
              </p:nvSpPr>
              <p:spPr bwMode="auto">
                <a:xfrm>
                  <a:off x="4828" y="1387"/>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0" name="Freeform 116"/>
                <p:cNvSpPr>
                  <a:spLocks/>
                </p:cNvSpPr>
                <p:nvPr/>
              </p:nvSpPr>
              <p:spPr bwMode="auto">
                <a:xfrm>
                  <a:off x="4837" y="1424"/>
                  <a:ext cx="10" cy="23"/>
                </a:xfrm>
                <a:custGeom>
                  <a:avLst/>
                  <a:gdLst>
                    <a:gd name="T0" fmla="*/ 0 w 10"/>
                    <a:gd name="T1" fmla="*/ 0 h 23"/>
                    <a:gd name="T2" fmla="*/ 5 w 10"/>
                    <a:gd name="T3" fmla="*/ 14 h 23"/>
                    <a:gd name="T4" fmla="*/ 10 w 10"/>
                    <a:gd name="T5" fmla="*/ 23 h 23"/>
                  </a:gdLst>
                  <a:ahLst/>
                  <a:cxnLst>
                    <a:cxn ang="0">
                      <a:pos x="T0" y="T1"/>
                    </a:cxn>
                    <a:cxn ang="0">
                      <a:pos x="T2" y="T3"/>
                    </a:cxn>
                    <a:cxn ang="0">
                      <a:pos x="T4" y="T5"/>
                    </a:cxn>
                  </a:cxnLst>
                  <a:rect l="0" t="0" r="r" b="b"/>
                  <a:pathLst>
                    <a:path w="10" h="23">
                      <a:moveTo>
                        <a:pt x="0" y="0"/>
                      </a:moveTo>
                      <a:lnTo>
                        <a:pt x="5" y="14"/>
                      </a:lnTo>
                      <a:lnTo>
                        <a:pt x="10" y="23"/>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1" name="Freeform 117"/>
                <p:cNvSpPr>
                  <a:spLocks/>
                </p:cNvSpPr>
                <p:nvPr/>
              </p:nvSpPr>
              <p:spPr bwMode="auto">
                <a:xfrm>
                  <a:off x="4847" y="1447"/>
                  <a:ext cx="9" cy="5"/>
                </a:xfrm>
                <a:custGeom>
                  <a:avLst/>
                  <a:gdLst>
                    <a:gd name="T0" fmla="*/ 0 w 9"/>
                    <a:gd name="T1" fmla="*/ 0 h 5"/>
                    <a:gd name="T2" fmla="*/ 4 w 9"/>
                    <a:gd name="T3" fmla="*/ 5 h 5"/>
                    <a:gd name="T4" fmla="*/ 9 w 9"/>
                    <a:gd name="T5" fmla="*/ 0 h 5"/>
                  </a:gdLst>
                  <a:ahLst/>
                  <a:cxnLst>
                    <a:cxn ang="0">
                      <a:pos x="T0" y="T1"/>
                    </a:cxn>
                    <a:cxn ang="0">
                      <a:pos x="T2" y="T3"/>
                    </a:cxn>
                    <a:cxn ang="0">
                      <a:pos x="T4" y="T5"/>
                    </a:cxn>
                  </a:cxnLst>
                  <a:rect l="0" t="0" r="r" b="b"/>
                  <a:pathLst>
                    <a:path w="9" h="5">
                      <a:moveTo>
                        <a:pt x="0" y="0"/>
                      </a:moveTo>
                      <a:lnTo>
                        <a:pt x="4" y="5"/>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2" name="Freeform 118"/>
                <p:cNvSpPr>
                  <a:spLocks/>
                </p:cNvSpPr>
                <p:nvPr/>
              </p:nvSpPr>
              <p:spPr bwMode="auto">
                <a:xfrm>
                  <a:off x="4856" y="1424"/>
                  <a:ext cx="9" cy="23"/>
                </a:xfrm>
                <a:custGeom>
                  <a:avLst/>
                  <a:gdLst>
                    <a:gd name="T0" fmla="*/ 0 w 9"/>
                    <a:gd name="T1" fmla="*/ 23 h 23"/>
                    <a:gd name="T2" fmla="*/ 5 w 9"/>
                    <a:gd name="T3" fmla="*/ 14 h 23"/>
                    <a:gd name="T4" fmla="*/ 9 w 9"/>
                    <a:gd name="T5" fmla="*/ 0 h 23"/>
                  </a:gdLst>
                  <a:ahLst/>
                  <a:cxnLst>
                    <a:cxn ang="0">
                      <a:pos x="T0" y="T1"/>
                    </a:cxn>
                    <a:cxn ang="0">
                      <a:pos x="T2" y="T3"/>
                    </a:cxn>
                    <a:cxn ang="0">
                      <a:pos x="T4" y="T5"/>
                    </a:cxn>
                  </a:cxnLst>
                  <a:rect l="0" t="0" r="r" b="b"/>
                  <a:pathLst>
                    <a:path w="9" h="23">
                      <a:moveTo>
                        <a:pt x="0" y="23"/>
                      </a:moveTo>
                      <a:lnTo>
                        <a:pt x="5" y="14"/>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3" name="Freeform 119"/>
                <p:cNvSpPr>
                  <a:spLocks/>
                </p:cNvSpPr>
                <p:nvPr/>
              </p:nvSpPr>
              <p:spPr bwMode="auto">
                <a:xfrm>
                  <a:off x="4865" y="1387"/>
                  <a:ext cx="14" cy="37"/>
                </a:xfrm>
                <a:custGeom>
                  <a:avLst/>
                  <a:gdLst>
                    <a:gd name="T0" fmla="*/ 0 w 14"/>
                    <a:gd name="T1" fmla="*/ 37 h 37"/>
                    <a:gd name="T2" fmla="*/ 5 w 14"/>
                    <a:gd name="T3" fmla="*/ 18 h 37"/>
                    <a:gd name="T4" fmla="*/ 14 w 14"/>
                    <a:gd name="T5" fmla="*/ 0 h 37"/>
                  </a:gdLst>
                  <a:ahLst/>
                  <a:cxnLst>
                    <a:cxn ang="0">
                      <a:pos x="T0" y="T1"/>
                    </a:cxn>
                    <a:cxn ang="0">
                      <a:pos x="T2" y="T3"/>
                    </a:cxn>
                    <a:cxn ang="0">
                      <a:pos x="T4" y="T5"/>
                    </a:cxn>
                  </a:cxnLst>
                  <a:rect l="0" t="0" r="r" b="b"/>
                  <a:pathLst>
                    <a:path w="14" h="37">
                      <a:moveTo>
                        <a:pt x="0" y="37"/>
                      </a:moveTo>
                      <a:lnTo>
                        <a:pt x="5" y="18"/>
                      </a:lnTo>
                      <a:lnTo>
                        <a:pt x="14"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4" name="Freeform 120"/>
                <p:cNvSpPr>
                  <a:spLocks/>
                </p:cNvSpPr>
                <p:nvPr/>
              </p:nvSpPr>
              <p:spPr bwMode="auto">
                <a:xfrm>
                  <a:off x="4879" y="1331"/>
                  <a:ext cx="9" cy="56"/>
                </a:xfrm>
                <a:custGeom>
                  <a:avLst/>
                  <a:gdLst>
                    <a:gd name="T0" fmla="*/ 0 w 9"/>
                    <a:gd name="T1" fmla="*/ 56 h 56"/>
                    <a:gd name="T2" fmla="*/ 5 w 9"/>
                    <a:gd name="T3" fmla="*/ 28 h 56"/>
                    <a:gd name="T4" fmla="*/ 9 w 9"/>
                    <a:gd name="T5" fmla="*/ 0 h 56"/>
                  </a:gdLst>
                  <a:ahLst/>
                  <a:cxnLst>
                    <a:cxn ang="0">
                      <a:pos x="T0" y="T1"/>
                    </a:cxn>
                    <a:cxn ang="0">
                      <a:pos x="T2" y="T3"/>
                    </a:cxn>
                    <a:cxn ang="0">
                      <a:pos x="T4" y="T5"/>
                    </a:cxn>
                  </a:cxnLst>
                  <a:rect l="0" t="0" r="r" b="b"/>
                  <a:pathLst>
                    <a:path w="9" h="56">
                      <a:moveTo>
                        <a:pt x="0" y="56"/>
                      </a:moveTo>
                      <a:lnTo>
                        <a:pt x="5"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5" name="Line 121"/>
                <p:cNvSpPr>
                  <a:spLocks noChangeShapeType="1"/>
                </p:cNvSpPr>
                <p:nvPr/>
              </p:nvSpPr>
              <p:spPr bwMode="auto">
                <a:xfrm flipV="1">
                  <a:off x="4888" y="1271"/>
                  <a:ext cx="10"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6" name="Line 122"/>
                <p:cNvSpPr>
                  <a:spLocks noChangeShapeType="1"/>
                </p:cNvSpPr>
                <p:nvPr/>
              </p:nvSpPr>
              <p:spPr bwMode="auto">
                <a:xfrm flipV="1">
                  <a:off x="4898" y="1210"/>
                  <a:ext cx="9"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7" name="Freeform 123"/>
                <p:cNvSpPr>
                  <a:spLocks/>
                </p:cNvSpPr>
                <p:nvPr/>
              </p:nvSpPr>
              <p:spPr bwMode="auto">
                <a:xfrm>
                  <a:off x="4907" y="1155"/>
                  <a:ext cx="9" cy="55"/>
                </a:xfrm>
                <a:custGeom>
                  <a:avLst/>
                  <a:gdLst>
                    <a:gd name="T0" fmla="*/ 0 w 9"/>
                    <a:gd name="T1" fmla="*/ 55 h 55"/>
                    <a:gd name="T2" fmla="*/ 5 w 9"/>
                    <a:gd name="T3" fmla="*/ 28 h 55"/>
                    <a:gd name="T4" fmla="*/ 9 w 9"/>
                    <a:gd name="T5" fmla="*/ 0 h 55"/>
                  </a:gdLst>
                  <a:ahLst/>
                  <a:cxnLst>
                    <a:cxn ang="0">
                      <a:pos x="T0" y="T1"/>
                    </a:cxn>
                    <a:cxn ang="0">
                      <a:pos x="T2" y="T3"/>
                    </a:cxn>
                    <a:cxn ang="0">
                      <a:pos x="T4" y="T5"/>
                    </a:cxn>
                  </a:cxnLst>
                  <a:rect l="0" t="0" r="r" b="b"/>
                  <a:pathLst>
                    <a:path w="9" h="55">
                      <a:moveTo>
                        <a:pt x="0" y="55"/>
                      </a:moveTo>
                      <a:lnTo>
                        <a:pt x="5"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8" name="Freeform 124"/>
                <p:cNvSpPr>
                  <a:spLocks/>
                </p:cNvSpPr>
                <p:nvPr/>
              </p:nvSpPr>
              <p:spPr bwMode="auto">
                <a:xfrm>
                  <a:off x="4916" y="1118"/>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49" name="Freeform 125"/>
                <p:cNvSpPr>
                  <a:spLocks/>
                </p:cNvSpPr>
                <p:nvPr/>
              </p:nvSpPr>
              <p:spPr bwMode="auto">
                <a:xfrm>
                  <a:off x="4926" y="1094"/>
                  <a:ext cx="9" cy="24"/>
                </a:xfrm>
                <a:custGeom>
                  <a:avLst/>
                  <a:gdLst>
                    <a:gd name="T0" fmla="*/ 0 w 9"/>
                    <a:gd name="T1" fmla="*/ 24 h 24"/>
                    <a:gd name="T2" fmla="*/ 4 w 9"/>
                    <a:gd name="T3" fmla="*/ 10 h 24"/>
                    <a:gd name="T4" fmla="*/ 9 w 9"/>
                    <a:gd name="T5" fmla="*/ 0 h 24"/>
                  </a:gdLst>
                  <a:ahLst/>
                  <a:cxnLst>
                    <a:cxn ang="0">
                      <a:pos x="T0" y="T1"/>
                    </a:cxn>
                    <a:cxn ang="0">
                      <a:pos x="T2" y="T3"/>
                    </a:cxn>
                    <a:cxn ang="0">
                      <a:pos x="T4" y="T5"/>
                    </a:cxn>
                  </a:cxnLst>
                  <a:rect l="0" t="0" r="r" b="b"/>
                  <a:pathLst>
                    <a:path w="9" h="24">
                      <a:moveTo>
                        <a:pt x="0" y="24"/>
                      </a:moveTo>
                      <a:lnTo>
                        <a:pt x="4" y="10"/>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0" name="Freeform 126"/>
                <p:cNvSpPr>
                  <a:spLocks/>
                </p:cNvSpPr>
                <p:nvPr/>
              </p:nvSpPr>
              <p:spPr bwMode="auto">
                <a:xfrm>
                  <a:off x="4935" y="1090"/>
                  <a:ext cx="9" cy="4"/>
                </a:xfrm>
                <a:custGeom>
                  <a:avLst/>
                  <a:gdLst>
                    <a:gd name="T0" fmla="*/ 0 w 9"/>
                    <a:gd name="T1" fmla="*/ 4 h 4"/>
                    <a:gd name="T2" fmla="*/ 4 w 9"/>
                    <a:gd name="T3" fmla="*/ 0 h 4"/>
                    <a:gd name="T4" fmla="*/ 9 w 9"/>
                    <a:gd name="T5" fmla="*/ 4 h 4"/>
                  </a:gdLst>
                  <a:ahLst/>
                  <a:cxnLst>
                    <a:cxn ang="0">
                      <a:pos x="T0" y="T1"/>
                    </a:cxn>
                    <a:cxn ang="0">
                      <a:pos x="T2" y="T3"/>
                    </a:cxn>
                    <a:cxn ang="0">
                      <a:pos x="T4" y="T5"/>
                    </a:cxn>
                  </a:cxnLst>
                  <a:rect l="0" t="0" r="r" b="b"/>
                  <a:pathLst>
                    <a:path w="9" h="4">
                      <a:moveTo>
                        <a:pt x="0" y="4"/>
                      </a:moveTo>
                      <a:lnTo>
                        <a:pt x="4" y="0"/>
                      </a:lnTo>
                      <a:lnTo>
                        <a:pt x="9" y="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1" name="Freeform 127"/>
                <p:cNvSpPr>
                  <a:spLocks/>
                </p:cNvSpPr>
                <p:nvPr/>
              </p:nvSpPr>
              <p:spPr bwMode="auto">
                <a:xfrm>
                  <a:off x="4944" y="1094"/>
                  <a:ext cx="9" cy="24"/>
                </a:xfrm>
                <a:custGeom>
                  <a:avLst/>
                  <a:gdLst>
                    <a:gd name="T0" fmla="*/ 0 w 9"/>
                    <a:gd name="T1" fmla="*/ 0 h 24"/>
                    <a:gd name="T2" fmla="*/ 5 w 9"/>
                    <a:gd name="T3" fmla="*/ 10 h 24"/>
                    <a:gd name="T4" fmla="*/ 9 w 9"/>
                    <a:gd name="T5" fmla="*/ 24 h 24"/>
                  </a:gdLst>
                  <a:ahLst/>
                  <a:cxnLst>
                    <a:cxn ang="0">
                      <a:pos x="T0" y="T1"/>
                    </a:cxn>
                    <a:cxn ang="0">
                      <a:pos x="T2" y="T3"/>
                    </a:cxn>
                    <a:cxn ang="0">
                      <a:pos x="T4" y="T5"/>
                    </a:cxn>
                  </a:cxnLst>
                  <a:rect l="0" t="0" r="r" b="b"/>
                  <a:pathLst>
                    <a:path w="9" h="24">
                      <a:moveTo>
                        <a:pt x="0" y="0"/>
                      </a:moveTo>
                      <a:lnTo>
                        <a:pt x="5" y="10"/>
                      </a:lnTo>
                      <a:lnTo>
                        <a:pt x="9" y="24"/>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2" name="Freeform 128"/>
                <p:cNvSpPr>
                  <a:spLocks/>
                </p:cNvSpPr>
                <p:nvPr/>
              </p:nvSpPr>
              <p:spPr bwMode="auto">
                <a:xfrm>
                  <a:off x="4953" y="1118"/>
                  <a:ext cx="14" cy="37"/>
                </a:xfrm>
                <a:custGeom>
                  <a:avLst/>
                  <a:gdLst>
                    <a:gd name="T0" fmla="*/ 0 w 14"/>
                    <a:gd name="T1" fmla="*/ 0 h 37"/>
                    <a:gd name="T2" fmla="*/ 5 w 14"/>
                    <a:gd name="T3" fmla="*/ 18 h 37"/>
                    <a:gd name="T4" fmla="*/ 14 w 14"/>
                    <a:gd name="T5" fmla="*/ 37 h 37"/>
                  </a:gdLst>
                  <a:ahLst/>
                  <a:cxnLst>
                    <a:cxn ang="0">
                      <a:pos x="T0" y="T1"/>
                    </a:cxn>
                    <a:cxn ang="0">
                      <a:pos x="T2" y="T3"/>
                    </a:cxn>
                    <a:cxn ang="0">
                      <a:pos x="T4" y="T5"/>
                    </a:cxn>
                  </a:cxnLst>
                  <a:rect l="0" t="0" r="r" b="b"/>
                  <a:pathLst>
                    <a:path w="14" h="37">
                      <a:moveTo>
                        <a:pt x="0" y="0"/>
                      </a:moveTo>
                      <a:lnTo>
                        <a:pt x="5" y="18"/>
                      </a:lnTo>
                      <a:lnTo>
                        <a:pt x="14"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3" name="Freeform 129"/>
                <p:cNvSpPr>
                  <a:spLocks/>
                </p:cNvSpPr>
                <p:nvPr/>
              </p:nvSpPr>
              <p:spPr bwMode="auto">
                <a:xfrm>
                  <a:off x="4967" y="1155"/>
                  <a:ext cx="10" cy="55"/>
                </a:xfrm>
                <a:custGeom>
                  <a:avLst/>
                  <a:gdLst>
                    <a:gd name="T0" fmla="*/ 0 w 10"/>
                    <a:gd name="T1" fmla="*/ 0 h 55"/>
                    <a:gd name="T2" fmla="*/ 5 w 10"/>
                    <a:gd name="T3" fmla="*/ 28 h 55"/>
                    <a:gd name="T4" fmla="*/ 10 w 10"/>
                    <a:gd name="T5" fmla="*/ 55 h 55"/>
                  </a:gdLst>
                  <a:ahLst/>
                  <a:cxnLst>
                    <a:cxn ang="0">
                      <a:pos x="T0" y="T1"/>
                    </a:cxn>
                    <a:cxn ang="0">
                      <a:pos x="T2" y="T3"/>
                    </a:cxn>
                    <a:cxn ang="0">
                      <a:pos x="T4" y="T5"/>
                    </a:cxn>
                  </a:cxnLst>
                  <a:rect l="0" t="0" r="r" b="b"/>
                  <a:pathLst>
                    <a:path w="10" h="55">
                      <a:moveTo>
                        <a:pt x="0" y="0"/>
                      </a:moveTo>
                      <a:lnTo>
                        <a:pt x="5" y="28"/>
                      </a:lnTo>
                      <a:lnTo>
                        <a:pt x="10" y="55"/>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4" name="Line 130"/>
                <p:cNvSpPr>
                  <a:spLocks noChangeShapeType="1"/>
                </p:cNvSpPr>
                <p:nvPr/>
              </p:nvSpPr>
              <p:spPr bwMode="auto">
                <a:xfrm>
                  <a:off x="4977" y="1210"/>
                  <a:ext cx="9" cy="61"/>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5" name="Line 131"/>
                <p:cNvSpPr>
                  <a:spLocks noChangeShapeType="1"/>
                </p:cNvSpPr>
                <p:nvPr/>
              </p:nvSpPr>
              <p:spPr bwMode="auto">
                <a:xfrm>
                  <a:off x="4986" y="1271"/>
                  <a:ext cx="9"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6" name="Freeform 132"/>
                <p:cNvSpPr>
                  <a:spLocks/>
                </p:cNvSpPr>
                <p:nvPr/>
              </p:nvSpPr>
              <p:spPr bwMode="auto">
                <a:xfrm>
                  <a:off x="4995" y="1331"/>
                  <a:ext cx="10" cy="56"/>
                </a:xfrm>
                <a:custGeom>
                  <a:avLst/>
                  <a:gdLst>
                    <a:gd name="T0" fmla="*/ 0 w 10"/>
                    <a:gd name="T1" fmla="*/ 0 h 56"/>
                    <a:gd name="T2" fmla="*/ 5 w 10"/>
                    <a:gd name="T3" fmla="*/ 28 h 56"/>
                    <a:gd name="T4" fmla="*/ 10 w 10"/>
                    <a:gd name="T5" fmla="*/ 56 h 56"/>
                  </a:gdLst>
                  <a:ahLst/>
                  <a:cxnLst>
                    <a:cxn ang="0">
                      <a:pos x="T0" y="T1"/>
                    </a:cxn>
                    <a:cxn ang="0">
                      <a:pos x="T2" y="T3"/>
                    </a:cxn>
                    <a:cxn ang="0">
                      <a:pos x="T4" y="T5"/>
                    </a:cxn>
                  </a:cxnLst>
                  <a:rect l="0" t="0" r="r" b="b"/>
                  <a:pathLst>
                    <a:path w="10" h="56">
                      <a:moveTo>
                        <a:pt x="0" y="0"/>
                      </a:moveTo>
                      <a:lnTo>
                        <a:pt x="5" y="28"/>
                      </a:lnTo>
                      <a:lnTo>
                        <a:pt x="10" y="56"/>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7" name="Freeform 133"/>
                <p:cNvSpPr>
                  <a:spLocks/>
                </p:cNvSpPr>
                <p:nvPr/>
              </p:nvSpPr>
              <p:spPr bwMode="auto">
                <a:xfrm>
                  <a:off x="5005" y="1387"/>
                  <a:ext cx="9" cy="37"/>
                </a:xfrm>
                <a:custGeom>
                  <a:avLst/>
                  <a:gdLst>
                    <a:gd name="T0" fmla="*/ 0 w 9"/>
                    <a:gd name="T1" fmla="*/ 0 h 37"/>
                    <a:gd name="T2" fmla="*/ 4 w 9"/>
                    <a:gd name="T3" fmla="*/ 18 h 37"/>
                    <a:gd name="T4" fmla="*/ 9 w 9"/>
                    <a:gd name="T5" fmla="*/ 37 h 37"/>
                  </a:gdLst>
                  <a:ahLst/>
                  <a:cxnLst>
                    <a:cxn ang="0">
                      <a:pos x="T0" y="T1"/>
                    </a:cxn>
                    <a:cxn ang="0">
                      <a:pos x="T2" y="T3"/>
                    </a:cxn>
                    <a:cxn ang="0">
                      <a:pos x="T4" y="T5"/>
                    </a:cxn>
                  </a:cxnLst>
                  <a:rect l="0" t="0" r="r" b="b"/>
                  <a:pathLst>
                    <a:path w="9" h="37">
                      <a:moveTo>
                        <a:pt x="0" y="0"/>
                      </a:moveTo>
                      <a:lnTo>
                        <a:pt x="4" y="18"/>
                      </a:lnTo>
                      <a:lnTo>
                        <a:pt x="9" y="37"/>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8" name="Freeform 134"/>
                <p:cNvSpPr>
                  <a:spLocks/>
                </p:cNvSpPr>
                <p:nvPr/>
              </p:nvSpPr>
              <p:spPr bwMode="auto">
                <a:xfrm>
                  <a:off x="5014" y="1424"/>
                  <a:ext cx="9" cy="23"/>
                </a:xfrm>
                <a:custGeom>
                  <a:avLst/>
                  <a:gdLst>
                    <a:gd name="T0" fmla="*/ 0 w 9"/>
                    <a:gd name="T1" fmla="*/ 0 h 23"/>
                    <a:gd name="T2" fmla="*/ 4 w 9"/>
                    <a:gd name="T3" fmla="*/ 14 h 23"/>
                    <a:gd name="T4" fmla="*/ 9 w 9"/>
                    <a:gd name="T5" fmla="*/ 23 h 23"/>
                  </a:gdLst>
                  <a:ahLst/>
                  <a:cxnLst>
                    <a:cxn ang="0">
                      <a:pos x="T0" y="T1"/>
                    </a:cxn>
                    <a:cxn ang="0">
                      <a:pos x="T2" y="T3"/>
                    </a:cxn>
                    <a:cxn ang="0">
                      <a:pos x="T4" y="T5"/>
                    </a:cxn>
                  </a:cxnLst>
                  <a:rect l="0" t="0" r="r" b="b"/>
                  <a:pathLst>
                    <a:path w="9" h="23">
                      <a:moveTo>
                        <a:pt x="0" y="0"/>
                      </a:moveTo>
                      <a:lnTo>
                        <a:pt x="4" y="14"/>
                      </a:lnTo>
                      <a:lnTo>
                        <a:pt x="9" y="23"/>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59" name="Freeform 135"/>
                <p:cNvSpPr>
                  <a:spLocks/>
                </p:cNvSpPr>
                <p:nvPr/>
              </p:nvSpPr>
              <p:spPr bwMode="auto">
                <a:xfrm>
                  <a:off x="5023" y="1447"/>
                  <a:ext cx="9" cy="5"/>
                </a:xfrm>
                <a:custGeom>
                  <a:avLst/>
                  <a:gdLst>
                    <a:gd name="T0" fmla="*/ 0 w 9"/>
                    <a:gd name="T1" fmla="*/ 0 h 5"/>
                    <a:gd name="T2" fmla="*/ 5 w 9"/>
                    <a:gd name="T3" fmla="*/ 5 h 5"/>
                    <a:gd name="T4" fmla="*/ 9 w 9"/>
                    <a:gd name="T5" fmla="*/ 0 h 5"/>
                  </a:gdLst>
                  <a:ahLst/>
                  <a:cxnLst>
                    <a:cxn ang="0">
                      <a:pos x="T0" y="T1"/>
                    </a:cxn>
                    <a:cxn ang="0">
                      <a:pos x="T2" y="T3"/>
                    </a:cxn>
                    <a:cxn ang="0">
                      <a:pos x="T4" y="T5"/>
                    </a:cxn>
                  </a:cxnLst>
                  <a:rect l="0" t="0" r="r" b="b"/>
                  <a:pathLst>
                    <a:path w="9" h="5">
                      <a:moveTo>
                        <a:pt x="0" y="0"/>
                      </a:moveTo>
                      <a:lnTo>
                        <a:pt x="5" y="5"/>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60" name="Freeform 136"/>
                <p:cNvSpPr>
                  <a:spLocks/>
                </p:cNvSpPr>
                <p:nvPr/>
              </p:nvSpPr>
              <p:spPr bwMode="auto">
                <a:xfrm>
                  <a:off x="5032" y="1424"/>
                  <a:ext cx="14" cy="23"/>
                </a:xfrm>
                <a:custGeom>
                  <a:avLst/>
                  <a:gdLst>
                    <a:gd name="T0" fmla="*/ 0 w 14"/>
                    <a:gd name="T1" fmla="*/ 23 h 23"/>
                    <a:gd name="T2" fmla="*/ 5 w 14"/>
                    <a:gd name="T3" fmla="*/ 14 h 23"/>
                    <a:gd name="T4" fmla="*/ 14 w 14"/>
                    <a:gd name="T5" fmla="*/ 0 h 23"/>
                  </a:gdLst>
                  <a:ahLst/>
                  <a:cxnLst>
                    <a:cxn ang="0">
                      <a:pos x="T0" y="T1"/>
                    </a:cxn>
                    <a:cxn ang="0">
                      <a:pos x="T2" y="T3"/>
                    </a:cxn>
                    <a:cxn ang="0">
                      <a:pos x="T4" y="T5"/>
                    </a:cxn>
                  </a:cxnLst>
                  <a:rect l="0" t="0" r="r" b="b"/>
                  <a:pathLst>
                    <a:path w="14" h="23">
                      <a:moveTo>
                        <a:pt x="0" y="23"/>
                      </a:moveTo>
                      <a:lnTo>
                        <a:pt x="5" y="14"/>
                      </a:lnTo>
                      <a:lnTo>
                        <a:pt x="14"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61" name="Freeform 137"/>
                <p:cNvSpPr>
                  <a:spLocks/>
                </p:cNvSpPr>
                <p:nvPr/>
              </p:nvSpPr>
              <p:spPr bwMode="auto">
                <a:xfrm>
                  <a:off x="5046" y="1387"/>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62" name="Freeform 138"/>
                <p:cNvSpPr>
                  <a:spLocks/>
                </p:cNvSpPr>
                <p:nvPr/>
              </p:nvSpPr>
              <p:spPr bwMode="auto">
                <a:xfrm>
                  <a:off x="5056" y="1331"/>
                  <a:ext cx="9" cy="56"/>
                </a:xfrm>
                <a:custGeom>
                  <a:avLst/>
                  <a:gdLst>
                    <a:gd name="T0" fmla="*/ 0 w 9"/>
                    <a:gd name="T1" fmla="*/ 56 h 56"/>
                    <a:gd name="T2" fmla="*/ 4 w 9"/>
                    <a:gd name="T3" fmla="*/ 28 h 56"/>
                    <a:gd name="T4" fmla="*/ 9 w 9"/>
                    <a:gd name="T5" fmla="*/ 0 h 56"/>
                  </a:gdLst>
                  <a:ahLst/>
                  <a:cxnLst>
                    <a:cxn ang="0">
                      <a:pos x="T0" y="T1"/>
                    </a:cxn>
                    <a:cxn ang="0">
                      <a:pos x="T2" y="T3"/>
                    </a:cxn>
                    <a:cxn ang="0">
                      <a:pos x="T4" y="T5"/>
                    </a:cxn>
                  </a:cxnLst>
                  <a:rect l="0" t="0" r="r" b="b"/>
                  <a:pathLst>
                    <a:path w="9" h="56">
                      <a:moveTo>
                        <a:pt x="0" y="56"/>
                      </a:moveTo>
                      <a:lnTo>
                        <a:pt x="4" y="28"/>
                      </a:lnTo>
                      <a:lnTo>
                        <a:pt x="9" y="0"/>
                      </a:lnTo>
                    </a:path>
                  </a:pathLst>
                </a:custGeom>
                <a:noFill/>
                <a:ln w="14288">
                  <a:solidFill>
                    <a:srgbClr val="FF33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63" name="Line 139"/>
                <p:cNvSpPr>
                  <a:spLocks noChangeShapeType="1"/>
                </p:cNvSpPr>
                <p:nvPr/>
              </p:nvSpPr>
              <p:spPr bwMode="auto">
                <a:xfrm flipV="1">
                  <a:off x="5065" y="1271"/>
                  <a:ext cx="9" cy="60"/>
                </a:xfrm>
                <a:prstGeom prst="line">
                  <a:avLst/>
                </a:prstGeom>
                <a:noFill/>
                <a:ln w="14288">
                  <a:solidFill>
                    <a:srgbClr val="FF3300"/>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grpSp>
          <p:sp>
            <p:nvSpPr>
              <p:cNvPr id="26859" name="Line 235"/>
              <p:cNvSpPr>
                <a:spLocks noChangeShapeType="1"/>
              </p:cNvSpPr>
              <p:nvPr/>
            </p:nvSpPr>
            <p:spPr bwMode="auto">
              <a:xfrm>
                <a:off x="4241" y="1253"/>
                <a:ext cx="14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grpSp>
        <p:sp>
          <p:nvSpPr>
            <p:cNvPr id="26868" name="Text Box 244"/>
            <p:cNvSpPr txBox="1">
              <a:spLocks noChangeArrowheads="1"/>
            </p:cNvSpPr>
            <p:nvPr/>
          </p:nvSpPr>
          <p:spPr bwMode="auto">
            <a:xfrm>
              <a:off x="1383" y="1162"/>
              <a:ext cx="27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70" name="Text Box 246"/>
            <p:cNvSpPr txBox="1">
              <a:spLocks noChangeArrowheads="1"/>
            </p:cNvSpPr>
            <p:nvPr/>
          </p:nvSpPr>
          <p:spPr bwMode="auto">
            <a:xfrm>
              <a:off x="3968" y="1101"/>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grpSp>
      <p:sp>
        <p:nvSpPr>
          <p:cNvPr id="26877" name="Text Box 253"/>
          <p:cNvSpPr txBox="1">
            <a:spLocks noChangeArrowheads="1"/>
          </p:cNvSpPr>
          <p:nvPr/>
        </p:nvSpPr>
        <p:spPr bwMode="auto">
          <a:xfrm>
            <a:off x="5457825" y="2973745"/>
            <a:ext cx="43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grpSp>
        <p:nvGrpSpPr>
          <p:cNvPr id="26914" name="Group 290"/>
          <p:cNvGrpSpPr>
            <a:grpSpLocks/>
          </p:cNvGrpSpPr>
          <p:nvPr/>
        </p:nvGrpSpPr>
        <p:grpSpPr bwMode="auto">
          <a:xfrm>
            <a:off x="3719513" y="3783371"/>
            <a:ext cx="6769100" cy="1762125"/>
            <a:chOff x="1383" y="1928"/>
            <a:chExt cx="4264" cy="1110"/>
          </a:xfrm>
        </p:grpSpPr>
        <p:sp>
          <p:nvSpPr>
            <p:cNvPr id="26872" name="Text Box 248"/>
            <p:cNvSpPr txBox="1">
              <a:spLocks noChangeArrowheads="1"/>
            </p:cNvSpPr>
            <p:nvPr/>
          </p:nvSpPr>
          <p:spPr bwMode="auto">
            <a:xfrm>
              <a:off x="3968" y="2008"/>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60" name="Line 236"/>
            <p:cNvSpPr>
              <a:spLocks noChangeShapeType="1"/>
            </p:cNvSpPr>
            <p:nvPr/>
          </p:nvSpPr>
          <p:spPr bwMode="auto">
            <a:xfrm>
              <a:off x="4241" y="2160"/>
              <a:ext cx="14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84" name="Line 260"/>
            <p:cNvSpPr>
              <a:spLocks noChangeShapeType="1"/>
            </p:cNvSpPr>
            <p:nvPr/>
          </p:nvSpPr>
          <p:spPr bwMode="auto">
            <a:xfrm flipV="1">
              <a:off x="5103" y="1934"/>
              <a:ext cx="0" cy="226"/>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85" name="Line 261"/>
            <p:cNvSpPr>
              <a:spLocks noChangeShapeType="1"/>
            </p:cNvSpPr>
            <p:nvPr/>
          </p:nvSpPr>
          <p:spPr bwMode="auto">
            <a:xfrm>
              <a:off x="5103" y="1934"/>
              <a:ext cx="4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86" name="Line 262"/>
            <p:cNvSpPr>
              <a:spLocks noChangeShapeType="1"/>
            </p:cNvSpPr>
            <p:nvPr/>
          </p:nvSpPr>
          <p:spPr bwMode="auto">
            <a:xfrm>
              <a:off x="5517" y="1928"/>
              <a:ext cx="6" cy="23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89" name="Text Box 265"/>
            <p:cNvSpPr txBox="1">
              <a:spLocks noChangeArrowheads="1"/>
            </p:cNvSpPr>
            <p:nvPr/>
          </p:nvSpPr>
          <p:spPr bwMode="auto">
            <a:xfrm>
              <a:off x="1383" y="2750"/>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92" name="Line 268"/>
            <p:cNvSpPr>
              <a:spLocks noChangeShapeType="1"/>
            </p:cNvSpPr>
            <p:nvPr/>
          </p:nvSpPr>
          <p:spPr bwMode="auto">
            <a:xfrm>
              <a:off x="4241" y="2160"/>
              <a:ext cx="862"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grpSp>
      <p:grpSp>
        <p:nvGrpSpPr>
          <p:cNvPr id="26915" name="Group 291"/>
          <p:cNvGrpSpPr>
            <a:grpSpLocks/>
          </p:cNvGrpSpPr>
          <p:nvPr/>
        </p:nvGrpSpPr>
        <p:grpSpPr bwMode="auto">
          <a:xfrm>
            <a:off x="3719513" y="2973746"/>
            <a:ext cx="6769100" cy="1419225"/>
            <a:chOff x="1383" y="1418"/>
            <a:chExt cx="4264" cy="894"/>
          </a:xfrm>
        </p:grpSpPr>
        <p:grpSp>
          <p:nvGrpSpPr>
            <p:cNvPr id="26765" name="Group 141"/>
            <p:cNvGrpSpPr>
              <a:grpSpLocks/>
            </p:cNvGrpSpPr>
            <p:nvPr/>
          </p:nvGrpSpPr>
          <p:grpSpPr bwMode="auto">
            <a:xfrm>
              <a:off x="5103" y="1641"/>
              <a:ext cx="417" cy="120"/>
              <a:chOff x="4187" y="1090"/>
              <a:chExt cx="887" cy="362"/>
            </a:xfrm>
          </p:grpSpPr>
          <p:sp>
            <p:nvSpPr>
              <p:cNvPr id="26766" name="Line 142"/>
              <p:cNvSpPr>
                <a:spLocks noChangeShapeType="1"/>
              </p:cNvSpPr>
              <p:nvPr/>
            </p:nvSpPr>
            <p:spPr bwMode="auto">
              <a:xfrm flipV="1">
                <a:off x="4187" y="1210"/>
                <a:ext cx="9"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67" name="Freeform 143"/>
              <p:cNvSpPr>
                <a:spLocks/>
              </p:cNvSpPr>
              <p:nvPr/>
            </p:nvSpPr>
            <p:spPr bwMode="auto">
              <a:xfrm>
                <a:off x="4196" y="1155"/>
                <a:ext cx="10" cy="55"/>
              </a:xfrm>
              <a:custGeom>
                <a:avLst/>
                <a:gdLst>
                  <a:gd name="T0" fmla="*/ 0 w 10"/>
                  <a:gd name="T1" fmla="*/ 55 h 55"/>
                  <a:gd name="T2" fmla="*/ 5 w 10"/>
                  <a:gd name="T3" fmla="*/ 28 h 55"/>
                  <a:gd name="T4" fmla="*/ 10 w 10"/>
                  <a:gd name="T5" fmla="*/ 0 h 55"/>
                </a:gdLst>
                <a:ahLst/>
                <a:cxnLst>
                  <a:cxn ang="0">
                    <a:pos x="T0" y="T1"/>
                  </a:cxn>
                  <a:cxn ang="0">
                    <a:pos x="T2" y="T3"/>
                  </a:cxn>
                  <a:cxn ang="0">
                    <a:pos x="T4" y="T5"/>
                  </a:cxn>
                </a:cxnLst>
                <a:rect l="0" t="0" r="r" b="b"/>
                <a:pathLst>
                  <a:path w="10" h="55">
                    <a:moveTo>
                      <a:pt x="0" y="55"/>
                    </a:moveTo>
                    <a:lnTo>
                      <a:pt x="5" y="28"/>
                    </a:lnTo>
                    <a:lnTo>
                      <a:pt x="10"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68" name="Freeform 144"/>
              <p:cNvSpPr>
                <a:spLocks/>
              </p:cNvSpPr>
              <p:nvPr/>
            </p:nvSpPr>
            <p:spPr bwMode="auto">
              <a:xfrm>
                <a:off x="4206" y="1118"/>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69" name="Freeform 145"/>
              <p:cNvSpPr>
                <a:spLocks/>
              </p:cNvSpPr>
              <p:nvPr/>
            </p:nvSpPr>
            <p:spPr bwMode="auto">
              <a:xfrm>
                <a:off x="4215" y="1094"/>
                <a:ext cx="14" cy="24"/>
              </a:xfrm>
              <a:custGeom>
                <a:avLst/>
                <a:gdLst>
                  <a:gd name="T0" fmla="*/ 0 w 14"/>
                  <a:gd name="T1" fmla="*/ 24 h 24"/>
                  <a:gd name="T2" fmla="*/ 5 w 14"/>
                  <a:gd name="T3" fmla="*/ 10 h 24"/>
                  <a:gd name="T4" fmla="*/ 14 w 14"/>
                  <a:gd name="T5" fmla="*/ 0 h 24"/>
                </a:gdLst>
                <a:ahLst/>
                <a:cxnLst>
                  <a:cxn ang="0">
                    <a:pos x="T0" y="T1"/>
                  </a:cxn>
                  <a:cxn ang="0">
                    <a:pos x="T2" y="T3"/>
                  </a:cxn>
                  <a:cxn ang="0">
                    <a:pos x="T4" y="T5"/>
                  </a:cxn>
                </a:cxnLst>
                <a:rect l="0" t="0" r="r" b="b"/>
                <a:pathLst>
                  <a:path w="14" h="24">
                    <a:moveTo>
                      <a:pt x="0" y="24"/>
                    </a:moveTo>
                    <a:lnTo>
                      <a:pt x="5" y="10"/>
                    </a:lnTo>
                    <a:lnTo>
                      <a:pt x="14"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0" name="Freeform 146"/>
              <p:cNvSpPr>
                <a:spLocks/>
              </p:cNvSpPr>
              <p:nvPr/>
            </p:nvSpPr>
            <p:spPr bwMode="auto">
              <a:xfrm>
                <a:off x="4229" y="1090"/>
                <a:ext cx="9" cy="4"/>
              </a:xfrm>
              <a:custGeom>
                <a:avLst/>
                <a:gdLst>
                  <a:gd name="T0" fmla="*/ 0 w 9"/>
                  <a:gd name="T1" fmla="*/ 4 h 4"/>
                  <a:gd name="T2" fmla="*/ 5 w 9"/>
                  <a:gd name="T3" fmla="*/ 0 h 4"/>
                  <a:gd name="T4" fmla="*/ 9 w 9"/>
                  <a:gd name="T5" fmla="*/ 4 h 4"/>
                </a:gdLst>
                <a:ahLst/>
                <a:cxnLst>
                  <a:cxn ang="0">
                    <a:pos x="T0" y="T1"/>
                  </a:cxn>
                  <a:cxn ang="0">
                    <a:pos x="T2" y="T3"/>
                  </a:cxn>
                  <a:cxn ang="0">
                    <a:pos x="T4" y="T5"/>
                  </a:cxn>
                </a:cxnLst>
                <a:rect l="0" t="0" r="r" b="b"/>
                <a:pathLst>
                  <a:path w="9" h="4">
                    <a:moveTo>
                      <a:pt x="0" y="4"/>
                    </a:moveTo>
                    <a:lnTo>
                      <a:pt x="5" y="0"/>
                    </a:lnTo>
                    <a:lnTo>
                      <a:pt x="9" y="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1" name="Freeform 147"/>
              <p:cNvSpPr>
                <a:spLocks/>
              </p:cNvSpPr>
              <p:nvPr/>
            </p:nvSpPr>
            <p:spPr bwMode="auto">
              <a:xfrm>
                <a:off x="4238" y="1094"/>
                <a:ext cx="10" cy="24"/>
              </a:xfrm>
              <a:custGeom>
                <a:avLst/>
                <a:gdLst>
                  <a:gd name="T0" fmla="*/ 0 w 10"/>
                  <a:gd name="T1" fmla="*/ 0 h 24"/>
                  <a:gd name="T2" fmla="*/ 5 w 10"/>
                  <a:gd name="T3" fmla="*/ 10 h 24"/>
                  <a:gd name="T4" fmla="*/ 10 w 10"/>
                  <a:gd name="T5" fmla="*/ 24 h 24"/>
                </a:gdLst>
                <a:ahLst/>
                <a:cxnLst>
                  <a:cxn ang="0">
                    <a:pos x="T0" y="T1"/>
                  </a:cxn>
                  <a:cxn ang="0">
                    <a:pos x="T2" y="T3"/>
                  </a:cxn>
                  <a:cxn ang="0">
                    <a:pos x="T4" y="T5"/>
                  </a:cxn>
                </a:cxnLst>
                <a:rect l="0" t="0" r="r" b="b"/>
                <a:pathLst>
                  <a:path w="10" h="24">
                    <a:moveTo>
                      <a:pt x="0" y="0"/>
                    </a:moveTo>
                    <a:lnTo>
                      <a:pt x="5" y="10"/>
                    </a:lnTo>
                    <a:lnTo>
                      <a:pt x="10" y="2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2" name="Freeform 148"/>
              <p:cNvSpPr>
                <a:spLocks/>
              </p:cNvSpPr>
              <p:nvPr/>
            </p:nvSpPr>
            <p:spPr bwMode="auto">
              <a:xfrm>
                <a:off x="4248" y="1118"/>
                <a:ext cx="9" cy="37"/>
              </a:xfrm>
              <a:custGeom>
                <a:avLst/>
                <a:gdLst>
                  <a:gd name="T0" fmla="*/ 0 w 9"/>
                  <a:gd name="T1" fmla="*/ 0 h 37"/>
                  <a:gd name="T2" fmla="*/ 4 w 9"/>
                  <a:gd name="T3" fmla="*/ 18 h 37"/>
                  <a:gd name="T4" fmla="*/ 9 w 9"/>
                  <a:gd name="T5" fmla="*/ 37 h 37"/>
                </a:gdLst>
                <a:ahLst/>
                <a:cxnLst>
                  <a:cxn ang="0">
                    <a:pos x="T0" y="T1"/>
                  </a:cxn>
                  <a:cxn ang="0">
                    <a:pos x="T2" y="T3"/>
                  </a:cxn>
                  <a:cxn ang="0">
                    <a:pos x="T4" y="T5"/>
                  </a:cxn>
                </a:cxnLst>
                <a:rect l="0" t="0" r="r" b="b"/>
                <a:pathLst>
                  <a:path w="9" h="37">
                    <a:moveTo>
                      <a:pt x="0" y="0"/>
                    </a:moveTo>
                    <a:lnTo>
                      <a:pt x="4" y="18"/>
                    </a:lnTo>
                    <a:lnTo>
                      <a:pt x="9"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3" name="Freeform 149"/>
              <p:cNvSpPr>
                <a:spLocks/>
              </p:cNvSpPr>
              <p:nvPr/>
            </p:nvSpPr>
            <p:spPr bwMode="auto">
              <a:xfrm>
                <a:off x="4257" y="1155"/>
                <a:ext cx="9" cy="55"/>
              </a:xfrm>
              <a:custGeom>
                <a:avLst/>
                <a:gdLst>
                  <a:gd name="T0" fmla="*/ 0 w 9"/>
                  <a:gd name="T1" fmla="*/ 0 h 55"/>
                  <a:gd name="T2" fmla="*/ 4 w 9"/>
                  <a:gd name="T3" fmla="*/ 28 h 55"/>
                  <a:gd name="T4" fmla="*/ 9 w 9"/>
                  <a:gd name="T5" fmla="*/ 55 h 55"/>
                </a:gdLst>
                <a:ahLst/>
                <a:cxnLst>
                  <a:cxn ang="0">
                    <a:pos x="T0" y="T1"/>
                  </a:cxn>
                  <a:cxn ang="0">
                    <a:pos x="T2" y="T3"/>
                  </a:cxn>
                  <a:cxn ang="0">
                    <a:pos x="T4" y="T5"/>
                  </a:cxn>
                </a:cxnLst>
                <a:rect l="0" t="0" r="r" b="b"/>
                <a:pathLst>
                  <a:path w="9" h="55">
                    <a:moveTo>
                      <a:pt x="0" y="0"/>
                    </a:moveTo>
                    <a:lnTo>
                      <a:pt x="4" y="28"/>
                    </a:lnTo>
                    <a:lnTo>
                      <a:pt x="9" y="55"/>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4" name="Line 150"/>
              <p:cNvSpPr>
                <a:spLocks noChangeShapeType="1"/>
              </p:cNvSpPr>
              <p:nvPr/>
            </p:nvSpPr>
            <p:spPr bwMode="auto">
              <a:xfrm>
                <a:off x="4266" y="1210"/>
                <a:ext cx="9"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5" name="Line 151"/>
              <p:cNvSpPr>
                <a:spLocks noChangeShapeType="1"/>
              </p:cNvSpPr>
              <p:nvPr/>
            </p:nvSpPr>
            <p:spPr bwMode="auto">
              <a:xfrm>
                <a:off x="4275" y="1271"/>
                <a:ext cx="10"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6" name="Freeform 152"/>
              <p:cNvSpPr>
                <a:spLocks/>
              </p:cNvSpPr>
              <p:nvPr/>
            </p:nvSpPr>
            <p:spPr bwMode="auto">
              <a:xfrm>
                <a:off x="4285" y="1331"/>
                <a:ext cx="9" cy="56"/>
              </a:xfrm>
              <a:custGeom>
                <a:avLst/>
                <a:gdLst>
                  <a:gd name="T0" fmla="*/ 0 w 9"/>
                  <a:gd name="T1" fmla="*/ 0 h 56"/>
                  <a:gd name="T2" fmla="*/ 4 w 9"/>
                  <a:gd name="T3" fmla="*/ 28 h 56"/>
                  <a:gd name="T4" fmla="*/ 9 w 9"/>
                  <a:gd name="T5" fmla="*/ 56 h 56"/>
                </a:gdLst>
                <a:ahLst/>
                <a:cxnLst>
                  <a:cxn ang="0">
                    <a:pos x="T0" y="T1"/>
                  </a:cxn>
                  <a:cxn ang="0">
                    <a:pos x="T2" y="T3"/>
                  </a:cxn>
                  <a:cxn ang="0">
                    <a:pos x="T4" y="T5"/>
                  </a:cxn>
                </a:cxnLst>
                <a:rect l="0" t="0" r="r" b="b"/>
                <a:pathLst>
                  <a:path w="9" h="56">
                    <a:moveTo>
                      <a:pt x="0" y="0"/>
                    </a:moveTo>
                    <a:lnTo>
                      <a:pt x="4" y="28"/>
                    </a:lnTo>
                    <a:lnTo>
                      <a:pt x="9" y="56"/>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7" name="Freeform 153"/>
              <p:cNvSpPr>
                <a:spLocks/>
              </p:cNvSpPr>
              <p:nvPr/>
            </p:nvSpPr>
            <p:spPr bwMode="auto">
              <a:xfrm>
                <a:off x="4294" y="1387"/>
                <a:ext cx="14" cy="37"/>
              </a:xfrm>
              <a:custGeom>
                <a:avLst/>
                <a:gdLst>
                  <a:gd name="T0" fmla="*/ 0 w 14"/>
                  <a:gd name="T1" fmla="*/ 0 h 37"/>
                  <a:gd name="T2" fmla="*/ 5 w 14"/>
                  <a:gd name="T3" fmla="*/ 18 h 37"/>
                  <a:gd name="T4" fmla="*/ 14 w 14"/>
                  <a:gd name="T5" fmla="*/ 37 h 37"/>
                </a:gdLst>
                <a:ahLst/>
                <a:cxnLst>
                  <a:cxn ang="0">
                    <a:pos x="T0" y="T1"/>
                  </a:cxn>
                  <a:cxn ang="0">
                    <a:pos x="T2" y="T3"/>
                  </a:cxn>
                  <a:cxn ang="0">
                    <a:pos x="T4" y="T5"/>
                  </a:cxn>
                </a:cxnLst>
                <a:rect l="0" t="0" r="r" b="b"/>
                <a:pathLst>
                  <a:path w="14" h="37">
                    <a:moveTo>
                      <a:pt x="0" y="0"/>
                    </a:moveTo>
                    <a:lnTo>
                      <a:pt x="5" y="18"/>
                    </a:lnTo>
                    <a:lnTo>
                      <a:pt x="14"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8" name="Freeform 154"/>
              <p:cNvSpPr>
                <a:spLocks/>
              </p:cNvSpPr>
              <p:nvPr/>
            </p:nvSpPr>
            <p:spPr bwMode="auto">
              <a:xfrm>
                <a:off x="4308" y="1424"/>
                <a:ext cx="9" cy="23"/>
              </a:xfrm>
              <a:custGeom>
                <a:avLst/>
                <a:gdLst>
                  <a:gd name="T0" fmla="*/ 0 w 9"/>
                  <a:gd name="T1" fmla="*/ 0 h 23"/>
                  <a:gd name="T2" fmla="*/ 5 w 9"/>
                  <a:gd name="T3" fmla="*/ 14 h 23"/>
                  <a:gd name="T4" fmla="*/ 9 w 9"/>
                  <a:gd name="T5" fmla="*/ 23 h 23"/>
                </a:gdLst>
                <a:ahLst/>
                <a:cxnLst>
                  <a:cxn ang="0">
                    <a:pos x="T0" y="T1"/>
                  </a:cxn>
                  <a:cxn ang="0">
                    <a:pos x="T2" y="T3"/>
                  </a:cxn>
                  <a:cxn ang="0">
                    <a:pos x="T4" y="T5"/>
                  </a:cxn>
                </a:cxnLst>
                <a:rect l="0" t="0" r="r" b="b"/>
                <a:pathLst>
                  <a:path w="9" h="23">
                    <a:moveTo>
                      <a:pt x="0" y="0"/>
                    </a:moveTo>
                    <a:lnTo>
                      <a:pt x="5" y="14"/>
                    </a:lnTo>
                    <a:lnTo>
                      <a:pt x="9" y="23"/>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79" name="Freeform 155"/>
              <p:cNvSpPr>
                <a:spLocks/>
              </p:cNvSpPr>
              <p:nvPr/>
            </p:nvSpPr>
            <p:spPr bwMode="auto">
              <a:xfrm>
                <a:off x="4317" y="1447"/>
                <a:ext cx="9" cy="5"/>
              </a:xfrm>
              <a:custGeom>
                <a:avLst/>
                <a:gdLst>
                  <a:gd name="T0" fmla="*/ 0 w 9"/>
                  <a:gd name="T1" fmla="*/ 0 h 5"/>
                  <a:gd name="T2" fmla="*/ 5 w 9"/>
                  <a:gd name="T3" fmla="*/ 5 h 5"/>
                  <a:gd name="T4" fmla="*/ 9 w 9"/>
                  <a:gd name="T5" fmla="*/ 0 h 5"/>
                </a:gdLst>
                <a:ahLst/>
                <a:cxnLst>
                  <a:cxn ang="0">
                    <a:pos x="T0" y="T1"/>
                  </a:cxn>
                  <a:cxn ang="0">
                    <a:pos x="T2" y="T3"/>
                  </a:cxn>
                  <a:cxn ang="0">
                    <a:pos x="T4" y="T5"/>
                  </a:cxn>
                </a:cxnLst>
                <a:rect l="0" t="0" r="r" b="b"/>
                <a:pathLst>
                  <a:path w="9" h="5">
                    <a:moveTo>
                      <a:pt x="0" y="0"/>
                    </a:moveTo>
                    <a:lnTo>
                      <a:pt x="5" y="5"/>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0" name="Freeform 156"/>
              <p:cNvSpPr>
                <a:spLocks/>
              </p:cNvSpPr>
              <p:nvPr/>
            </p:nvSpPr>
            <p:spPr bwMode="auto">
              <a:xfrm>
                <a:off x="4326" y="1424"/>
                <a:ext cx="10" cy="23"/>
              </a:xfrm>
              <a:custGeom>
                <a:avLst/>
                <a:gdLst>
                  <a:gd name="T0" fmla="*/ 0 w 10"/>
                  <a:gd name="T1" fmla="*/ 23 h 23"/>
                  <a:gd name="T2" fmla="*/ 5 w 10"/>
                  <a:gd name="T3" fmla="*/ 14 h 23"/>
                  <a:gd name="T4" fmla="*/ 10 w 10"/>
                  <a:gd name="T5" fmla="*/ 0 h 23"/>
                </a:gdLst>
                <a:ahLst/>
                <a:cxnLst>
                  <a:cxn ang="0">
                    <a:pos x="T0" y="T1"/>
                  </a:cxn>
                  <a:cxn ang="0">
                    <a:pos x="T2" y="T3"/>
                  </a:cxn>
                  <a:cxn ang="0">
                    <a:pos x="T4" y="T5"/>
                  </a:cxn>
                </a:cxnLst>
                <a:rect l="0" t="0" r="r" b="b"/>
                <a:pathLst>
                  <a:path w="10" h="23">
                    <a:moveTo>
                      <a:pt x="0" y="23"/>
                    </a:moveTo>
                    <a:lnTo>
                      <a:pt x="5" y="14"/>
                    </a:lnTo>
                    <a:lnTo>
                      <a:pt x="10"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1" name="Freeform 157"/>
              <p:cNvSpPr>
                <a:spLocks/>
              </p:cNvSpPr>
              <p:nvPr/>
            </p:nvSpPr>
            <p:spPr bwMode="auto">
              <a:xfrm>
                <a:off x="4336" y="1387"/>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2" name="Freeform 158"/>
              <p:cNvSpPr>
                <a:spLocks/>
              </p:cNvSpPr>
              <p:nvPr/>
            </p:nvSpPr>
            <p:spPr bwMode="auto">
              <a:xfrm>
                <a:off x="4345" y="1331"/>
                <a:ext cx="9" cy="56"/>
              </a:xfrm>
              <a:custGeom>
                <a:avLst/>
                <a:gdLst>
                  <a:gd name="T0" fmla="*/ 0 w 9"/>
                  <a:gd name="T1" fmla="*/ 56 h 56"/>
                  <a:gd name="T2" fmla="*/ 5 w 9"/>
                  <a:gd name="T3" fmla="*/ 28 h 56"/>
                  <a:gd name="T4" fmla="*/ 9 w 9"/>
                  <a:gd name="T5" fmla="*/ 0 h 56"/>
                </a:gdLst>
                <a:ahLst/>
                <a:cxnLst>
                  <a:cxn ang="0">
                    <a:pos x="T0" y="T1"/>
                  </a:cxn>
                  <a:cxn ang="0">
                    <a:pos x="T2" y="T3"/>
                  </a:cxn>
                  <a:cxn ang="0">
                    <a:pos x="T4" y="T5"/>
                  </a:cxn>
                </a:cxnLst>
                <a:rect l="0" t="0" r="r" b="b"/>
                <a:pathLst>
                  <a:path w="9" h="56">
                    <a:moveTo>
                      <a:pt x="0" y="56"/>
                    </a:moveTo>
                    <a:lnTo>
                      <a:pt x="5"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3" name="Line 159"/>
              <p:cNvSpPr>
                <a:spLocks noChangeShapeType="1"/>
              </p:cNvSpPr>
              <p:nvPr/>
            </p:nvSpPr>
            <p:spPr bwMode="auto">
              <a:xfrm flipV="1">
                <a:off x="4354" y="1271"/>
                <a:ext cx="10"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4" name="Line 160"/>
              <p:cNvSpPr>
                <a:spLocks noChangeShapeType="1"/>
              </p:cNvSpPr>
              <p:nvPr/>
            </p:nvSpPr>
            <p:spPr bwMode="auto">
              <a:xfrm flipV="1">
                <a:off x="4364" y="1210"/>
                <a:ext cx="9"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5" name="Freeform 161"/>
              <p:cNvSpPr>
                <a:spLocks/>
              </p:cNvSpPr>
              <p:nvPr/>
            </p:nvSpPr>
            <p:spPr bwMode="auto">
              <a:xfrm>
                <a:off x="4373" y="1155"/>
                <a:ext cx="9" cy="55"/>
              </a:xfrm>
              <a:custGeom>
                <a:avLst/>
                <a:gdLst>
                  <a:gd name="T0" fmla="*/ 0 w 9"/>
                  <a:gd name="T1" fmla="*/ 55 h 55"/>
                  <a:gd name="T2" fmla="*/ 5 w 9"/>
                  <a:gd name="T3" fmla="*/ 28 h 55"/>
                  <a:gd name="T4" fmla="*/ 9 w 9"/>
                  <a:gd name="T5" fmla="*/ 0 h 55"/>
                </a:gdLst>
                <a:ahLst/>
                <a:cxnLst>
                  <a:cxn ang="0">
                    <a:pos x="T0" y="T1"/>
                  </a:cxn>
                  <a:cxn ang="0">
                    <a:pos x="T2" y="T3"/>
                  </a:cxn>
                  <a:cxn ang="0">
                    <a:pos x="T4" y="T5"/>
                  </a:cxn>
                </a:cxnLst>
                <a:rect l="0" t="0" r="r" b="b"/>
                <a:pathLst>
                  <a:path w="9" h="55">
                    <a:moveTo>
                      <a:pt x="0" y="55"/>
                    </a:moveTo>
                    <a:lnTo>
                      <a:pt x="5"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6" name="Freeform 162"/>
              <p:cNvSpPr>
                <a:spLocks/>
              </p:cNvSpPr>
              <p:nvPr/>
            </p:nvSpPr>
            <p:spPr bwMode="auto">
              <a:xfrm>
                <a:off x="4382" y="1118"/>
                <a:ext cx="14" cy="37"/>
              </a:xfrm>
              <a:custGeom>
                <a:avLst/>
                <a:gdLst>
                  <a:gd name="T0" fmla="*/ 0 w 14"/>
                  <a:gd name="T1" fmla="*/ 37 h 37"/>
                  <a:gd name="T2" fmla="*/ 5 w 14"/>
                  <a:gd name="T3" fmla="*/ 18 h 37"/>
                  <a:gd name="T4" fmla="*/ 14 w 14"/>
                  <a:gd name="T5" fmla="*/ 0 h 37"/>
                </a:gdLst>
                <a:ahLst/>
                <a:cxnLst>
                  <a:cxn ang="0">
                    <a:pos x="T0" y="T1"/>
                  </a:cxn>
                  <a:cxn ang="0">
                    <a:pos x="T2" y="T3"/>
                  </a:cxn>
                  <a:cxn ang="0">
                    <a:pos x="T4" y="T5"/>
                  </a:cxn>
                </a:cxnLst>
                <a:rect l="0" t="0" r="r" b="b"/>
                <a:pathLst>
                  <a:path w="14" h="37">
                    <a:moveTo>
                      <a:pt x="0" y="37"/>
                    </a:moveTo>
                    <a:lnTo>
                      <a:pt x="5" y="18"/>
                    </a:lnTo>
                    <a:lnTo>
                      <a:pt x="14"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7" name="Freeform 163"/>
              <p:cNvSpPr>
                <a:spLocks/>
              </p:cNvSpPr>
              <p:nvPr/>
            </p:nvSpPr>
            <p:spPr bwMode="auto">
              <a:xfrm>
                <a:off x="4396" y="1094"/>
                <a:ext cx="9" cy="24"/>
              </a:xfrm>
              <a:custGeom>
                <a:avLst/>
                <a:gdLst>
                  <a:gd name="T0" fmla="*/ 0 w 9"/>
                  <a:gd name="T1" fmla="*/ 24 h 24"/>
                  <a:gd name="T2" fmla="*/ 5 w 9"/>
                  <a:gd name="T3" fmla="*/ 10 h 24"/>
                  <a:gd name="T4" fmla="*/ 9 w 9"/>
                  <a:gd name="T5" fmla="*/ 0 h 24"/>
                </a:gdLst>
                <a:ahLst/>
                <a:cxnLst>
                  <a:cxn ang="0">
                    <a:pos x="T0" y="T1"/>
                  </a:cxn>
                  <a:cxn ang="0">
                    <a:pos x="T2" y="T3"/>
                  </a:cxn>
                  <a:cxn ang="0">
                    <a:pos x="T4" y="T5"/>
                  </a:cxn>
                </a:cxnLst>
                <a:rect l="0" t="0" r="r" b="b"/>
                <a:pathLst>
                  <a:path w="9" h="24">
                    <a:moveTo>
                      <a:pt x="0" y="24"/>
                    </a:moveTo>
                    <a:lnTo>
                      <a:pt x="5" y="10"/>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8" name="Freeform 164"/>
              <p:cNvSpPr>
                <a:spLocks/>
              </p:cNvSpPr>
              <p:nvPr/>
            </p:nvSpPr>
            <p:spPr bwMode="auto">
              <a:xfrm>
                <a:off x="4405" y="1090"/>
                <a:ext cx="10" cy="4"/>
              </a:xfrm>
              <a:custGeom>
                <a:avLst/>
                <a:gdLst>
                  <a:gd name="T0" fmla="*/ 0 w 10"/>
                  <a:gd name="T1" fmla="*/ 4 h 4"/>
                  <a:gd name="T2" fmla="*/ 5 w 10"/>
                  <a:gd name="T3" fmla="*/ 0 h 4"/>
                  <a:gd name="T4" fmla="*/ 10 w 10"/>
                  <a:gd name="T5" fmla="*/ 4 h 4"/>
                </a:gdLst>
                <a:ahLst/>
                <a:cxnLst>
                  <a:cxn ang="0">
                    <a:pos x="T0" y="T1"/>
                  </a:cxn>
                  <a:cxn ang="0">
                    <a:pos x="T2" y="T3"/>
                  </a:cxn>
                  <a:cxn ang="0">
                    <a:pos x="T4" y="T5"/>
                  </a:cxn>
                </a:cxnLst>
                <a:rect l="0" t="0" r="r" b="b"/>
                <a:pathLst>
                  <a:path w="10" h="4">
                    <a:moveTo>
                      <a:pt x="0" y="4"/>
                    </a:moveTo>
                    <a:lnTo>
                      <a:pt x="5" y="0"/>
                    </a:lnTo>
                    <a:lnTo>
                      <a:pt x="10" y="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89" name="Freeform 165"/>
              <p:cNvSpPr>
                <a:spLocks/>
              </p:cNvSpPr>
              <p:nvPr/>
            </p:nvSpPr>
            <p:spPr bwMode="auto">
              <a:xfrm>
                <a:off x="4415" y="1094"/>
                <a:ext cx="9" cy="24"/>
              </a:xfrm>
              <a:custGeom>
                <a:avLst/>
                <a:gdLst>
                  <a:gd name="T0" fmla="*/ 0 w 9"/>
                  <a:gd name="T1" fmla="*/ 0 h 24"/>
                  <a:gd name="T2" fmla="*/ 4 w 9"/>
                  <a:gd name="T3" fmla="*/ 10 h 24"/>
                  <a:gd name="T4" fmla="*/ 9 w 9"/>
                  <a:gd name="T5" fmla="*/ 24 h 24"/>
                </a:gdLst>
                <a:ahLst/>
                <a:cxnLst>
                  <a:cxn ang="0">
                    <a:pos x="T0" y="T1"/>
                  </a:cxn>
                  <a:cxn ang="0">
                    <a:pos x="T2" y="T3"/>
                  </a:cxn>
                  <a:cxn ang="0">
                    <a:pos x="T4" y="T5"/>
                  </a:cxn>
                </a:cxnLst>
                <a:rect l="0" t="0" r="r" b="b"/>
                <a:pathLst>
                  <a:path w="9" h="24">
                    <a:moveTo>
                      <a:pt x="0" y="0"/>
                    </a:moveTo>
                    <a:lnTo>
                      <a:pt x="4" y="10"/>
                    </a:lnTo>
                    <a:lnTo>
                      <a:pt x="9" y="2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0" name="Freeform 166"/>
              <p:cNvSpPr>
                <a:spLocks/>
              </p:cNvSpPr>
              <p:nvPr/>
            </p:nvSpPr>
            <p:spPr bwMode="auto">
              <a:xfrm>
                <a:off x="4424" y="1118"/>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1" name="Freeform 167"/>
              <p:cNvSpPr>
                <a:spLocks/>
              </p:cNvSpPr>
              <p:nvPr/>
            </p:nvSpPr>
            <p:spPr bwMode="auto">
              <a:xfrm>
                <a:off x="4433" y="1155"/>
                <a:ext cx="10" cy="55"/>
              </a:xfrm>
              <a:custGeom>
                <a:avLst/>
                <a:gdLst>
                  <a:gd name="T0" fmla="*/ 0 w 10"/>
                  <a:gd name="T1" fmla="*/ 0 h 55"/>
                  <a:gd name="T2" fmla="*/ 5 w 10"/>
                  <a:gd name="T3" fmla="*/ 28 h 55"/>
                  <a:gd name="T4" fmla="*/ 10 w 10"/>
                  <a:gd name="T5" fmla="*/ 55 h 55"/>
                </a:gdLst>
                <a:ahLst/>
                <a:cxnLst>
                  <a:cxn ang="0">
                    <a:pos x="T0" y="T1"/>
                  </a:cxn>
                  <a:cxn ang="0">
                    <a:pos x="T2" y="T3"/>
                  </a:cxn>
                  <a:cxn ang="0">
                    <a:pos x="T4" y="T5"/>
                  </a:cxn>
                </a:cxnLst>
                <a:rect l="0" t="0" r="r" b="b"/>
                <a:pathLst>
                  <a:path w="10" h="55">
                    <a:moveTo>
                      <a:pt x="0" y="0"/>
                    </a:moveTo>
                    <a:lnTo>
                      <a:pt x="5" y="28"/>
                    </a:lnTo>
                    <a:lnTo>
                      <a:pt x="10" y="55"/>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2" name="Line 168"/>
              <p:cNvSpPr>
                <a:spLocks noChangeShapeType="1"/>
              </p:cNvSpPr>
              <p:nvPr/>
            </p:nvSpPr>
            <p:spPr bwMode="auto">
              <a:xfrm>
                <a:off x="4443" y="1210"/>
                <a:ext cx="9"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3" name="Line 169"/>
              <p:cNvSpPr>
                <a:spLocks noChangeShapeType="1"/>
              </p:cNvSpPr>
              <p:nvPr/>
            </p:nvSpPr>
            <p:spPr bwMode="auto">
              <a:xfrm>
                <a:off x="4452" y="1271"/>
                <a:ext cx="9"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4" name="Freeform 170"/>
              <p:cNvSpPr>
                <a:spLocks/>
              </p:cNvSpPr>
              <p:nvPr/>
            </p:nvSpPr>
            <p:spPr bwMode="auto">
              <a:xfrm>
                <a:off x="4461" y="1331"/>
                <a:ext cx="14" cy="56"/>
              </a:xfrm>
              <a:custGeom>
                <a:avLst/>
                <a:gdLst>
                  <a:gd name="T0" fmla="*/ 0 w 14"/>
                  <a:gd name="T1" fmla="*/ 0 h 56"/>
                  <a:gd name="T2" fmla="*/ 5 w 14"/>
                  <a:gd name="T3" fmla="*/ 28 h 56"/>
                  <a:gd name="T4" fmla="*/ 14 w 14"/>
                  <a:gd name="T5" fmla="*/ 56 h 56"/>
                </a:gdLst>
                <a:ahLst/>
                <a:cxnLst>
                  <a:cxn ang="0">
                    <a:pos x="T0" y="T1"/>
                  </a:cxn>
                  <a:cxn ang="0">
                    <a:pos x="T2" y="T3"/>
                  </a:cxn>
                  <a:cxn ang="0">
                    <a:pos x="T4" y="T5"/>
                  </a:cxn>
                </a:cxnLst>
                <a:rect l="0" t="0" r="r" b="b"/>
                <a:pathLst>
                  <a:path w="14" h="56">
                    <a:moveTo>
                      <a:pt x="0" y="0"/>
                    </a:moveTo>
                    <a:lnTo>
                      <a:pt x="5" y="28"/>
                    </a:lnTo>
                    <a:lnTo>
                      <a:pt x="14" y="56"/>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5" name="Freeform 171"/>
              <p:cNvSpPr>
                <a:spLocks/>
              </p:cNvSpPr>
              <p:nvPr/>
            </p:nvSpPr>
            <p:spPr bwMode="auto">
              <a:xfrm>
                <a:off x="4475" y="1387"/>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6" name="Freeform 172"/>
              <p:cNvSpPr>
                <a:spLocks/>
              </p:cNvSpPr>
              <p:nvPr/>
            </p:nvSpPr>
            <p:spPr bwMode="auto">
              <a:xfrm>
                <a:off x="4484" y="1424"/>
                <a:ext cx="10" cy="23"/>
              </a:xfrm>
              <a:custGeom>
                <a:avLst/>
                <a:gdLst>
                  <a:gd name="T0" fmla="*/ 0 w 10"/>
                  <a:gd name="T1" fmla="*/ 0 h 23"/>
                  <a:gd name="T2" fmla="*/ 5 w 10"/>
                  <a:gd name="T3" fmla="*/ 14 h 23"/>
                  <a:gd name="T4" fmla="*/ 10 w 10"/>
                  <a:gd name="T5" fmla="*/ 23 h 23"/>
                </a:gdLst>
                <a:ahLst/>
                <a:cxnLst>
                  <a:cxn ang="0">
                    <a:pos x="T0" y="T1"/>
                  </a:cxn>
                  <a:cxn ang="0">
                    <a:pos x="T2" y="T3"/>
                  </a:cxn>
                  <a:cxn ang="0">
                    <a:pos x="T4" y="T5"/>
                  </a:cxn>
                </a:cxnLst>
                <a:rect l="0" t="0" r="r" b="b"/>
                <a:pathLst>
                  <a:path w="10" h="23">
                    <a:moveTo>
                      <a:pt x="0" y="0"/>
                    </a:moveTo>
                    <a:lnTo>
                      <a:pt x="5" y="14"/>
                    </a:lnTo>
                    <a:lnTo>
                      <a:pt x="10" y="23"/>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7" name="Freeform 173"/>
              <p:cNvSpPr>
                <a:spLocks/>
              </p:cNvSpPr>
              <p:nvPr/>
            </p:nvSpPr>
            <p:spPr bwMode="auto">
              <a:xfrm>
                <a:off x="4494" y="1447"/>
                <a:ext cx="9" cy="5"/>
              </a:xfrm>
              <a:custGeom>
                <a:avLst/>
                <a:gdLst>
                  <a:gd name="T0" fmla="*/ 0 w 9"/>
                  <a:gd name="T1" fmla="*/ 0 h 5"/>
                  <a:gd name="T2" fmla="*/ 4 w 9"/>
                  <a:gd name="T3" fmla="*/ 5 h 5"/>
                  <a:gd name="T4" fmla="*/ 9 w 9"/>
                  <a:gd name="T5" fmla="*/ 0 h 5"/>
                </a:gdLst>
                <a:ahLst/>
                <a:cxnLst>
                  <a:cxn ang="0">
                    <a:pos x="T0" y="T1"/>
                  </a:cxn>
                  <a:cxn ang="0">
                    <a:pos x="T2" y="T3"/>
                  </a:cxn>
                  <a:cxn ang="0">
                    <a:pos x="T4" y="T5"/>
                  </a:cxn>
                </a:cxnLst>
                <a:rect l="0" t="0" r="r" b="b"/>
                <a:pathLst>
                  <a:path w="9" h="5">
                    <a:moveTo>
                      <a:pt x="0" y="0"/>
                    </a:moveTo>
                    <a:lnTo>
                      <a:pt x="4" y="5"/>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8" name="Freeform 174"/>
              <p:cNvSpPr>
                <a:spLocks/>
              </p:cNvSpPr>
              <p:nvPr/>
            </p:nvSpPr>
            <p:spPr bwMode="auto">
              <a:xfrm>
                <a:off x="4503" y="1424"/>
                <a:ext cx="9" cy="23"/>
              </a:xfrm>
              <a:custGeom>
                <a:avLst/>
                <a:gdLst>
                  <a:gd name="T0" fmla="*/ 0 w 9"/>
                  <a:gd name="T1" fmla="*/ 23 h 23"/>
                  <a:gd name="T2" fmla="*/ 5 w 9"/>
                  <a:gd name="T3" fmla="*/ 14 h 23"/>
                  <a:gd name="T4" fmla="*/ 9 w 9"/>
                  <a:gd name="T5" fmla="*/ 0 h 23"/>
                </a:gdLst>
                <a:ahLst/>
                <a:cxnLst>
                  <a:cxn ang="0">
                    <a:pos x="T0" y="T1"/>
                  </a:cxn>
                  <a:cxn ang="0">
                    <a:pos x="T2" y="T3"/>
                  </a:cxn>
                  <a:cxn ang="0">
                    <a:pos x="T4" y="T5"/>
                  </a:cxn>
                </a:cxnLst>
                <a:rect l="0" t="0" r="r" b="b"/>
                <a:pathLst>
                  <a:path w="9" h="23">
                    <a:moveTo>
                      <a:pt x="0" y="23"/>
                    </a:moveTo>
                    <a:lnTo>
                      <a:pt x="5" y="14"/>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799" name="Freeform 175"/>
              <p:cNvSpPr>
                <a:spLocks/>
              </p:cNvSpPr>
              <p:nvPr/>
            </p:nvSpPr>
            <p:spPr bwMode="auto">
              <a:xfrm>
                <a:off x="4512" y="1387"/>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0" name="Freeform 176"/>
              <p:cNvSpPr>
                <a:spLocks/>
              </p:cNvSpPr>
              <p:nvPr/>
            </p:nvSpPr>
            <p:spPr bwMode="auto">
              <a:xfrm>
                <a:off x="4522" y="1331"/>
                <a:ext cx="9" cy="56"/>
              </a:xfrm>
              <a:custGeom>
                <a:avLst/>
                <a:gdLst>
                  <a:gd name="T0" fmla="*/ 0 w 9"/>
                  <a:gd name="T1" fmla="*/ 56 h 56"/>
                  <a:gd name="T2" fmla="*/ 4 w 9"/>
                  <a:gd name="T3" fmla="*/ 28 h 56"/>
                  <a:gd name="T4" fmla="*/ 9 w 9"/>
                  <a:gd name="T5" fmla="*/ 0 h 56"/>
                </a:gdLst>
                <a:ahLst/>
                <a:cxnLst>
                  <a:cxn ang="0">
                    <a:pos x="T0" y="T1"/>
                  </a:cxn>
                  <a:cxn ang="0">
                    <a:pos x="T2" y="T3"/>
                  </a:cxn>
                  <a:cxn ang="0">
                    <a:pos x="T4" y="T5"/>
                  </a:cxn>
                </a:cxnLst>
                <a:rect l="0" t="0" r="r" b="b"/>
                <a:pathLst>
                  <a:path w="9" h="56">
                    <a:moveTo>
                      <a:pt x="0" y="56"/>
                    </a:moveTo>
                    <a:lnTo>
                      <a:pt x="4"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1" name="Line 177"/>
              <p:cNvSpPr>
                <a:spLocks noChangeShapeType="1"/>
              </p:cNvSpPr>
              <p:nvPr/>
            </p:nvSpPr>
            <p:spPr bwMode="auto">
              <a:xfrm flipV="1">
                <a:off x="4531" y="1271"/>
                <a:ext cx="9"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2" name="Freeform 178"/>
              <p:cNvSpPr>
                <a:spLocks/>
              </p:cNvSpPr>
              <p:nvPr/>
            </p:nvSpPr>
            <p:spPr bwMode="auto">
              <a:xfrm>
                <a:off x="4540" y="1210"/>
                <a:ext cx="14" cy="61"/>
              </a:xfrm>
              <a:custGeom>
                <a:avLst/>
                <a:gdLst>
                  <a:gd name="T0" fmla="*/ 0 w 14"/>
                  <a:gd name="T1" fmla="*/ 61 h 61"/>
                  <a:gd name="T2" fmla="*/ 5 w 14"/>
                  <a:gd name="T3" fmla="*/ 28 h 61"/>
                  <a:gd name="T4" fmla="*/ 14 w 14"/>
                  <a:gd name="T5" fmla="*/ 0 h 61"/>
                </a:gdLst>
                <a:ahLst/>
                <a:cxnLst>
                  <a:cxn ang="0">
                    <a:pos x="T0" y="T1"/>
                  </a:cxn>
                  <a:cxn ang="0">
                    <a:pos x="T2" y="T3"/>
                  </a:cxn>
                  <a:cxn ang="0">
                    <a:pos x="T4" y="T5"/>
                  </a:cxn>
                </a:cxnLst>
                <a:rect l="0" t="0" r="r" b="b"/>
                <a:pathLst>
                  <a:path w="14" h="61">
                    <a:moveTo>
                      <a:pt x="0" y="61"/>
                    </a:moveTo>
                    <a:lnTo>
                      <a:pt x="5" y="28"/>
                    </a:lnTo>
                    <a:lnTo>
                      <a:pt x="14"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3" name="Freeform 179"/>
              <p:cNvSpPr>
                <a:spLocks/>
              </p:cNvSpPr>
              <p:nvPr/>
            </p:nvSpPr>
            <p:spPr bwMode="auto">
              <a:xfrm>
                <a:off x="4554" y="1155"/>
                <a:ext cx="9" cy="55"/>
              </a:xfrm>
              <a:custGeom>
                <a:avLst/>
                <a:gdLst>
                  <a:gd name="T0" fmla="*/ 0 w 9"/>
                  <a:gd name="T1" fmla="*/ 55 h 55"/>
                  <a:gd name="T2" fmla="*/ 5 w 9"/>
                  <a:gd name="T3" fmla="*/ 28 h 55"/>
                  <a:gd name="T4" fmla="*/ 9 w 9"/>
                  <a:gd name="T5" fmla="*/ 0 h 55"/>
                </a:gdLst>
                <a:ahLst/>
                <a:cxnLst>
                  <a:cxn ang="0">
                    <a:pos x="T0" y="T1"/>
                  </a:cxn>
                  <a:cxn ang="0">
                    <a:pos x="T2" y="T3"/>
                  </a:cxn>
                  <a:cxn ang="0">
                    <a:pos x="T4" y="T5"/>
                  </a:cxn>
                </a:cxnLst>
                <a:rect l="0" t="0" r="r" b="b"/>
                <a:pathLst>
                  <a:path w="9" h="55">
                    <a:moveTo>
                      <a:pt x="0" y="55"/>
                    </a:moveTo>
                    <a:lnTo>
                      <a:pt x="5"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4" name="Freeform 180"/>
              <p:cNvSpPr>
                <a:spLocks/>
              </p:cNvSpPr>
              <p:nvPr/>
            </p:nvSpPr>
            <p:spPr bwMode="auto">
              <a:xfrm>
                <a:off x="4563" y="1118"/>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5" name="Freeform 181"/>
              <p:cNvSpPr>
                <a:spLocks/>
              </p:cNvSpPr>
              <p:nvPr/>
            </p:nvSpPr>
            <p:spPr bwMode="auto">
              <a:xfrm>
                <a:off x="4573" y="1094"/>
                <a:ext cx="9" cy="24"/>
              </a:xfrm>
              <a:custGeom>
                <a:avLst/>
                <a:gdLst>
                  <a:gd name="T0" fmla="*/ 0 w 9"/>
                  <a:gd name="T1" fmla="*/ 24 h 24"/>
                  <a:gd name="T2" fmla="*/ 4 w 9"/>
                  <a:gd name="T3" fmla="*/ 10 h 24"/>
                  <a:gd name="T4" fmla="*/ 9 w 9"/>
                  <a:gd name="T5" fmla="*/ 0 h 24"/>
                </a:gdLst>
                <a:ahLst/>
                <a:cxnLst>
                  <a:cxn ang="0">
                    <a:pos x="T0" y="T1"/>
                  </a:cxn>
                  <a:cxn ang="0">
                    <a:pos x="T2" y="T3"/>
                  </a:cxn>
                  <a:cxn ang="0">
                    <a:pos x="T4" y="T5"/>
                  </a:cxn>
                </a:cxnLst>
                <a:rect l="0" t="0" r="r" b="b"/>
                <a:pathLst>
                  <a:path w="9" h="24">
                    <a:moveTo>
                      <a:pt x="0" y="24"/>
                    </a:moveTo>
                    <a:lnTo>
                      <a:pt x="4" y="10"/>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6" name="Freeform 182"/>
              <p:cNvSpPr>
                <a:spLocks/>
              </p:cNvSpPr>
              <p:nvPr/>
            </p:nvSpPr>
            <p:spPr bwMode="auto">
              <a:xfrm>
                <a:off x="4582" y="1090"/>
                <a:ext cx="9" cy="4"/>
              </a:xfrm>
              <a:custGeom>
                <a:avLst/>
                <a:gdLst>
                  <a:gd name="T0" fmla="*/ 0 w 9"/>
                  <a:gd name="T1" fmla="*/ 4 h 4"/>
                  <a:gd name="T2" fmla="*/ 5 w 9"/>
                  <a:gd name="T3" fmla="*/ 0 h 4"/>
                  <a:gd name="T4" fmla="*/ 9 w 9"/>
                  <a:gd name="T5" fmla="*/ 4 h 4"/>
                </a:gdLst>
                <a:ahLst/>
                <a:cxnLst>
                  <a:cxn ang="0">
                    <a:pos x="T0" y="T1"/>
                  </a:cxn>
                  <a:cxn ang="0">
                    <a:pos x="T2" y="T3"/>
                  </a:cxn>
                  <a:cxn ang="0">
                    <a:pos x="T4" y="T5"/>
                  </a:cxn>
                </a:cxnLst>
                <a:rect l="0" t="0" r="r" b="b"/>
                <a:pathLst>
                  <a:path w="9" h="4">
                    <a:moveTo>
                      <a:pt x="0" y="4"/>
                    </a:moveTo>
                    <a:lnTo>
                      <a:pt x="5" y="0"/>
                    </a:lnTo>
                    <a:lnTo>
                      <a:pt x="9" y="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7" name="Freeform 183"/>
              <p:cNvSpPr>
                <a:spLocks/>
              </p:cNvSpPr>
              <p:nvPr/>
            </p:nvSpPr>
            <p:spPr bwMode="auto">
              <a:xfrm>
                <a:off x="4591" y="1094"/>
                <a:ext cx="9" cy="24"/>
              </a:xfrm>
              <a:custGeom>
                <a:avLst/>
                <a:gdLst>
                  <a:gd name="T0" fmla="*/ 0 w 9"/>
                  <a:gd name="T1" fmla="*/ 0 h 24"/>
                  <a:gd name="T2" fmla="*/ 5 w 9"/>
                  <a:gd name="T3" fmla="*/ 10 h 24"/>
                  <a:gd name="T4" fmla="*/ 9 w 9"/>
                  <a:gd name="T5" fmla="*/ 24 h 24"/>
                </a:gdLst>
                <a:ahLst/>
                <a:cxnLst>
                  <a:cxn ang="0">
                    <a:pos x="T0" y="T1"/>
                  </a:cxn>
                  <a:cxn ang="0">
                    <a:pos x="T2" y="T3"/>
                  </a:cxn>
                  <a:cxn ang="0">
                    <a:pos x="T4" y="T5"/>
                  </a:cxn>
                </a:cxnLst>
                <a:rect l="0" t="0" r="r" b="b"/>
                <a:pathLst>
                  <a:path w="9" h="24">
                    <a:moveTo>
                      <a:pt x="0" y="0"/>
                    </a:moveTo>
                    <a:lnTo>
                      <a:pt x="5" y="10"/>
                    </a:lnTo>
                    <a:lnTo>
                      <a:pt x="9" y="2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8" name="Freeform 184"/>
              <p:cNvSpPr>
                <a:spLocks/>
              </p:cNvSpPr>
              <p:nvPr/>
            </p:nvSpPr>
            <p:spPr bwMode="auto">
              <a:xfrm>
                <a:off x="4600" y="1118"/>
                <a:ext cx="10" cy="37"/>
              </a:xfrm>
              <a:custGeom>
                <a:avLst/>
                <a:gdLst>
                  <a:gd name="T0" fmla="*/ 0 w 10"/>
                  <a:gd name="T1" fmla="*/ 0 h 37"/>
                  <a:gd name="T2" fmla="*/ 5 w 10"/>
                  <a:gd name="T3" fmla="*/ 18 h 37"/>
                  <a:gd name="T4" fmla="*/ 10 w 10"/>
                  <a:gd name="T5" fmla="*/ 37 h 37"/>
                </a:gdLst>
                <a:ahLst/>
                <a:cxnLst>
                  <a:cxn ang="0">
                    <a:pos x="T0" y="T1"/>
                  </a:cxn>
                  <a:cxn ang="0">
                    <a:pos x="T2" y="T3"/>
                  </a:cxn>
                  <a:cxn ang="0">
                    <a:pos x="T4" y="T5"/>
                  </a:cxn>
                </a:cxnLst>
                <a:rect l="0" t="0" r="r" b="b"/>
                <a:pathLst>
                  <a:path w="10" h="37">
                    <a:moveTo>
                      <a:pt x="0" y="0"/>
                    </a:moveTo>
                    <a:lnTo>
                      <a:pt x="5" y="18"/>
                    </a:lnTo>
                    <a:lnTo>
                      <a:pt x="10"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09" name="Freeform 185"/>
              <p:cNvSpPr>
                <a:spLocks/>
              </p:cNvSpPr>
              <p:nvPr/>
            </p:nvSpPr>
            <p:spPr bwMode="auto">
              <a:xfrm>
                <a:off x="4610" y="1155"/>
                <a:ext cx="9" cy="55"/>
              </a:xfrm>
              <a:custGeom>
                <a:avLst/>
                <a:gdLst>
                  <a:gd name="T0" fmla="*/ 0 w 9"/>
                  <a:gd name="T1" fmla="*/ 0 h 55"/>
                  <a:gd name="T2" fmla="*/ 4 w 9"/>
                  <a:gd name="T3" fmla="*/ 28 h 55"/>
                  <a:gd name="T4" fmla="*/ 9 w 9"/>
                  <a:gd name="T5" fmla="*/ 55 h 55"/>
                </a:gdLst>
                <a:ahLst/>
                <a:cxnLst>
                  <a:cxn ang="0">
                    <a:pos x="T0" y="T1"/>
                  </a:cxn>
                  <a:cxn ang="0">
                    <a:pos x="T2" y="T3"/>
                  </a:cxn>
                  <a:cxn ang="0">
                    <a:pos x="T4" y="T5"/>
                  </a:cxn>
                </a:cxnLst>
                <a:rect l="0" t="0" r="r" b="b"/>
                <a:pathLst>
                  <a:path w="9" h="55">
                    <a:moveTo>
                      <a:pt x="0" y="0"/>
                    </a:moveTo>
                    <a:lnTo>
                      <a:pt x="4" y="28"/>
                    </a:lnTo>
                    <a:lnTo>
                      <a:pt x="9" y="55"/>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0" name="Freeform 186"/>
              <p:cNvSpPr>
                <a:spLocks/>
              </p:cNvSpPr>
              <p:nvPr/>
            </p:nvSpPr>
            <p:spPr bwMode="auto">
              <a:xfrm>
                <a:off x="4619" y="1210"/>
                <a:ext cx="14" cy="61"/>
              </a:xfrm>
              <a:custGeom>
                <a:avLst/>
                <a:gdLst>
                  <a:gd name="T0" fmla="*/ 0 w 14"/>
                  <a:gd name="T1" fmla="*/ 0 h 61"/>
                  <a:gd name="T2" fmla="*/ 5 w 14"/>
                  <a:gd name="T3" fmla="*/ 28 h 61"/>
                  <a:gd name="T4" fmla="*/ 14 w 14"/>
                  <a:gd name="T5" fmla="*/ 61 h 61"/>
                </a:gdLst>
                <a:ahLst/>
                <a:cxnLst>
                  <a:cxn ang="0">
                    <a:pos x="T0" y="T1"/>
                  </a:cxn>
                  <a:cxn ang="0">
                    <a:pos x="T2" y="T3"/>
                  </a:cxn>
                  <a:cxn ang="0">
                    <a:pos x="T4" y="T5"/>
                  </a:cxn>
                </a:cxnLst>
                <a:rect l="0" t="0" r="r" b="b"/>
                <a:pathLst>
                  <a:path w="14" h="61">
                    <a:moveTo>
                      <a:pt x="0" y="0"/>
                    </a:moveTo>
                    <a:lnTo>
                      <a:pt x="5" y="28"/>
                    </a:lnTo>
                    <a:lnTo>
                      <a:pt x="14" y="61"/>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1" name="Line 187"/>
              <p:cNvSpPr>
                <a:spLocks noChangeShapeType="1"/>
              </p:cNvSpPr>
              <p:nvPr/>
            </p:nvSpPr>
            <p:spPr bwMode="auto">
              <a:xfrm>
                <a:off x="4633" y="1271"/>
                <a:ext cx="9"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2" name="Freeform 188"/>
              <p:cNvSpPr>
                <a:spLocks/>
              </p:cNvSpPr>
              <p:nvPr/>
            </p:nvSpPr>
            <p:spPr bwMode="auto">
              <a:xfrm>
                <a:off x="4642" y="1331"/>
                <a:ext cx="10" cy="56"/>
              </a:xfrm>
              <a:custGeom>
                <a:avLst/>
                <a:gdLst>
                  <a:gd name="T0" fmla="*/ 0 w 10"/>
                  <a:gd name="T1" fmla="*/ 0 h 56"/>
                  <a:gd name="T2" fmla="*/ 5 w 10"/>
                  <a:gd name="T3" fmla="*/ 28 h 56"/>
                  <a:gd name="T4" fmla="*/ 10 w 10"/>
                  <a:gd name="T5" fmla="*/ 56 h 56"/>
                </a:gdLst>
                <a:ahLst/>
                <a:cxnLst>
                  <a:cxn ang="0">
                    <a:pos x="T0" y="T1"/>
                  </a:cxn>
                  <a:cxn ang="0">
                    <a:pos x="T2" y="T3"/>
                  </a:cxn>
                  <a:cxn ang="0">
                    <a:pos x="T4" y="T5"/>
                  </a:cxn>
                </a:cxnLst>
                <a:rect l="0" t="0" r="r" b="b"/>
                <a:pathLst>
                  <a:path w="10" h="56">
                    <a:moveTo>
                      <a:pt x="0" y="0"/>
                    </a:moveTo>
                    <a:lnTo>
                      <a:pt x="5" y="28"/>
                    </a:lnTo>
                    <a:lnTo>
                      <a:pt x="10" y="56"/>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3" name="Freeform 189"/>
              <p:cNvSpPr>
                <a:spLocks/>
              </p:cNvSpPr>
              <p:nvPr/>
            </p:nvSpPr>
            <p:spPr bwMode="auto">
              <a:xfrm>
                <a:off x="4652" y="1387"/>
                <a:ext cx="9" cy="37"/>
              </a:xfrm>
              <a:custGeom>
                <a:avLst/>
                <a:gdLst>
                  <a:gd name="T0" fmla="*/ 0 w 9"/>
                  <a:gd name="T1" fmla="*/ 0 h 37"/>
                  <a:gd name="T2" fmla="*/ 4 w 9"/>
                  <a:gd name="T3" fmla="*/ 18 h 37"/>
                  <a:gd name="T4" fmla="*/ 9 w 9"/>
                  <a:gd name="T5" fmla="*/ 37 h 37"/>
                </a:gdLst>
                <a:ahLst/>
                <a:cxnLst>
                  <a:cxn ang="0">
                    <a:pos x="T0" y="T1"/>
                  </a:cxn>
                  <a:cxn ang="0">
                    <a:pos x="T2" y="T3"/>
                  </a:cxn>
                  <a:cxn ang="0">
                    <a:pos x="T4" y="T5"/>
                  </a:cxn>
                </a:cxnLst>
                <a:rect l="0" t="0" r="r" b="b"/>
                <a:pathLst>
                  <a:path w="9" h="37">
                    <a:moveTo>
                      <a:pt x="0" y="0"/>
                    </a:moveTo>
                    <a:lnTo>
                      <a:pt x="4" y="18"/>
                    </a:lnTo>
                    <a:lnTo>
                      <a:pt x="9"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4" name="Freeform 190"/>
              <p:cNvSpPr>
                <a:spLocks/>
              </p:cNvSpPr>
              <p:nvPr/>
            </p:nvSpPr>
            <p:spPr bwMode="auto">
              <a:xfrm>
                <a:off x="4661" y="1424"/>
                <a:ext cx="9" cy="23"/>
              </a:xfrm>
              <a:custGeom>
                <a:avLst/>
                <a:gdLst>
                  <a:gd name="T0" fmla="*/ 0 w 9"/>
                  <a:gd name="T1" fmla="*/ 0 h 23"/>
                  <a:gd name="T2" fmla="*/ 4 w 9"/>
                  <a:gd name="T3" fmla="*/ 14 h 23"/>
                  <a:gd name="T4" fmla="*/ 9 w 9"/>
                  <a:gd name="T5" fmla="*/ 23 h 23"/>
                </a:gdLst>
                <a:ahLst/>
                <a:cxnLst>
                  <a:cxn ang="0">
                    <a:pos x="T0" y="T1"/>
                  </a:cxn>
                  <a:cxn ang="0">
                    <a:pos x="T2" y="T3"/>
                  </a:cxn>
                  <a:cxn ang="0">
                    <a:pos x="T4" y="T5"/>
                  </a:cxn>
                </a:cxnLst>
                <a:rect l="0" t="0" r="r" b="b"/>
                <a:pathLst>
                  <a:path w="9" h="23">
                    <a:moveTo>
                      <a:pt x="0" y="0"/>
                    </a:moveTo>
                    <a:lnTo>
                      <a:pt x="4" y="14"/>
                    </a:lnTo>
                    <a:lnTo>
                      <a:pt x="9" y="23"/>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5" name="Freeform 191"/>
              <p:cNvSpPr>
                <a:spLocks/>
              </p:cNvSpPr>
              <p:nvPr/>
            </p:nvSpPr>
            <p:spPr bwMode="auto">
              <a:xfrm>
                <a:off x="4670" y="1447"/>
                <a:ext cx="9" cy="5"/>
              </a:xfrm>
              <a:custGeom>
                <a:avLst/>
                <a:gdLst>
                  <a:gd name="T0" fmla="*/ 0 w 9"/>
                  <a:gd name="T1" fmla="*/ 0 h 5"/>
                  <a:gd name="T2" fmla="*/ 5 w 9"/>
                  <a:gd name="T3" fmla="*/ 5 h 5"/>
                  <a:gd name="T4" fmla="*/ 9 w 9"/>
                  <a:gd name="T5" fmla="*/ 0 h 5"/>
                </a:gdLst>
                <a:ahLst/>
                <a:cxnLst>
                  <a:cxn ang="0">
                    <a:pos x="T0" y="T1"/>
                  </a:cxn>
                  <a:cxn ang="0">
                    <a:pos x="T2" y="T3"/>
                  </a:cxn>
                  <a:cxn ang="0">
                    <a:pos x="T4" y="T5"/>
                  </a:cxn>
                </a:cxnLst>
                <a:rect l="0" t="0" r="r" b="b"/>
                <a:pathLst>
                  <a:path w="9" h="5">
                    <a:moveTo>
                      <a:pt x="0" y="0"/>
                    </a:moveTo>
                    <a:lnTo>
                      <a:pt x="5" y="5"/>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6" name="Freeform 192"/>
              <p:cNvSpPr>
                <a:spLocks/>
              </p:cNvSpPr>
              <p:nvPr/>
            </p:nvSpPr>
            <p:spPr bwMode="auto">
              <a:xfrm>
                <a:off x="4679" y="1424"/>
                <a:ext cx="10" cy="23"/>
              </a:xfrm>
              <a:custGeom>
                <a:avLst/>
                <a:gdLst>
                  <a:gd name="T0" fmla="*/ 0 w 10"/>
                  <a:gd name="T1" fmla="*/ 23 h 23"/>
                  <a:gd name="T2" fmla="*/ 5 w 10"/>
                  <a:gd name="T3" fmla="*/ 14 h 23"/>
                  <a:gd name="T4" fmla="*/ 10 w 10"/>
                  <a:gd name="T5" fmla="*/ 0 h 23"/>
                </a:gdLst>
                <a:ahLst/>
                <a:cxnLst>
                  <a:cxn ang="0">
                    <a:pos x="T0" y="T1"/>
                  </a:cxn>
                  <a:cxn ang="0">
                    <a:pos x="T2" y="T3"/>
                  </a:cxn>
                  <a:cxn ang="0">
                    <a:pos x="T4" y="T5"/>
                  </a:cxn>
                </a:cxnLst>
                <a:rect l="0" t="0" r="r" b="b"/>
                <a:pathLst>
                  <a:path w="10" h="23">
                    <a:moveTo>
                      <a:pt x="0" y="23"/>
                    </a:moveTo>
                    <a:lnTo>
                      <a:pt x="5" y="14"/>
                    </a:lnTo>
                    <a:lnTo>
                      <a:pt x="10"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7" name="Freeform 193"/>
              <p:cNvSpPr>
                <a:spLocks/>
              </p:cNvSpPr>
              <p:nvPr/>
            </p:nvSpPr>
            <p:spPr bwMode="auto">
              <a:xfrm>
                <a:off x="4689" y="1387"/>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8" name="Freeform 194"/>
              <p:cNvSpPr>
                <a:spLocks/>
              </p:cNvSpPr>
              <p:nvPr/>
            </p:nvSpPr>
            <p:spPr bwMode="auto">
              <a:xfrm>
                <a:off x="4698" y="1331"/>
                <a:ext cx="9" cy="56"/>
              </a:xfrm>
              <a:custGeom>
                <a:avLst/>
                <a:gdLst>
                  <a:gd name="T0" fmla="*/ 0 w 9"/>
                  <a:gd name="T1" fmla="*/ 56 h 56"/>
                  <a:gd name="T2" fmla="*/ 5 w 9"/>
                  <a:gd name="T3" fmla="*/ 28 h 56"/>
                  <a:gd name="T4" fmla="*/ 9 w 9"/>
                  <a:gd name="T5" fmla="*/ 0 h 56"/>
                </a:gdLst>
                <a:ahLst/>
                <a:cxnLst>
                  <a:cxn ang="0">
                    <a:pos x="T0" y="T1"/>
                  </a:cxn>
                  <a:cxn ang="0">
                    <a:pos x="T2" y="T3"/>
                  </a:cxn>
                  <a:cxn ang="0">
                    <a:pos x="T4" y="T5"/>
                  </a:cxn>
                </a:cxnLst>
                <a:rect l="0" t="0" r="r" b="b"/>
                <a:pathLst>
                  <a:path w="9" h="56">
                    <a:moveTo>
                      <a:pt x="0" y="56"/>
                    </a:moveTo>
                    <a:lnTo>
                      <a:pt x="5"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19" name="Freeform 195"/>
              <p:cNvSpPr>
                <a:spLocks/>
              </p:cNvSpPr>
              <p:nvPr/>
            </p:nvSpPr>
            <p:spPr bwMode="auto">
              <a:xfrm>
                <a:off x="4707" y="1271"/>
                <a:ext cx="14" cy="60"/>
              </a:xfrm>
              <a:custGeom>
                <a:avLst/>
                <a:gdLst>
                  <a:gd name="T0" fmla="*/ 0 w 14"/>
                  <a:gd name="T1" fmla="*/ 60 h 60"/>
                  <a:gd name="T2" fmla="*/ 5 w 14"/>
                  <a:gd name="T3" fmla="*/ 32 h 60"/>
                  <a:gd name="T4" fmla="*/ 14 w 14"/>
                  <a:gd name="T5" fmla="*/ 0 h 60"/>
                </a:gdLst>
                <a:ahLst/>
                <a:cxnLst>
                  <a:cxn ang="0">
                    <a:pos x="T0" y="T1"/>
                  </a:cxn>
                  <a:cxn ang="0">
                    <a:pos x="T2" y="T3"/>
                  </a:cxn>
                  <a:cxn ang="0">
                    <a:pos x="T4" y="T5"/>
                  </a:cxn>
                </a:cxnLst>
                <a:rect l="0" t="0" r="r" b="b"/>
                <a:pathLst>
                  <a:path w="14" h="60">
                    <a:moveTo>
                      <a:pt x="0" y="60"/>
                    </a:moveTo>
                    <a:lnTo>
                      <a:pt x="5" y="32"/>
                    </a:lnTo>
                    <a:lnTo>
                      <a:pt x="14"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0" name="Line 196"/>
              <p:cNvSpPr>
                <a:spLocks noChangeShapeType="1"/>
              </p:cNvSpPr>
              <p:nvPr/>
            </p:nvSpPr>
            <p:spPr bwMode="auto">
              <a:xfrm flipV="1">
                <a:off x="4721" y="1210"/>
                <a:ext cx="10"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1" name="Freeform 197"/>
              <p:cNvSpPr>
                <a:spLocks/>
              </p:cNvSpPr>
              <p:nvPr/>
            </p:nvSpPr>
            <p:spPr bwMode="auto">
              <a:xfrm>
                <a:off x="4731" y="1155"/>
                <a:ext cx="9" cy="55"/>
              </a:xfrm>
              <a:custGeom>
                <a:avLst/>
                <a:gdLst>
                  <a:gd name="T0" fmla="*/ 0 w 9"/>
                  <a:gd name="T1" fmla="*/ 55 h 55"/>
                  <a:gd name="T2" fmla="*/ 4 w 9"/>
                  <a:gd name="T3" fmla="*/ 28 h 55"/>
                  <a:gd name="T4" fmla="*/ 9 w 9"/>
                  <a:gd name="T5" fmla="*/ 0 h 55"/>
                </a:gdLst>
                <a:ahLst/>
                <a:cxnLst>
                  <a:cxn ang="0">
                    <a:pos x="T0" y="T1"/>
                  </a:cxn>
                  <a:cxn ang="0">
                    <a:pos x="T2" y="T3"/>
                  </a:cxn>
                  <a:cxn ang="0">
                    <a:pos x="T4" y="T5"/>
                  </a:cxn>
                </a:cxnLst>
                <a:rect l="0" t="0" r="r" b="b"/>
                <a:pathLst>
                  <a:path w="9" h="55">
                    <a:moveTo>
                      <a:pt x="0" y="55"/>
                    </a:moveTo>
                    <a:lnTo>
                      <a:pt x="4"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2" name="Freeform 198"/>
              <p:cNvSpPr>
                <a:spLocks/>
              </p:cNvSpPr>
              <p:nvPr/>
            </p:nvSpPr>
            <p:spPr bwMode="auto">
              <a:xfrm>
                <a:off x="4740" y="1118"/>
                <a:ext cx="9" cy="37"/>
              </a:xfrm>
              <a:custGeom>
                <a:avLst/>
                <a:gdLst>
                  <a:gd name="T0" fmla="*/ 0 w 9"/>
                  <a:gd name="T1" fmla="*/ 37 h 37"/>
                  <a:gd name="T2" fmla="*/ 4 w 9"/>
                  <a:gd name="T3" fmla="*/ 18 h 37"/>
                  <a:gd name="T4" fmla="*/ 9 w 9"/>
                  <a:gd name="T5" fmla="*/ 0 h 37"/>
                </a:gdLst>
                <a:ahLst/>
                <a:cxnLst>
                  <a:cxn ang="0">
                    <a:pos x="T0" y="T1"/>
                  </a:cxn>
                  <a:cxn ang="0">
                    <a:pos x="T2" y="T3"/>
                  </a:cxn>
                  <a:cxn ang="0">
                    <a:pos x="T4" y="T5"/>
                  </a:cxn>
                </a:cxnLst>
                <a:rect l="0" t="0" r="r" b="b"/>
                <a:pathLst>
                  <a:path w="9" h="37">
                    <a:moveTo>
                      <a:pt x="0" y="37"/>
                    </a:moveTo>
                    <a:lnTo>
                      <a:pt x="4" y="1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3" name="Freeform 199"/>
              <p:cNvSpPr>
                <a:spLocks/>
              </p:cNvSpPr>
              <p:nvPr/>
            </p:nvSpPr>
            <p:spPr bwMode="auto">
              <a:xfrm>
                <a:off x="4749" y="1094"/>
                <a:ext cx="9" cy="24"/>
              </a:xfrm>
              <a:custGeom>
                <a:avLst/>
                <a:gdLst>
                  <a:gd name="T0" fmla="*/ 0 w 9"/>
                  <a:gd name="T1" fmla="*/ 24 h 24"/>
                  <a:gd name="T2" fmla="*/ 5 w 9"/>
                  <a:gd name="T3" fmla="*/ 10 h 24"/>
                  <a:gd name="T4" fmla="*/ 9 w 9"/>
                  <a:gd name="T5" fmla="*/ 0 h 24"/>
                </a:gdLst>
                <a:ahLst/>
                <a:cxnLst>
                  <a:cxn ang="0">
                    <a:pos x="T0" y="T1"/>
                  </a:cxn>
                  <a:cxn ang="0">
                    <a:pos x="T2" y="T3"/>
                  </a:cxn>
                  <a:cxn ang="0">
                    <a:pos x="T4" y="T5"/>
                  </a:cxn>
                </a:cxnLst>
                <a:rect l="0" t="0" r="r" b="b"/>
                <a:pathLst>
                  <a:path w="9" h="24">
                    <a:moveTo>
                      <a:pt x="0" y="24"/>
                    </a:moveTo>
                    <a:lnTo>
                      <a:pt x="5" y="10"/>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4" name="Freeform 200"/>
              <p:cNvSpPr>
                <a:spLocks/>
              </p:cNvSpPr>
              <p:nvPr/>
            </p:nvSpPr>
            <p:spPr bwMode="auto">
              <a:xfrm>
                <a:off x="4758" y="1090"/>
                <a:ext cx="10" cy="4"/>
              </a:xfrm>
              <a:custGeom>
                <a:avLst/>
                <a:gdLst>
                  <a:gd name="T0" fmla="*/ 0 w 10"/>
                  <a:gd name="T1" fmla="*/ 4 h 4"/>
                  <a:gd name="T2" fmla="*/ 5 w 10"/>
                  <a:gd name="T3" fmla="*/ 0 h 4"/>
                  <a:gd name="T4" fmla="*/ 10 w 10"/>
                  <a:gd name="T5" fmla="*/ 4 h 4"/>
                </a:gdLst>
                <a:ahLst/>
                <a:cxnLst>
                  <a:cxn ang="0">
                    <a:pos x="T0" y="T1"/>
                  </a:cxn>
                  <a:cxn ang="0">
                    <a:pos x="T2" y="T3"/>
                  </a:cxn>
                  <a:cxn ang="0">
                    <a:pos x="T4" y="T5"/>
                  </a:cxn>
                </a:cxnLst>
                <a:rect l="0" t="0" r="r" b="b"/>
                <a:pathLst>
                  <a:path w="10" h="4">
                    <a:moveTo>
                      <a:pt x="0" y="4"/>
                    </a:moveTo>
                    <a:lnTo>
                      <a:pt x="5" y="0"/>
                    </a:lnTo>
                    <a:lnTo>
                      <a:pt x="10" y="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5" name="Freeform 201"/>
              <p:cNvSpPr>
                <a:spLocks/>
              </p:cNvSpPr>
              <p:nvPr/>
            </p:nvSpPr>
            <p:spPr bwMode="auto">
              <a:xfrm>
                <a:off x="4768" y="1094"/>
                <a:ext cx="9" cy="24"/>
              </a:xfrm>
              <a:custGeom>
                <a:avLst/>
                <a:gdLst>
                  <a:gd name="T0" fmla="*/ 0 w 9"/>
                  <a:gd name="T1" fmla="*/ 0 h 24"/>
                  <a:gd name="T2" fmla="*/ 4 w 9"/>
                  <a:gd name="T3" fmla="*/ 10 h 24"/>
                  <a:gd name="T4" fmla="*/ 9 w 9"/>
                  <a:gd name="T5" fmla="*/ 24 h 24"/>
                </a:gdLst>
                <a:ahLst/>
                <a:cxnLst>
                  <a:cxn ang="0">
                    <a:pos x="T0" y="T1"/>
                  </a:cxn>
                  <a:cxn ang="0">
                    <a:pos x="T2" y="T3"/>
                  </a:cxn>
                  <a:cxn ang="0">
                    <a:pos x="T4" y="T5"/>
                  </a:cxn>
                </a:cxnLst>
                <a:rect l="0" t="0" r="r" b="b"/>
                <a:pathLst>
                  <a:path w="9" h="24">
                    <a:moveTo>
                      <a:pt x="0" y="0"/>
                    </a:moveTo>
                    <a:lnTo>
                      <a:pt x="4" y="10"/>
                    </a:lnTo>
                    <a:lnTo>
                      <a:pt x="9" y="2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6" name="Freeform 202"/>
              <p:cNvSpPr>
                <a:spLocks/>
              </p:cNvSpPr>
              <p:nvPr/>
            </p:nvSpPr>
            <p:spPr bwMode="auto">
              <a:xfrm>
                <a:off x="4777" y="1118"/>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7" name="Freeform 203"/>
              <p:cNvSpPr>
                <a:spLocks/>
              </p:cNvSpPr>
              <p:nvPr/>
            </p:nvSpPr>
            <p:spPr bwMode="auto">
              <a:xfrm>
                <a:off x="4786" y="1155"/>
                <a:ext cx="14" cy="55"/>
              </a:xfrm>
              <a:custGeom>
                <a:avLst/>
                <a:gdLst>
                  <a:gd name="T0" fmla="*/ 0 w 14"/>
                  <a:gd name="T1" fmla="*/ 0 h 55"/>
                  <a:gd name="T2" fmla="*/ 5 w 14"/>
                  <a:gd name="T3" fmla="*/ 28 h 55"/>
                  <a:gd name="T4" fmla="*/ 14 w 14"/>
                  <a:gd name="T5" fmla="*/ 55 h 55"/>
                </a:gdLst>
                <a:ahLst/>
                <a:cxnLst>
                  <a:cxn ang="0">
                    <a:pos x="T0" y="T1"/>
                  </a:cxn>
                  <a:cxn ang="0">
                    <a:pos x="T2" y="T3"/>
                  </a:cxn>
                  <a:cxn ang="0">
                    <a:pos x="T4" y="T5"/>
                  </a:cxn>
                </a:cxnLst>
                <a:rect l="0" t="0" r="r" b="b"/>
                <a:pathLst>
                  <a:path w="14" h="55">
                    <a:moveTo>
                      <a:pt x="0" y="0"/>
                    </a:moveTo>
                    <a:lnTo>
                      <a:pt x="5" y="28"/>
                    </a:lnTo>
                    <a:lnTo>
                      <a:pt x="14" y="55"/>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8" name="Line 204"/>
              <p:cNvSpPr>
                <a:spLocks noChangeShapeType="1"/>
              </p:cNvSpPr>
              <p:nvPr/>
            </p:nvSpPr>
            <p:spPr bwMode="auto">
              <a:xfrm>
                <a:off x="4800" y="1210"/>
                <a:ext cx="9"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29" name="Line 205"/>
              <p:cNvSpPr>
                <a:spLocks noChangeShapeType="1"/>
              </p:cNvSpPr>
              <p:nvPr/>
            </p:nvSpPr>
            <p:spPr bwMode="auto">
              <a:xfrm>
                <a:off x="4809" y="1271"/>
                <a:ext cx="10"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0" name="Freeform 206"/>
              <p:cNvSpPr>
                <a:spLocks/>
              </p:cNvSpPr>
              <p:nvPr/>
            </p:nvSpPr>
            <p:spPr bwMode="auto">
              <a:xfrm>
                <a:off x="4819" y="1331"/>
                <a:ext cx="9" cy="56"/>
              </a:xfrm>
              <a:custGeom>
                <a:avLst/>
                <a:gdLst>
                  <a:gd name="T0" fmla="*/ 0 w 9"/>
                  <a:gd name="T1" fmla="*/ 0 h 56"/>
                  <a:gd name="T2" fmla="*/ 4 w 9"/>
                  <a:gd name="T3" fmla="*/ 28 h 56"/>
                  <a:gd name="T4" fmla="*/ 9 w 9"/>
                  <a:gd name="T5" fmla="*/ 56 h 56"/>
                </a:gdLst>
                <a:ahLst/>
                <a:cxnLst>
                  <a:cxn ang="0">
                    <a:pos x="T0" y="T1"/>
                  </a:cxn>
                  <a:cxn ang="0">
                    <a:pos x="T2" y="T3"/>
                  </a:cxn>
                  <a:cxn ang="0">
                    <a:pos x="T4" y="T5"/>
                  </a:cxn>
                </a:cxnLst>
                <a:rect l="0" t="0" r="r" b="b"/>
                <a:pathLst>
                  <a:path w="9" h="56">
                    <a:moveTo>
                      <a:pt x="0" y="0"/>
                    </a:moveTo>
                    <a:lnTo>
                      <a:pt x="4" y="28"/>
                    </a:lnTo>
                    <a:lnTo>
                      <a:pt x="9" y="56"/>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1" name="Freeform 207"/>
              <p:cNvSpPr>
                <a:spLocks/>
              </p:cNvSpPr>
              <p:nvPr/>
            </p:nvSpPr>
            <p:spPr bwMode="auto">
              <a:xfrm>
                <a:off x="4828" y="1387"/>
                <a:ext cx="9" cy="37"/>
              </a:xfrm>
              <a:custGeom>
                <a:avLst/>
                <a:gdLst>
                  <a:gd name="T0" fmla="*/ 0 w 9"/>
                  <a:gd name="T1" fmla="*/ 0 h 37"/>
                  <a:gd name="T2" fmla="*/ 5 w 9"/>
                  <a:gd name="T3" fmla="*/ 18 h 37"/>
                  <a:gd name="T4" fmla="*/ 9 w 9"/>
                  <a:gd name="T5" fmla="*/ 37 h 37"/>
                </a:gdLst>
                <a:ahLst/>
                <a:cxnLst>
                  <a:cxn ang="0">
                    <a:pos x="T0" y="T1"/>
                  </a:cxn>
                  <a:cxn ang="0">
                    <a:pos x="T2" y="T3"/>
                  </a:cxn>
                  <a:cxn ang="0">
                    <a:pos x="T4" y="T5"/>
                  </a:cxn>
                </a:cxnLst>
                <a:rect l="0" t="0" r="r" b="b"/>
                <a:pathLst>
                  <a:path w="9" h="37">
                    <a:moveTo>
                      <a:pt x="0" y="0"/>
                    </a:moveTo>
                    <a:lnTo>
                      <a:pt x="5" y="18"/>
                    </a:lnTo>
                    <a:lnTo>
                      <a:pt x="9"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2" name="Freeform 208"/>
              <p:cNvSpPr>
                <a:spLocks/>
              </p:cNvSpPr>
              <p:nvPr/>
            </p:nvSpPr>
            <p:spPr bwMode="auto">
              <a:xfrm>
                <a:off x="4837" y="1424"/>
                <a:ext cx="10" cy="23"/>
              </a:xfrm>
              <a:custGeom>
                <a:avLst/>
                <a:gdLst>
                  <a:gd name="T0" fmla="*/ 0 w 10"/>
                  <a:gd name="T1" fmla="*/ 0 h 23"/>
                  <a:gd name="T2" fmla="*/ 5 w 10"/>
                  <a:gd name="T3" fmla="*/ 14 h 23"/>
                  <a:gd name="T4" fmla="*/ 10 w 10"/>
                  <a:gd name="T5" fmla="*/ 23 h 23"/>
                </a:gdLst>
                <a:ahLst/>
                <a:cxnLst>
                  <a:cxn ang="0">
                    <a:pos x="T0" y="T1"/>
                  </a:cxn>
                  <a:cxn ang="0">
                    <a:pos x="T2" y="T3"/>
                  </a:cxn>
                  <a:cxn ang="0">
                    <a:pos x="T4" y="T5"/>
                  </a:cxn>
                </a:cxnLst>
                <a:rect l="0" t="0" r="r" b="b"/>
                <a:pathLst>
                  <a:path w="10" h="23">
                    <a:moveTo>
                      <a:pt x="0" y="0"/>
                    </a:moveTo>
                    <a:lnTo>
                      <a:pt x="5" y="14"/>
                    </a:lnTo>
                    <a:lnTo>
                      <a:pt x="10" y="23"/>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3" name="Freeform 209"/>
              <p:cNvSpPr>
                <a:spLocks/>
              </p:cNvSpPr>
              <p:nvPr/>
            </p:nvSpPr>
            <p:spPr bwMode="auto">
              <a:xfrm>
                <a:off x="4847" y="1447"/>
                <a:ext cx="9" cy="5"/>
              </a:xfrm>
              <a:custGeom>
                <a:avLst/>
                <a:gdLst>
                  <a:gd name="T0" fmla="*/ 0 w 9"/>
                  <a:gd name="T1" fmla="*/ 0 h 5"/>
                  <a:gd name="T2" fmla="*/ 4 w 9"/>
                  <a:gd name="T3" fmla="*/ 5 h 5"/>
                  <a:gd name="T4" fmla="*/ 9 w 9"/>
                  <a:gd name="T5" fmla="*/ 0 h 5"/>
                </a:gdLst>
                <a:ahLst/>
                <a:cxnLst>
                  <a:cxn ang="0">
                    <a:pos x="T0" y="T1"/>
                  </a:cxn>
                  <a:cxn ang="0">
                    <a:pos x="T2" y="T3"/>
                  </a:cxn>
                  <a:cxn ang="0">
                    <a:pos x="T4" y="T5"/>
                  </a:cxn>
                </a:cxnLst>
                <a:rect l="0" t="0" r="r" b="b"/>
                <a:pathLst>
                  <a:path w="9" h="5">
                    <a:moveTo>
                      <a:pt x="0" y="0"/>
                    </a:moveTo>
                    <a:lnTo>
                      <a:pt x="4" y="5"/>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4" name="Freeform 210"/>
              <p:cNvSpPr>
                <a:spLocks/>
              </p:cNvSpPr>
              <p:nvPr/>
            </p:nvSpPr>
            <p:spPr bwMode="auto">
              <a:xfrm>
                <a:off x="4856" y="1424"/>
                <a:ext cx="9" cy="23"/>
              </a:xfrm>
              <a:custGeom>
                <a:avLst/>
                <a:gdLst>
                  <a:gd name="T0" fmla="*/ 0 w 9"/>
                  <a:gd name="T1" fmla="*/ 23 h 23"/>
                  <a:gd name="T2" fmla="*/ 5 w 9"/>
                  <a:gd name="T3" fmla="*/ 14 h 23"/>
                  <a:gd name="T4" fmla="*/ 9 w 9"/>
                  <a:gd name="T5" fmla="*/ 0 h 23"/>
                </a:gdLst>
                <a:ahLst/>
                <a:cxnLst>
                  <a:cxn ang="0">
                    <a:pos x="T0" y="T1"/>
                  </a:cxn>
                  <a:cxn ang="0">
                    <a:pos x="T2" y="T3"/>
                  </a:cxn>
                  <a:cxn ang="0">
                    <a:pos x="T4" y="T5"/>
                  </a:cxn>
                </a:cxnLst>
                <a:rect l="0" t="0" r="r" b="b"/>
                <a:pathLst>
                  <a:path w="9" h="23">
                    <a:moveTo>
                      <a:pt x="0" y="23"/>
                    </a:moveTo>
                    <a:lnTo>
                      <a:pt x="5" y="14"/>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5" name="Freeform 211"/>
              <p:cNvSpPr>
                <a:spLocks/>
              </p:cNvSpPr>
              <p:nvPr/>
            </p:nvSpPr>
            <p:spPr bwMode="auto">
              <a:xfrm>
                <a:off x="4865" y="1387"/>
                <a:ext cx="14" cy="37"/>
              </a:xfrm>
              <a:custGeom>
                <a:avLst/>
                <a:gdLst>
                  <a:gd name="T0" fmla="*/ 0 w 14"/>
                  <a:gd name="T1" fmla="*/ 37 h 37"/>
                  <a:gd name="T2" fmla="*/ 5 w 14"/>
                  <a:gd name="T3" fmla="*/ 18 h 37"/>
                  <a:gd name="T4" fmla="*/ 14 w 14"/>
                  <a:gd name="T5" fmla="*/ 0 h 37"/>
                </a:gdLst>
                <a:ahLst/>
                <a:cxnLst>
                  <a:cxn ang="0">
                    <a:pos x="T0" y="T1"/>
                  </a:cxn>
                  <a:cxn ang="0">
                    <a:pos x="T2" y="T3"/>
                  </a:cxn>
                  <a:cxn ang="0">
                    <a:pos x="T4" y="T5"/>
                  </a:cxn>
                </a:cxnLst>
                <a:rect l="0" t="0" r="r" b="b"/>
                <a:pathLst>
                  <a:path w="14" h="37">
                    <a:moveTo>
                      <a:pt x="0" y="37"/>
                    </a:moveTo>
                    <a:lnTo>
                      <a:pt x="5" y="18"/>
                    </a:lnTo>
                    <a:lnTo>
                      <a:pt x="14"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6" name="Freeform 212"/>
              <p:cNvSpPr>
                <a:spLocks/>
              </p:cNvSpPr>
              <p:nvPr/>
            </p:nvSpPr>
            <p:spPr bwMode="auto">
              <a:xfrm>
                <a:off x="4879" y="1331"/>
                <a:ext cx="9" cy="56"/>
              </a:xfrm>
              <a:custGeom>
                <a:avLst/>
                <a:gdLst>
                  <a:gd name="T0" fmla="*/ 0 w 9"/>
                  <a:gd name="T1" fmla="*/ 56 h 56"/>
                  <a:gd name="T2" fmla="*/ 5 w 9"/>
                  <a:gd name="T3" fmla="*/ 28 h 56"/>
                  <a:gd name="T4" fmla="*/ 9 w 9"/>
                  <a:gd name="T5" fmla="*/ 0 h 56"/>
                </a:gdLst>
                <a:ahLst/>
                <a:cxnLst>
                  <a:cxn ang="0">
                    <a:pos x="T0" y="T1"/>
                  </a:cxn>
                  <a:cxn ang="0">
                    <a:pos x="T2" y="T3"/>
                  </a:cxn>
                  <a:cxn ang="0">
                    <a:pos x="T4" y="T5"/>
                  </a:cxn>
                </a:cxnLst>
                <a:rect l="0" t="0" r="r" b="b"/>
                <a:pathLst>
                  <a:path w="9" h="56">
                    <a:moveTo>
                      <a:pt x="0" y="56"/>
                    </a:moveTo>
                    <a:lnTo>
                      <a:pt x="5"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7" name="Line 213"/>
              <p:cNvSpPr>
                <a:spLocks noChangeShapeType="1"/>
              </p:cNvSpPr>
              <p:nvPr/>
            </p:nvSpPr>
            <p:spPr bwMode="auto">
              <a:xfrm flipV="1">
                <a:off x="4888" y="1271"/>
                <a:ext cx="10"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8" name="Line 214"/>
              <p:cNvSpPr>
                <a:spLocks noChangeShapeType="1"/>
              </p:cNvSpPr>
              <p:nvPr/>
            </p:nvSpPr>
            <p:spPr bwMode="auto">
              <a:xfrm flipV="1">
                <a:off x="4898" y="1210"/>
                <a:ext cx="9"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39" name="Freeform 215"/>
              <p:cNvSpPr>
                <a:spLocks/>
              </p:cNvSpPr>
              <p:nvPr/>
            </p:nvSpPr>
            <p:spPr bwMode="auto">
              <a:xfrm>
                <a:off x="4907" y="1155"/>
                <a:ext cx="9" cy="55"/>
              </a:xfrm>
              <a:custGeom>
                <a:avLst/>
                <a:gdLst>
                  <a:gd name="T0" fmla="*/ 0 w 9"/>
                  <a:gd name="T1" fmla="*/ 55 h 55"/>
                  <a:gd name="T2" fmla="*/ 5 w 9"/>
                  <a:gd name="T3" fmla="*/ 28 h 55"/>
                  <a:gd name="T4" fmla="*/ 9 w 9"/>
                  <a:gd name="T5" fmla="*/ 0 h 55"/>
                </a:gdLst>
                <a:ahLst/>
                <a:cxnLst>
                  <a:cxn ang="0">
                    <a:pos x="T0" y="T1"/>
                  </a:cxn>
                  <a:cxn ang="0">
                    <a:pos x="T2" y="T3"/>
                  </a:cxn>
                  <a:cxn ang="0">
                    <a:pos x="T4" y="T5"/>
                  </a:cxn>
                </a:cxnLst>
                <a:rect l="0" t="0" r="r" b="b"/>
                <a:pathLst>
                  <a:path w="9" h="55">
                    <a:moveTo>
                      <a:pt x="0" y="55"/>
                    </a:moveTo>
                    <a:lnTo>
                      <a:pt x="5"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0" name="Freeform 216"/>
              <p:cNvSpPr>
                <a:spLocks/>
              </p:cNvSpPr>
              <p:nvPr/>
            </p:nvSpPr>
            <p:spPr bwMode="auto">
              <a:xfrm>
                <a:off x="4916" y="1118"/>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1" name="Freeform 217"/>
              <p:cNvSpPr>
                <a:spLocks/>
              </p:cNvSpPr>
              <p:nvPr/>
            </p:nvSpPr>
            <p:spPr bwMode="auto">
              <a:xfrm>
                <a:off x="4926" y="1094"/>
                <a:ext cx="9" cy="24"/>
              </a:xfrm>
              <a:custGeom>
                <a:avLst/>
                <a:gdLst>
                  <a:gd name="T0" fmla="*/ 0 w 9"/>
                  <a:gd name="T1" fmla="*/ 24 h 24"/>
                  <a:gd name="T2" fmla="*/ 4 w 9"/>
                  <a:gd name="T3" fmla="*/ 10 h 24"/>
                  <a:gd name="T4" fmla="*/ 9 w 9"/>
                  <a:gd name="T5" fmla="*/ 0 h 24"/>
                </a:gdLst>
                <a:ahLst/>
                <a:cxnLst>
                  <a:cxn ang="0">
                    <a:pos x="T0" y="T1"/>
                  </a:cxn>
                  <a:cxn ang="0">
                    <a:pos x="T2" y="T3"/>
                  </a:cxn>
                  <a:cxn ang="0">
                    <a:pos x="T4" y="T5"/>
                  </a:cxn>
                </a:cxnLst>
                <a:rect l="0" t="0" r="r" b="b"/>
                <a:pathLst>
                  <a:path w="9" h="24">
                    <a:moveTo>
                      <a:pt x="0" y="24"/>
                    </a:moveTo>
                    <a:lnTo>
                      <a:pt x="4" y="10"/>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2" name="Freeform 218"/>
              <p:cNvSpPr>
                <a:spLocks/>
              </p:cNvSpPr>
              <p:nvPr/>
            </p:nvSpPr>
            <p:spPr bwMode="auto">
              <a:xfrm>
                <a:off x="4935" y="1090"/>
                <a:ext cx="9" cy="4"/>
              </a:xfrm>
              <a:custGeom>
                <a:avLst/>
                <a:gdLst>
                  <a:gd name="T0" fmla="*/ 0 w 9"/>
                  <a:gd name="T1" fmla="*/ 4 h 4"/>
                  <a:gd name="T2" fmla="*/ 4 w 9"/>
                  <a:gd name="T3" fmla="*/ 0 h 4"/>
                  <a:gd name="T4" fmla="*/ 9 w 9"/>
                  <a:gd name="T5" fmla="*/ 4 h 4"/>
                </a:gdLst>
                <a:ahLst/>
                <a:cxnLst>
                  <a:cxn ang="0">
                    <a:pos x="T0" y="T1"/>
                  </a:cxn>
                  <a:cxn ang="0">
                    <a:pos x="T2" y="T3"/>
                  </a:cxn>
                  <a:cxn ang="0">
                    <a:pos x="T4" y="T5"/>
                  </a:cxn>
                </a:cxnLst>
                <a:rect l="0" t="0" r="r" b="b"/>
                <a:pathLst>
                  <a:path w="9" h="4">
                    <a:moveTo>
                      <a:pt x="0" y="4"/>
                    </a:moveTo>
                    <a:lnTo>
                      <a:pt x="4" y="0"/>
                    </a:lnTo>
                    <a:lnTo>
                      <a:pt x="9" y="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3" name="Freeform 219"/>
              <p:cNvSpPr>
                <a:spLocks/>
              </p:cNvSpPr>
              <p:nvPr/>
            </p:nvSpPr>
            <p:spPr bwMode="auto">
              <a:xfrm>
                <a:off x="4944" y="1094"/>
                <a:ext cx="9" cy="24"/>
              </a:xfrm>
              <a:custGeom>
                <a:avLst/>
                <a:gdLst>
                  <a:gd name="T0" fmla="*/ 0 w 9"/>
                  <a:gd name="T1" fmla="*/ 0 h 24"/>
                  <a:gd name="T2" fmla="*/ 5 w 9"/>
                  <a:gd name="T3" fmla="*/ 10 h 24"/>
                  <a:gd name="T4" fmla="*/ 9 w 9"/>
                  <a:gd name="T5" fmla="*/ 24 h 24"/>
                </a:gdLst>
                <a:ahLst/>
                <a:cxnLst>
                  <a:cxn ang="0">
                    <a:pos x="T0" y="T1"/>
                  </a:cxn>
                  <a:cxn ang="0">
                    <a:pos x="T2" y="T3"/>
                  </a:cxn>
                  <a:cxn ang="0">
                    <a:pos x="T4" y="T5"/>
                  </a:cxn>
                </a:cxnLst>
                <a:rect l="0" t="0" r="r" b="b"/>
                <a:pathLst>
                  <a:path w="9" h="24">
                    <a:moveTo>
                      <a:pt x="0" y="0"/>
                    </a:moveTo>
                    <a:lnTo>
                      <a:pt x="5" y="10"/>
                    </a:lnTo>
                    <a:lnTo>
                      <a:pt x="9" y="24"/>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4" name="Freeform 220"/>
              <p:cNvSpPr>
                <a:spLocks/>
              </p:cNvSpPr>
              <p:nvPr/>
            </p:nvSpPr>
            <p:spPr bwMode="auto">
              <a:xfrm>
                <a:off x="4953" y="1118"/>
                <a:ext cx="14" cy="37"/>
              </a:xfrm>
              <a:custGeom>
                <a:avLst/>
                <a:gdLst>
                  <a:gd name="T0" fmla="*/ 0 w 14"/>
                  <a:gd name="T1" fmla="*/ 0 h 37"/>
                  <a:gd name="T2" fmla="*/ 5 w 14"/>
                  <a:gd name="T3" fmla="*/ 18 h 37"/>
                  <a:gd name="T4" fmla="*/ 14 w 14"/>
                  <a:gd name="T5" fmla="*/ 37 h 37"/>
                </a:gdLst>
                <a:ahLst/>
                <a:cxnLst>
                  <a:cxn ang="0">
                    <a:pos x="T0" y="T1"/>
                  </a:cxn>
                  <a:cxn ang="0">
                    <a:pos x="T2" y="T3"/>
                  </a:cxn>
                  <a:cxn ang="0">
                    <a:pos x="T4" y="T5"/>
                  </a:cxn>
                </a:cxnLst>
                <a:rect l="0" t="0" r="r" b="b"/>
                <a:pathLst>
                  <a:path w="14" h="37">
                    <a:moveTo>
                      <a:pt x="0" y="0"/>
                    </a:moveTo>
                    <a:lnTo>
                      <a:pt x="5" y="18"/>
                    </a:lnTo>
                    <a:lnTo>
                      <a:pt x="14"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5" name="Freeform 221"/>
              <p:cNvSpPr>
                <a:spLocks/>
              </p:cNvSpPr>
              <p:nvPr/>
            </p:nvSpPr>
            <p:spPr bwMode="auto">
              <a:xfrm>
                <a:off x="4967" y="1155"/>
                <a:ext cx="10" cy="55"/>
              </a:xfrm>
              <a:custGeom>
                <a:avLst/>
                <a:gdLst>
                  <a:gd name="T0" fmla="*/ 0 w 10"/>
                  <a:gd name="T1" fmla="*/ 0 h 55"/>
                  <a:gd name="T2" fmla="*/ 5 w 10"/>
                  <a:gd name="T3" fmla="*/ 28 h 55"/>
                  <a:gd name="T4" fmla="*/ 10 w 10"/>
                  <a:gd name="T5" fmla="*/ 55 h 55"/>
                </a:gdLst>
                <a:ahLst/>
                <a:cxnLst>
                  <a:cxn ang="0">
                    <a:pos x="T0" y="T1"/>
                  </a:cxn>
                  <a:cxn ang="0">
                    <a:pos x="T2" y="T3"/>
                  </a:cxn>
                  <a:cxn ang="0">
                    <a:pos x="T4" y="T5"/>
                  </a:cxn>
                </a:cxnLst>
                <a:rect l="0" t="0" r="r" b="b"/>
                <a:pathLst>
                  <a:path w="10" h="55">
                    <a:moveTo>
                      <a:pt x="0" y="0"/>
                    </a:moveTo>
                    <a:lnTo>
                      <a:pt x="5" y="28"/>
                    </a:lnTo>
                    <a:lnTo>
                      <a:pt x="10" y="55"/>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6" name="Line 222"/>
              <p:cNvSpPr>
                <a:spLocks noChangeShapeType="1"/>
              </p:cNvSpPr>
              <p:nvPr/>
            </p:nvSpPr>
            <p:spPr bwMode="auto">
              <a:xfrm>
                <a:off x="4977" y="1210"/>
                <a:ext cx="9" cy="61"/>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7" name="Line 223"/>
              <p:cNvSpPr>
                <a:spLocks noChangeShapeType="1"/>
              </p:cNvSpPr>
              <p:nvPr/>
            </p:nvSpPr>
            <p:spPr bwMode="auto">
              <a:xfrm>
                <a:off x="4986" y="1271"/>
                <a:ext cx="9"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8" name="Freeform 224"/>
              <p:cNvSpPr>
                <a:spLocks/>
              </p:cNvSpPr>
              <p:nvPr/>
            </p:nvSpPr>
            <p:spPr bwMode="auto">
              <a:xfrm>
                <a:off x="4995" y="1331"/>
                <a:ext cx="10" cy="56"/>
              </a:xfrm>
              <a:custGeom>
                <a:avLst/>
                <a:gdLst>
                  <a:gd name="T0" fmla="*/ 0 w 10"/>
                  <a:gd name="T1" fmla="*/ 0 h 56"/>
                  <a:gd name="T2" fmla="*/ 5 w 10"/>
                  <a:gd name="T3" fmla="*/ 28 h 56"/>
                  <a:gd name="T4" fmla="*/ 10 w 10"/>
                  <a:gd name="T5" fmla="*/ 56 h 56"/>
                </a:gdLst>
                <a:ahLst/>
                <a:cxnLst>
                  <a:cxn ang="0">
                    <a:pos x="T0" y="T1"/>
                  </a:cxn>
                  <a:cxn ang="0">
                    <a:pos x="T2" y="T3"/>
                  </a:cxn>
                  <a:cxn ang="0">
                    <a:pos x="T4" y="T5"/>
                  </a:cxn>
                </a:cxnLst>
                <a:rect l="0" t="0" r="r" b="b"/>
                <a:pathLst>
                  <a:path w="10" h="56">
                    <a:moveTo>
                      <a:pt x="0" y="0"/>
                    </a:moveTo>
                    <a:lnTo>
                      <a:pt x="5" y="28"/>
                    </a:lnTo>
                    <a:lnTo>
                      <a:pt x="10" y="56"/>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49" name="Freeform 225"/>
              <p:cNvSpPr>
                <a:spLocks/>
              </p:cNvSpPr>
              <p:nvPr/>
            </p:nvSpPr>
            <p:spPr bwMode="auto">
              <a:xfrm>
                <a:off x="5005" y="1387"/>
                <a:ext cx="9" cy="37"/>
              </a:xfrm>
              <a:custGeom>
                <a:avLst/>
                <a:gdLst>
                  <a:gd name="T0" fmla="*/ 0 w 9"/>
                  <a:gd name="T1" fmla="*/ 0 h 37"/>
                  <a:gd name="T2" fmla="*/ 4 w 9"/>
                  <a:gd name="T3" fmla="*/ 18 h 37"/>
                  <a:gd name="T4" fmla="*/ 9 w 9"/>
                  <a:gd name="T5" fmla="*/ 37 h 37"/>
                </a:gdLst>
                <a:ahLst/>
                <a:cxnLst>
                  <a:cxn ang="0">
                    <a:pos x="T0" y="T1"/>
                  </a:cxn>
                  <a:cxn ang="0">
                    <a:pos x="T2" y="T3"/>
                  </a:cxn>
                  <a:cxn ang="0">
                    <a:pos x="T4" y="T5"/>
                  </a:cxn>
                </a:cxnLst>
                <a:rect l="0" t="0" r="r" b="b"/>
                <a:pathLst>
                  <a:path w="9" h="37">
                    <a:moveTo>
                      <a:pt x="0" y="0"/>
                    </a:moveTo>
                    <a:lnTo>
                      <a:pt x="4" y="18"/>
                    </a:lnTo>
                    <a:lnTo>
                      <a:pt x="9" y="37"/>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50" name="Freeform 226"/>
              <p:cNvSpPr>
                <a:spLocks/>
              </p:cNvSpPr>
              <p:nvPr/>
            </p:nvSpPr>
            <p:spPr bwMode="auto">
              <a:xfrm>
                <a:off x="5014" y="1424"/>
                <a:ext cx="9" cy="23"/>
              </a:xfrm>
              <a:custGeom>
                <a:avLst/>
                <a:gdLst>
                  <a:gd name="T0" fmla="*/ 0 w 9"/>
                  <a:gd name="T1" fmla="*/ 0 h 23"/>
                  <a:gd name="T2" fmla="*/ 4 w 9"/>
                  <a:gd name="T3" fmla="*/ 14 h 23"/>
                  <a:gd name="T4" fmla="*/ 9 w 9"/>
                  <a:gd name="T5" fmla="*/ 23 h 23"/>
                </a:gdLst>
                <a:ahLst/>
                <a:cxnLst>
                  <a:cxn ang="0">
                    <a:pos x="T0" y="T1"/>
                  </a:cxn>
                  <a:cxn ang="0">
                    <a:pos x="T2" y="T3"/>
                  </a:cxn>
                  <a:cxn ang="0">
                    <a:pos x="T4" y="T5"/>
                  </a:cxn>
                </a:cxnLst>
                <a:rect l="0" t="0" r="r" b="b"/>
                <a:pathLst>
                  <a:path w="9" h="23">
                    <a:moveTo>
                      <a:pt x="0" y="0"/>
                    </a:moveTo>
                    <a:lnTo>
                      <a:pt x="4" y="14"/>
                    </a:lnTo>
                    <a:lnTo>
                      <a:pt x="9" y="23"/>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51" name="Freeform 227"/>
              <p:cNvSpPr>
                <a:spLocks/>
              </p:cNvSpPr>
              <p:nvPr/>
            </p:nvSpPr>
            <p:spPr bwMode="auto">
              <a:xfrm>
                <a:off x="5023" y="1447"/>
                <a:ext cx="9" cy="5"/>
              </a:xfrm>
              <a:custGeom>
                <a:avLst/>
                <a:gdLst>
                  <a:gd name="T0" fmla="*/ 0 w 9"/>
                  <a:gd name="T1" fmla="*/ 0 h 5"/>
                  <a:gd name="T2" fmla="*/ 5 w 9"/>
                  <a:gd name="T3" fmla="*/ 5 h 5"/>
                  <a:gd name="T4" fmla="*/ 9 w 9"/>
                  <a:gd name="T5" fmla="*/ 0 h 5"/>
                </a:gdLst>
                <a:ahLst/>
                <a:cxnLst>
                  <a:cxn ang="0">
                    <a:pos x="T0" y="T1"/>
                  </a:cxn>
                  <a:cxn ang="0">
                    <a:pos x="T2" y="T3"/>
                  </a:cxn>
                  <a:cxn ang="0">
                    <a:pos x="T4" y="T5"/>
                  </a:cxn>
                </a:cxnLst>
                <a:rect l="0" t="0" r="r" b="b"/>
                <a:pathLst>
                  <a:path w="9" h="5">
                    <a:moveTo>
                      <a:pt x="0" y="0"/>
                    </a:moveTo>
                    <a:lnTo>
                      <a:pt x="5" y="5"/>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52" name="Freeform 228"/>
              <p:cNvSpPr>
                <a:spLocks/>
              </p:cNvSpPr>
              <p:nvPr/>
            </p:nvSpPr>
            <p:spPr bwMode="auto">
              <a:xfrm>
                <a:off x="5032" y="1424"/>
                <a:ext cx="14" cy="23"/>
              </a:xfrm>
              <a:custGeom>
                <a:avLst/>
                <a:gdLst>
                  <a:gd name="T0" fmla="*/ 0 w 14"/>
                  <a:gd name="T1" fmla="*/ 23 h 23"/>
                  <a:gd name="T2" fmla="*/ 5 w 14"/>
                  <a:gd name="T3" fmla="*/ 14 h 23"/>
                  <a:gd name="T4" fmla="*/ 14 w 14"/>
                  <a:gd name="T5" fmla="*/ 0 h 23"/>
                </a:gdLst>
                <a:ahLst/>
                <a:cxnLst>
                  <a:cxn ang="0">
                    <a:pos x="T0" y="T1"/>
                  </a:cxn>
                  <a:cxn ang="0">
                    <a:pos x="T2" y="T3"/>
                  </a:cxn>
                  <a:cxn ang="0">
                    <a:pos x="T4" y="T5"/>
                  </a:cxn>
                </a:cxnLst>
                <a:rect l="0" t="0" r="r" b="b"/>
                <a:pathLst>
                  <a:path w="14" h="23">
                    <a:moveTo>
                      <a:pt x="0" y="23"/>
                    </a:moveTo>
                    <a:lnTo>
                      <a:pt x="5" y="14"/>
                    </a:lnTo>
                    <a:lnTo>
                      <a:pt x="14"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53" name="Freeform 229"/>
              <p:cNvSpPr>
                <a:spLocks/>
              </p:cNvSpPr>
              <p:nvPr/>
            </p:nvSpPr>
            <p:spPr bwMode="auto">
              <a:xfrm>
                <a:off x="5046" y="1387"/>
                <a:ext cx="10" cy="37"/>
              </a:xfrm>
              <a:custGeom>
                <a:avLst/>
                <a:gdLst>
                  <a:gd name="T0" fmla="*/ 0 w 10"/>
                  <a:gd name="T1" fmla="*/ 37 h 37"/>
                  <a:gd name="T2" fmla="*/ 5 w 10"/>
                  <a:gd name="T3" fmla="*/ 18 h 37"/>
                  <a:gd name="T4" fmla="*/ 10 w 10"/>
                  <a:gd name="T5" fmla="*/ 0 h 37"/>
                </a:gdLst>
                <a:ahLst/>
                <a:cxnLst>
                  <a:cxn ang="0">
                    <a:pos x="T0" y="T1"/>
                  </a:cxn>
                  <a:cxn ang="0">
                    <a:pos x="T2" y="T3"/>
                  </a:cxn>
                  <a:cxn ang="0">
                    <a:pos x="T4" y="T5"/>
                  </a:cxn>
                </a:cxnLst>
                <a:rect l="0" t="0" r="r" b="b"/>
                <a:pathLst>
                  <a:path w="10" h="37">
                    <a:moveTo>
                      <a:pt x="0" y="37"/>
                    </a:moveTo>
                    <a:lnTo>
                      <a:pt x="5" y="18"/>
                    </a:lnTo>
                    <a:lnTo>
                      <a:pt x="10"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54" name="Freeform 230"/>
              <p:cNvSpPr>
                <a:spLocks/>
              </p:cNvSpPr>
              <p:nvPr/>
            </p:nvSpPr>
            <p:spPr bwMode="auto">
              <a:xfrm>
                <a:off x="5056" y="1331"/>
                <a:ext cx="9" cy="56"/>
              </a:xfrm>
              <a:custGeom>
                <a:avLst/>
                <a:gdLst>
                  <a:gd name="T0" fmla="*/ 0 w 9"/>
                  <a:gd name="T1" fmla="*/ 56 h 56"/>
                  <a:gd name="T2" fmla="*/ 4 w 9"/>
                  <a:gd name="T3" fmla="*/ 28 h 56"/>
                  <a:gd name="T4" fmla="*/ 9 w 9"/>
                  <a:gd name="T5" fmla="*/ 0 h 56"/>
                </a:gdLst>
                <a:ahLst/>
                <a:cxnLst>
                  <a:cxn ang="0">
                    <a:pos x="T0" y="T1"/>
                  </a:cxn>
                  <a:cxn ang="0">
                    <a:pos x="T2" y="T3"/>
                  </a:cxn>
                  <a:cxn ang="0">
                    <a:pos x="T4" y="T5"/>
                  </a:cxn>
                </a:cxnLst>
                <a:rect l="0" t="0" r="r" b="b"/>
                <a:pathLst>
                  <a:path w="9" h="56">
                    <a:moveTo>
                      <a:pt x="0" y="56"/>
                    </a:moveTo>
                    <a:lnTo>
                      <a:pt x="4" y="28"/>
                    </a:lnTo>
                    <a:lnTo>
                      <a:pt x="9" y="0"/>
                    </a:lnTo>
                  </a:path>
                </a:pathLst>
              </a:custGeom>
              <a:noFill/>
              <a:ln w="14288">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55" name="Line 231"/>
              <p:cNvSpPr>
                <a:spLocks noChangeShapeType="1"/>
              </p:cNvSpPr>
              <p:nvPr/>
            </p:nvSpPr>
            <p:spPr bwMode="auto">
              <a:xfrm flipV="1">
                <a:off x="5065" y="1271"/>
                <a:ext cx="9" cy="60"/>
              </a:xfrm>
              <a:prstGeom prst="line">
                <a:avLst/>
              </a:prstGeom>
              <a:noFill/>
              <a:ln w="14288">
                <a:solidFill>
                  <a:schemeClr val="accent2"/>
                </a:solidFill>
                <a:round/>
                <a:headEnd/>
                <a:tailEnd/>
              </a:ln>
              <a:extLst>
                <a:ext uri="{909E8E84-426E-40DD-AFC4-6F175D3DCCD1}">
                  <a14:hiddenFill xmlns:a14="http://schemas.microsoft.com/office/drawing/2010/main">
                    <a:noFill/>
                  </a14:hiddenFill>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grpSp>
        <p:sp>
          <p:nvSpPr>
            <p:cNvPr id="26858" name="Line 234"/>
            <p:cNvSpPr>
              <a:spLocks noChangeShapeType="1"/>
            </p:cNvSpPr>
            <p:nvPr/>
          </p:nvSpPr>
          <p:spPr bwMode="auto">
            <a:xfrm>
              <a:off x="4241" y="1700"/>
              <a:ext cx="14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71" name="Text Box 247"/>
            <p:cNvSpPr txBox="1">
              <a:spLocks noChangeArrowheads="1"/>
            </p:cNvSpPr>
            <p:nvPr/>
          </p:nvSpPr>
          <p:spPr bwMode="auto">
            <a:xfrm>
              <a:off x="3968" y="1554"/>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78" name="Text Box 254"/>
            <p:cNvSpPr txBox="1">
              <a:spLocks noChangeArrowheads="1"/>
            </p:cNvSpPr>
            <p:nvPr/>
          </p:nvSpPr>
          <p:spPr bwMode="auto">
            <a:xfrm>
              <a:off x="2711" y="1418"/>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79" name="Text Box 255"/>
            <p:cNvSpPr txBox="1">
              <a:spLocks noChangeArrowheads="1"/>
            </p:cNvSpPr>
            <p:nvPr/>
          </p:nvSpPr>
          <p:spPr bwMode="auto">
            <a:xfrm>
              <a:off x="1383" y="2024"/>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93" name="Line 269"/>
            <p:cNvSpPr>
              <a:spLocks noChangeShapeType="1"/>
            </p:cNvSpPr>
            <p:nvPr/>
          </p:nvSpPr>
          <p:spPr bwMode="auto">
            <a:xfrm>
              <a:off x="4241" y="1706"/>
              <a:ext cx="862" cy="0"/>
            </a:xfrm>
            <a:prstGeom prst="line">
              <a:avLst/>
            </a:prstGeom>
            <a:noFill/>
            <a:ln w="28575">
              <a:solidFill>
                <a:schemeClr val="accent2"/>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grpSp>
      <p:grpSp>
        <p:nvGrpSpPr>
          <p:cNvPr id="26913" name="Group 289"/>
          <p:cNvGrpSpPr>
            <a:grpSpLocks/>
          </p:cNvGrpSpPr>
          <p:nvPr/>
        </p:nvGrpSpPr>
        <p:grpSpPr bwMode="auto">
          <a:xfrm>
            <a:off x="5303839" y="4439008"/>
            <a:ext cx="5184775" cy="792162"/>
            <a:chOff x="2381" y="2341"/>
            <a:chExt cx="3266" cy="499"/>
          </a:xfrm>
        </p:grpSpPr>
        <p:sp>
          <p:nvSpPr>
            <p:cNvPr id="26873" name="Text Box 249"/>
            <p:cNvSpPr txBox="1">
              <a:spLocks noChangeArrowheads="1"/>
            </p:cNvSpPr>
            <p:nvPr/>
          </p:nvSpPr>
          <p:spPr bwMode="auto">
            <a:xfrm>
              <a:off x="3968" y="2462"/>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90" name="Line 266"/>
            <p:cNvSpPr>
              <a:spLocks noChangeShapeType="1"/>
            </p:cNvSpPr>
            <p:nvPr/>
          </p:nvSpPr>
          <p:spPr bwMode="auto">
            <a:xfrm>
              <a:off x="4241" y="2614"/>
              <a:ext cx="14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894" name="Text Box 270"/>
            <p:cNvSpPr txBox="1">
              <a:spLocks noChangeArrowheads="1"/>
            </p:cNvSpPr>
            <p:nvPr/>
          </p:nvSpPr>
          <p:spPr bwMode="auto">
            <a:xfrm>
              <a:off x="2381" y="2552"/>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95" name="Text Box 271"/>
            <p:cNvSpPr txBox="1">
              <a:spLocks noChangeArrowheads="1"/>
            </p:cNvSpPr>
            <p:nvPr/>
          </p:nvSpPr>
          <p:spPr bwMode="auto">
            <a:xfrm>
              <a:off x="4241" y="2341"/>
              <a:ext cx="1179"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el-GR" altLang="nl-NL" sz="2000">
                  <a:solidFill>
                    <a:srgbClr val="000000"/>
                  </a:solidFill>
                  <a:latin typeface="Times New Roman" panose="02020603050405020304" pitchFamily="18" charset="0"/>
                  <a:cs typeface="Times New Roman" panose="02020603050405020304" pitchFamily="18" charset="0"/>
                </a:rPr>
                <a:t>θ</a:t>
              </a:r>
              <a:r>
                <a:rPr lang="en-US" altLang="nl-NL" sz="2000" baseline="-25000">
                  <a:solidFill>
                    <a:srgbClr val="000000"/>
                  </a:solidFill>
                  <a:latin typeface="Times New Roman" panose="02020603050405020304" pitchFamily="18" charset="0"/>
                  <a:cs typeface="Times New Roman" panose="02020603050405020304" pitchFamily="18" charset="0"/>
                </a:rPr>
                <a:t>ant</a:t>
              </a:r>
              <a:r>
                <a:rPr lang="en-US" altLang="nl-NL" sz="2000">
                  <a:solidFill>
                    <a:srgbClr val="000000"/>
                  </a:solidFill>
                  <a:latin typeface="Times New Roman" panose="02020603050405020304" pitchFamily="18" charset="0"/>
                  <a:cs typeface="Times New Roman" panose="02020603050405020304" pitchFamily="18" charset="0"/>
                </a:rPr>
                <a:t> = 0-360°</a:t>
              </a:r>
              <a:endParaRPr lang="el-GR" altLang="nl-NL" sz="2000">
                <a:solidFill>
                  <a:srgbClr val="000000"/>
                </a:solidFill>
                <a:latin typeface="Times New Roman" panose="02020603050405020304" pitchFamily="18" charset="0"/>
                <a:cs typeface="Times New Roman" panose="02020603050405020304" pitchFamily="18" charset="0"/>
              </a:endParaRPr>
            </a:p>
          </p:txBody>
        </p:sp>
      </p:grpSp>
      <p:grpSp>
        <p:nvGrpSpPr>
          <p:cNvPr id="26912" name="Group 288"/>
          <p:cNvGrpSpPr>
            <a:grpSpLocks/>
          </p:cNvGrpSpPr>
          <p:nvPr/>
        </p:nvGrpSpPr>
        <p:grpSpPr bwMode="auto">
          <a:xfrm>
            <a:off x="5446713" y="5951895"/>
            <a:ext cx="5402262" cy="889000"/>
            <a:chOff x="2471" y="3294"/>
            <a:chExt cx="3403" cy="560"/>
          </a:xfrm>
        </p:grpSpPr>
        <p:sp>
          <p:nvSpPr>
            <p:cNvPr id="26896" name="Text Box 272"/>
            <p:cNvSpPr txBox="1">
              <a:spLocks noChangeArrowheads="1"/>
            </p:cNvSpPr>
            <p:nvPr/>
          </p:nvSpPr>
          <p:spPr bwMode="auto">
            <a:xfrm>
              <a:off x="4195" y="3294"/>
              <a:ext cx="1679"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en-US" altLang="nl-NL" dirty="0">
                  <a:solidFill>
                    <a:schemeClr val="accent1"/>
                  </a:solidFill>
                  <a:latin typeface="Times New Roman" panose="02020603050405020304" pitchFamily="18" charset="0"/>
                  <a:cs typeface="Times New Roman" panose="02020603050405020304" pitchFamily="18" charset="0"/>
                </a:rPr>
                <a:t>target data (</a:t>
              </a:r>
              <a:r>
                <a:rPr lang="el-GR" altLang="nl-NL" dirty="0">
                  <a:solidFill>
                    <a:schemeClr val="accent1"/>
                  </a:solidFill>
                  <a:latin typeface="Times New Roman" panose="02020603050405020304" pitchFamily="18" charset="0"/>
                  <a:cs typeface="Times New Roman" panose="02020603050405020304" pitchFamily="18" charset="0"/>
                </a:rPr>
                <a:t>ρ</a:t>
              </a:r>
              <a:r>
                <a:rPr lang="en-US" altLang="nl-NL" dirty="0">
                  <a:solidFill>
                    <a:schemeClr val="accent1"/>
                  </a:solidFill>
                  <a:latin typeface="Times New Roman" panose="02020603050405020304" pitchFamily="18" charset="0"/>
                  <a:cs typeface="Times New Roman" panose="02020603050405020304" pitchFamily="18" charset="0"/>
                </a:rPr>
                <a:t>,</a:t>
              </a:r>
              <a:r>
                <a:rPr lang="el-GR" altLang="nl-NL" dirty="0">
                  <a:solidFill>
                    <a:schemeClr val="accent1"/>
                  </a:solidFill>
                  <a:latin typeface="Times New Roman" panose="02020603050405020304" pitchFamily="18" charset="0"/>
                  <a:cs typeface="Times New Roman" panose="02020603050405020304" pitchFamily="18" charset="0"/>
                </a:rPr>
                <a:t>θ</a:t>
              </a:r>
              <a:r>
                <a:rPr lang="en-US" altLang="nl-NL" dirty="0">
                  <a:solidFill>
                    <a:schemeClr val="accent1"/>
                  </a:solidFill>
                  <a:latin typeface="Times New Roman" panose="02020603050405020304" pitchFamily="18" charset="0"/>
                  <a:cs typeface="Times New Roman" panose="02020603050405020304" pitchFamily="18" charset="0"/>
                </a:rPr>
                <a:t>) or (</a:t>
              </a:r>
              <a:r>
                <a:rPr lang="en-US" altLang="nl-NL" dirty="0" err="1">
                  <a:solidFill>
                    <a:schemeClr val="accent1"/>
                  </a:solidFill>
                  <a:latin typeface="Times New Roman" panose="02020603050405020304" pitchFamily="18" charset="0"/>
                  <a:cs typeface="Times New Roman" panose="02020603050405020304" pitchFamily="18" charset="0"/>
                </a:rPr>
                <a:t>x,y</a:t>
              </a:r>
              <a:r>
                <a:rPr lang="en-US" altLang="nl-NL" dirty="0">
                  <a:solidFill>
                    <a:schemeClr val="accent1"/>
                  </a:solidFill>
                  <a:latin typeface="Times New Roman" panose="02020603050405020304" pitchFamily="18" charset="0"/>
                  <a:cs typeface="Times New Roman" panose="02020603050405020304" pitchFamily="18" charset="0"/>
                </a:rPr>
                <a:t>)</a:t>
              </a:r>
              <a:br>
                <a:rPr lang="en-US" altLang="nl-NL" dirty="0">
                  <a:solidFill>
                    <a:schemeClr val="accent1"/>
                  </a:solidFill>
                  <a:latin typeface="Times New Roman" panose="02020603050405020304" pitchFamily="18" charset="0"/>
                  <a:cs typeface="Times New Roman" panose="02020603050405020304" pitchFamily="18" charset="0"/>
                </a:rPr>
              </a:br>
              <a:r>
                <a:rPr lang="en-US" altLang="nl-NL" dirty="0">
                  <a:solidFill>
                    <a:schemeClr val="accent1"/>
                  </a:solidFill>
                  <a:latin typeface="Times New Roman" panose="02020603050405020304" pitchFamily="18" charset="0"/>
                  <a:cs typeface="Times New Roman" panose="02020603050405020304" pitchFamily="18" charset="0"/>
                </a:rPr>
                <a:t>or analog video + raster</a:t>
              </a:r>
              <a:endParaRPr lang="el-GR" altLang="nl-NL" dirty="0">
                <a:solidFill>
                  <a:schemeClr val="accent1"/>
                </a:solidFill>
                <a:latin typeface="Times New Roman" panose="02020603050405020304" pitchFamily="18" charset="0"/>
                <a:cs typeface="Times New Roman" panose="02020603050405020304" pitchFamily="18" charset="0"/>
              </a:endParaRPr>
            </a:p>
          </p:txBody>
        </p:sp>
        <p:sp>
          <p:nvSpPr>
            <p:cNvPr id="26898" name="Text Box 274"/>
            <p:cNvSpPr txBox="1">
              <a:spLocks noChangeArrowheads="1"/>
            </p:cNvSpPr>
            <p:nvPr/>
          </p:nvSpPr>
          <p:spPr bwMode="auto">
            <a:xfrm>
              <a:off x="3969" y="3369"/>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sp>
          <p:nvSpPr>
            <p:cNvPr id="26899" name="Text Box 275"/>
            <p:cNvSpPr txBox="1">
              <a:spLocks noChangeArrowheads="1"/>
            </p:cNvSpPr>
            <p:nvPr/>
          </p:nvSpPr>
          <p:spPr bwMode="auto">
            <a:xfrm>
              <a:off x="2471" y="3566"/>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grpSp>
      <p:grpSp>
        <p:nvGrpSpPr>
          <p:cNvPr id="26911" name="Group 287"/>
          <p:cNvGrpSpPr>
            <a:grpSpLocks/>
          </p:cNvGrpSpPr>
          <p:nvPr/>
        </p:nvGrpSpPr>
        <p:grpSpPr bwMode="auto">
          <a:xfrm>
            <a:off x="1866901" y="4989871"/>
            <a:ext cx="8621713" cy="962025"/>
            <a:chOff x="216" y="2688"/>
            <a:chExt cx="5431" cy="606"/>
          </a:xfrm>
        </p:grpSpPr>
        <p:sp>
          <p:nvSpPr>
            <p:cNvPr id="26900" name="Line 276"/>
            <p:cNvSpPr>
              <a:spLocks noChangeShapeType="1"/>
            </p:cNvSpPr>
            <p:nvPr/>
          </p:nvSpPr>
          <p:spPr bwMode="auto">
            <a:xfrm>
              <a:off x="4241" y="3067"/>
              <a:ext cx="140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901" name="Freeform 277"/>
            <p:cNvSpPr>
              <a:spLocks/>
            </p:cNvSpPr>
            <p:nvPr/>
          </p:nvSpPr>
          <p:spPr bwMode="auto">
            <a:xfrm>
              <a:off x="4241" y="2856"/>
              <a:ext cx="49" cy="211"/>
            </a:xfrm>
            <a:custGeom>
              <a:avLst/>
              <a:gdLst>
                <a:gd name="T0" fmla="*/ 0 w 49"/>
                <a:gd name="T1" fmla="*/ 211 h 211"/>
                <a:gd name="T2" fmla="*/ 25 w 49"/>
                <a:gd name="T3" fmla="*/ 0 h 211"/>
                <a:gd name="T4" fmla="*/ 49 w 49"/>
                <a:gd name="T5" fmla="*/ 210 h 211"/>
              </a:gdLst>
              <a:ahLst/>
              <a:cxnLst>
                <a:cxn ang="0">
                  <a:pos x="T0" y="T1"/>
                </a:cxn>
                <a:cxn ang="0">
                  <a:pos x="T2" y="T3"/>
                </a:cxn>
                <a:cxn ang="0">
                  <a:pos x="T4" y="T5"/>
                </a:cxn>
              </a:cxnLst>
              <a:rect l="0" t="0" r="r" b="b"/>
              <a:pathLst>
                <a:path w="49" h="211">
                  <a:moveTo>
                    <a:pt x="0" y="211"/>
                  </a:moveTo>
                  <a:cubicBezTo>
                    <a:pt x="4" y="176"/>
                    <a:pt x="17" y="0"/>
                    <a:pt x="25" y="0"/>
                  </a:cubicBezTo>
                  <a:cubicBezTo>
                    <a:pt x="33" y="0"/>
                    <a:pt x="44" y="166"/>
                    <a:pt x="49" y="210"/>
                  </a:cubicBezTo>
                </a:path>
              </a:pathLst>
            </a:custGeom>
            <a:noFill/>
            <a:ln w="19050" cmpd="sng">
              <a:solidFill>
                <a:srgbClr val="FF99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902" name="Line 278"/>
            <p:cNvSpPr>
              <a:spLocks noChangeShapeType="1"/>
            </p:cNvSpPr>
            <p:nvPr/>
          </p:nvSpPr>
          <p:spPr bwMode="auto">
            <a:xfrm flipV="1">
              <a:off x="5103" y="2835"/>
              <a:ext cx="0" cy="226"/>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903" name="Line 279"/>
            <p:cNvSpPr>
              <a:spLocks noChangeShapeType="1"/>
            </p:cNvSpPr>
            <p:nvPr/>
          </p:nvSpPr>
          <p:spPr bwMode="auto">
            <a:xfrm>
              <a:off x="5103" y="2835"/>
              <a:ext cx="408" cy="0"/>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904" name="Line 280"/>
            <p:cNvSpPr>
              <a:spLocks noChangeShapeType="1"/>
            </p:cNvSpPr>
            <p:nvPr/>
          </p:nvSpPr>
          <p:spPr bwMode="auto">
            <a:xfrm>
              <a:off x="5517" y="2829"/>
              <a:ext cx="6" cy="238"/>
            </a:xfrm>
            <a:prstGeom prst="line">
              <a:avLst/>
            </a:prstGeom>
            <a:noFill/>
            <a:ln w="1905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905" name="Line 281"/>
            <p:cNvSpPr>
              <a:spLocks noChangeShapeType="1"/>
            </p:cNvSpPr>
            <p:nvPr/>
          </p:nvSpPr>
          <p:spPr bwMode="auto">
            <a:xfrm>
              <a:off x="5103" y="2750"/>
              <a:ext cx="0" cy="5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sp>
          <p:nvSpPr>
            <p:cNvPr id="26907" name="Line 283"/>
            <p:cNvSpPr>
              <a:spLocks noChangeShapeType="1"/>
            </p:cNvSpPr>
            <p:nvPr/>
          </p:nvSpPr>
          <p:spPr bwMode="auto">
            <a:xfrm>
              <a:off x="4241" y="3158"/>
              <a:ext cx="862" cy="0"/>
            </a:xfrm>
            <a:prstGeom prst="line">
              <a:avLst/>
            </a:prstGeom>
            <a:noFill/>
            <a:ln w="12700">
              <a:solidFill>
                <a:schemeClr val="tx1"/>
              </a:solidFill>
              <a:round/>
              <a:headEnd type="arrow" w="lg" len="lg"/>
              <a:tailEnd type="arrow"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defTabSz="914400" eaLnBrk="0" fontAlgn="base" hangingPunct="0">
                <a:spcBef>
                  <a:spcPct val="0"/>
                </a:spcBef>
                <a:spcAft>
                  <a:spcPct val="0"/>
                </a:spcAft>
                <a:defRPr/>
              </a:pPr>
              <a:endParaRPr lang="nl-NL" sz="2400" b="1">
                <a:solidFill>
                  <a:srgbClr val="000000"/>
                </a:solidFill>
                <a:latin typeface="Times New Roman" panose="02020603050405020304" pitchFamily="18" charset="0"/>
              </a:endParaRPr>
            </a:p>
          </p:txBody>
        </p:sp>
        <p:graphicFrame>
          <p:nvGraphicFramePr>
            <p:cNvPr id="26909" name="Object 285"/>
            <p:cNvGraphicFramePr>
              <a:graphicFrameLocks noChangeAspect="1"/>
            </p:cNvGraphicFramePr>
            <p:nvPr>
              <p:extLst>
                <p:ext uri="{D42A27DB-BD31-4B8C-83A1-F6EECF244321}">
                  <p14:modId xmlns:p14="http://schemas.microsoft.com/office/powerpoint/2010/main" val="406536924"/>
                </p:ext>
              </p:extLst>
            </p:nvPr>
          </p:nvGraphicFramePr>
          <p:xfrm>
            <a:off x="4422" y="2704"/>
            <a:ext cx="499" cy="344"/>
          </p:xfrm>
          <a:graphic>
            <a:graphicData uri="http://schemas.openxmlformats.org/presentationml/2006/ole">
              <mc:AlternateContent xmlns:mc="http://schemas.openxmlformats.org/markup-compatibility/2006">
                <mc:Choice xmlns:v="urn:schemas-microsoft-com:vml" Requires="v">
                  <p:oleObj name="Equation" r:id="rId3" imgW="571320" imgH="393480" progId="Equation.3">
                    <p:embed/>
                  </p:oleObj>
                </mc:Choice>
                <mc:Fallback>
                  <p:oleObj name="Equation" r:id="rId3" imgW="571320" imgH="3934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2" y="2704"/>
                          <a:ext cx="499" cy="344"/>
                        </a:xfrm>
                        <a:prstGeom prst="rect">
                          <a:avLst/>
                        </a:prstGeom>
                        <a:solidFill>
                          <a:srgbClr val="CCCCFF"/>
                        </a:solidFill>
                        <a:ln>
                          <a:noFill/>
                        </a:ln>
                        <a:effectLst/>
                      </p:spPr>
                    </p:pic>
                  </p:oleObj>
                </mc:Fallback>
              </mc:AlternateContent>
            </a:graphicData>
          </a:graphic>
        </p:graphicFrame>
        <p:sp>
          <p:nvSpPr>
            <p:cNvPr id="26910" name="Text Box 286"/>
            <p:cNvSpPr txBox="1">
              <a:spLocks noChangeArrowheads="1"/>
            </p:cNvSpPr>
            <p:nvPr/>
          </p:nvSpPr>
          <p:spPr bwMode="auto">
            <a:xfrm>
              <a:off x="216" y="2688"/>
              <a:ext cx="27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defTabSz="914400" eaLnBrk="0" fontAlgn="base" hangingPunct="0">
                <a:spcBef>
                  <a:spcPct val="50000"/>
                </a:spcBef>
                <a:spcAft>
                  <a:spcPct val="0"/>
                </a:spcAft>
                <a:defRPr/>
              </a:pPr>
              <a:r>
                <a:rPr lang="nl-NL" altLang="nl-NL" sz="2400">
                  <a:solidFill>
                    <a:srgbClr val="000000"/>
                  </a:solidFill>
                  <a:latin typeface="Times New Roman" panose="02020603050405020304" pitchFamily="18" charset="0"/>
                  <a:sym typeface="Wingdings" panose="05000000000000000000" pitchFamily="2" charset="2"/>
                </a:rPr>
                <a:t></a:t>
              </a:r>
            </a:p>
          </p:txBody>
        </p:sp>
      </p:grpSp>
      <p:sp>
        <p:nvSpPr>
          <p:cNvPr id="7" name="Content Placeholder 6"/>
          <p:cNvSpPr>
            <a:spLocks noGrp="1"/>
          </p:cNvSpPr>
          <p:nvPr>
            <p:ph sz="quarter" idx="15"/>
          </p:nvPr>
        </p:nvSpPr>
        <p:spPr>
          <a:xfrm>
            <a:off x="533400" y="1725802"/>
            <a:ext cx="11183939" cy="4383314"/>
          </a:xfrm>
        </p:spPr>
        <p:txBody>
          <a:bodyPr/>
          <a:lstStyle/>
          <a:p>
            <a:endParaRPr lang="fr-BE"/>
          </a:p>
        </p:txBody>
      </p:sp>
      <p:sp>
        <p:nvSpPr>
          <p:cNvPr id="251" name="Tijdelijke aanduiding voor dianummer 4"/>
          <p:cNvSpPr>
            <a:spLocks noGrp="1"/>
          </p:cNvSpPr>
          <p:nvPr>
            <p:ph type="sldNum" sz="quarter" idx="4294967295"/>
          </p:nvPr>
        </p:nvSpPr>
        <p:spPr>
          <a:xfrm>
            <a:off x="9448800" y="6457950"/>
            <a:ext cx="2743200" cy="365125"/>
          </a:xfrm>
        </p:spPr>
        <p:txBody>
          <a:bodyPr/>
          <a:lstStyle/>
          <a:p>
            <a:fld id="{075109AD-F64C-3441-8EE5-F5578A599F57}" type="slidenum">
              <a:rPr lang="en-US" smtClean="0"/>
              <a:t>14</a:t>
            </a:fld>
            <a:endParaRPr lang="en-US"/>
          </a:p>
        </p:txBody>
      </p:sp>
    </p:spTree>
    <p:extLst>
      <p:ext uri="{BB962C8B-B14F-4D97-AF65-F5344CB8AC3E}">
        <p14:creationId xmlns:p14="http://schemas.microsoft.com/office/powerpoint/2010/main" val="11104341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75109AD-F64C-3441-8EE5-F5578A599F57}" type="slidenum">
              <a:rPr lang="en-US" smtClean="0"/>
              <a:t>15</a:t>
            </a:fld>
            <a:endParaRPr lang="en-US"/>
          </a:p>
        </p:txBody>
      </p:sp>
      <p:sp>
        <p:nvSpPr>
          <p:cNvPr id="7" name="Titel 6"/>
          <p:cNvSpPr>
            <a:spLocks noGrp="1"/>
          </p:cNvSpPr>
          <p:nvPr>
            <p:ph type="title"/>
          </p:nvPr>
        </p:nvSpPr>
        <p:spPr/>
        <p:txBody>
          <a:bodyPr/>
          <a:lstStyle/>
          <a:p>
            <a:r>
              <a:rPr lang="nl-NL" dirty="0"/>
              <a:t>Radar </a:t>
            </a:r>
            <a:r>
              <a:rPr lang="nl-NL" dirty="0" err="1"/>
              <a:t>equation</a:t>
            </a:r>
            <a:endParaRPr lang="nl-NL" dirty="0"/>
          </a:p>
        </p:txBody>
      </p:sp>
      <mc:AlternateContent xmlns:mc="http://schemas.openxmlformats.org/markup-compatibility/2006" xmlns:a14="http://schemas.microsoft.com/office/drawing/2010/main">
        <mc:Choice Requires="a14">
          <p:sp>
            <p:nvSpPr>
              <p:cNvPr id="3" name="Content Placeholder 2"/>
              <p:cNvSpPr>
                <a:spLocks noGrp="1"/>
              </p:cNvSpPr>
              <p:nvPr>
                <p:ph sz="quarter" idx="15"/>
              </p:nvPr>
            </p:nvSpPr>
            <p:spPr/>
            <p:txBody>
              <a:bodyPr/>
              <a:lstStyle/>
              <a:p>
                <a:pPr marL="0" indent="0">
                  <a:buNone/>
                </a:pPr>
                <a:endParaRPr lang="nl-NL" i="1" dirty="0">
                  <a:latin typeface="Cambria Math"/>
                </a:endParaRPr>
              </a:p>
              <a:p>
                <a:pPr marL="0" indent="0">
                  <a:buNone/>
                </a:pPr>
                <a:endParaRPr lang="nl-NL" i="1" dirty="0">
                  <a:latin typeface="Cambria Math"/>
                </a:endParaRPr>
              </a:p>
              <a:p>
                <a:pPr marL="0" indent="0">
                  <a:buNone/>
                </a:pPr>
                <a:endParaRPr lang="nl-NL" i="1" dirty="0">
                  <a:latin typeface="Cambria Math"/>
                </a:endParaRPr>
              </a:p>
              <a:p>
                <a:pPr marL="0" indent="0">
                  <a:buNone/>
                </a:pPr>
                <a14:m>
                  <m:oMathPara xmlns:m="http://schemas.openxmlformats.org/officeDocument/2006/math">
                    <m:oMathParaPr>
                      <m:jc m:val="centerGroup"/>
                    </m:oMathParaPr>
                    <m:oMath xmlns:m="http://schemas.openxmlformats.org/officeDocument/2006/math">
                      <m:sSub>
                        <m:sSubPr>
                          <m:ctrlPr>
                            <a:rPr lang="nl-NL" i="1">
                              <a:latin typeface="Cambria Math" panose="02040503050406030204" pitchFamily="18" charset="0"/>
                            </a:rPr>
                          </m:ctrlPr>
                        </m:sSubPr>
                        <m:e>
                          <m:r>
                            <a:rPr lang="nl-NL" i="1">
                              <a:latin typeface="Cambria Math" panose="02040503050406030204" pitchFamily="18" charset="0"/>
                            </a:rPr>
                            <m:t>𝑅</m:t>
                          </m:r>
                        </m:e>
                        <m:sub>
                          <m:r>
                            <a:rPr lang="nl-NL" i="1">
                              <a:latin typeface="Cambria Math" panose="02040503050406030204" pitchFamily="18" charset="0"/>
                            </a:rPr>
                            <m:t>𝑚𝑎𝑥</m:t>
                          </m:r>
                        </m:sub>
                      </m:sSub>
                      <m:r>
                        <a:rPr lang="nl-NL" i="1">
                          <a:latin typeface="Cambria Math" panose="02040503050406030204" pitchFamily="18" charset="0"/>
                        </a:rPr>
                        <m:t>=</m:t>
                      </m:r>
                      <m:sSup>
                        <m:sSupPr>
                          <m:ctrlPr>
                            <a:rPr lang="nl-NL" i="1">
                              <a:latin typeface="Cambria Math" panose="02040503050406030204" pitchFamily="18" charset="0"/>
                            </a:rPr>
                          </m:ctrlPr>
                        </m:sSupPr>
                        <m:e>
                          <m:d>
                            <m:dPr>
                              <m:begChr m:val="["/>
                              <m:endChr m:val="]"/>
                              <m:ctrlPr>
                                <a:rPr lang="nl-NL" i="1">
                                  <a:latin typeface="Cambria Math" panose="02040503050406030204" pitchFamily="18" charset="0"/>
                                </a:rPr>
                              </m:ctrlPr>
                            </m:dPr>
                            <m:e>
                              <m:f>
                                <m:fPr>
                                  <m:ctrlPr>
                                    <a:rPr lang="nl-NL" i="1">
                                      <a:latin typeface="Cambria Math" panose="02040503050406030204" pitchFamily="18" charset="0"/>
                                    </a:rPr>
                                  </m:ctrlPr>
                                </m:fPr>
                                <m:num>
                                  <m:sSub>
                                    <m:sSubPr>
                                      <m:ctrlPr>
                                        <a:rPr lang="nl-NL" i="1">
                                          <a:latin typeface="Cambria Math" panose="02040503050406030204" pitchFamily="18" charset="0"/>
                                        </a:rPr>
                                      </m:ctrlPr>
                                    </m:sSubPr>
                                    <m:e>
                                      <m:r>
                                        <a:rPr lang="nl-NL" i="1">
                                          <a:latin typeface="Cambria Math" panose="02040503050406030204" pitchFamily="18" charset="0"/>
                                        </a:rPr>
                                        <m:t>𝑃</m:t>
                                      </m:r>
                                    </m:e>
                                    <m:sub>
                                      <m:r>
                                        <a:rPr lang="nl-NL" i="1">
                                          <a:latin typeface="Cambria Math" panose="02040503050406030204" pitchFamily="18" charset="0"/>
                                        </a:rPr>
                                        <m:t>𝑡</m:t>
                                      </m:r>
                                    </m:sub>
                                  </m:sSub>
                                  <m:r>
                                    <a:rPr lang="nl-NL" i="1">
                                      <a:latin typeface="Cambria Math" panose="02040503050406030204" pitchFamily="18" charset="0"/>
                                      <a:ea typeface="Cambria Math" panose="02040503050406030204" pitchFamily="18" charset="0"/>
                                    </a:rPr>
                                    <m:t>∙</m:t>
                                  </m:r>
                                  <m:sSup>
                                    <m:sSupPr>
                                      <m:ctrlPr>
                                        <a:rPr lang="nl-NL" i="1">
                                          <a:latin typeface="Cambria Math" panose="02040503050406030204" pitchFamily="18" charset="0"/>
                                        </a:rPr>
                                      </m:ctrlPr>
                                    </m:sSupPr>
                                    <m:e>
                                      <m:r>
                                        <a:rPr lang="nl-NL" i="1">
                                          <a:latin typeface="Cambria Math" panose="02040503050406030204" pitchFamily="18" charset="0"/>
                                        </a:rPr>
                                        <m:t>𝐺</m:t>
                                      </m:r>
                                    </m:e>
                                    <m:sup>
                                      <m:r>
                                        <a:rPr lang="nl-NL" i="1">
                                          <a:latin typeface="Cambria Math" panose="02040503050406030204" pitchFamily="18" charset="0"/>
                                        </a:rPr>
                                        <m:t>2</m:t>
                                      </m:r>
                                    </m:sup>
                                  </m:sSup>
                                  <m:r>
                                    <a:rPr lang="nl-NL" i="1">
                                      <a:latin typeface="Cambria Math" panose="02040503050406030204" pitchFamily="18" charset="0"/>
                                      <a:ea typeface="Cambria Math" panose="02040503050406030204" pitchFamily="18" charset="0"/>
                                    </a:rPr>
                                    <m:t>∙</m:t>
                                  </m:r>
                                  <m:sSup>
                                    <m:sSupPr>
                                      <m:ctrlPr>
                                        <a:rPr lang="el-GR" i="1">
                                          <a:latin typeface="Cambria Math" panose="02040503050406030204" pitchFamily="18" charset="0"/>
                                        </a:rPr>
                                      </m:ctrlPr>
                                    </m:sSupPr>
                                    <m:e>
                                      <m:r>
                                        <m:rPr>
                                          <m:sty m:val="p"/>
                                        </m:rPr>
                                        <a:rPr lang="el-GR" i="1">
                                          <a:latin typeface="Cambria Math" panose="02040503050406030204" pitchFamily="18" charset="0"/>
                                        </a:rPr>
                                        <m:t>λ</m:t>
                                      </m:r>
                                    </m:e>
                                    <m:sup>
                                      <m:r>
                                        <a:rPr lang="nl-NL" i="1">
                                          <a:latin typeface="Cambria Math" panose="02040503050406030204" pitchFamily="18" charset="0"/>
                                        </a:rPr>
                                        <m:t>2</m:t>
                                      </m:r>
                                    </m:sup>
                                  </m:sSup>
                                  <m:r>
                                    <a:rPr lang="nl-NL"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𝜎</m:t>
                                  </m:r>
                                </m:num>
                                <m:den>
                                  <m:sSup>
                                    <m:sSupPr>
                                      <m:ctrlPr>
                                        <a:rPr lang="nl-NL" i="1">
                                          <a:latin typeface="Cambria Math" panose="02040503050406030204" pitchFamily="18" charset="0"/>
                                        </a:rPr>
                                      </m:ctrlPr>
                                    </m:sSupPr>
                                    <m:e>
                                      <m:d>
                                        <m:dPr>
                                          <m:ctrlPr>
                                            <a:rPr lang="nl-NL" i="1">
                                              <a:latin typeface="Cambria Math" panose="02040503050406030204" pitchFamily="18" charset="0"/>
                                            </a:rPr>
                                          </m:ctrlPr>
                                        </m:dPr>
                                        <m:e>
                                          <m:r>
                                            <a:rPr lang="nl-NL" i="1">
                                              <a:latin typeface="Cambria Math" panose="02040503050406030204" pitchFamily="18" charset="0"/>
                                            </a:rPr>
                                            <m:t>4</m:t>
                                          </m:r>
                                          <m:r>
                                            <a:rPr lang="nl-NL" i="1">
                                              <a:latin typeface="Cambria Math" panose="02040503050406030204" pitchFamily="18" charset="0"/>
                                              <a:ea typeface="Cambria Math" panose="02040503050406030204" pitchFamily="18" charset="0"/>
                                            </a:rPr>
                                            <m:t>𝜋</m:t>
                                          </m:r>
                                        </m:e>
                                      </m:d>
                                    </m:e>
                                    <m:sup>
                                      <m:r>
                                        <a:rPr lang="nl-NL" i="1">
                                          <a:latin typeface="Cambria Math" panose="02040503050406030204" pitchFamily="18" charset="0"/>
                                        </a:rPr>
                                        <m:t>3</m:t>
                                      </m:r>
                                    </m:sup>
                                  </m:sSup>
                                  <m:r>
                                    <a:rPr lang="nl-NL" i="1">
                                      <a:latin typeface="Cambria Math" panose="02040503050406030204" pitchFamily="18" charset="0"/>
                                      <a:ea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𝑆</m:t>
                                      </m:r>
                                    </m:e>
                                    <m:sub>
                                      <m:r>
                                        <a:rPr lang="nl-NL" i="1">
                                          <a:latin typeface="Cambria Math" panose="02040503050406030204" pitchFamily="18" charset="0"/>
                                        </a:rPr>
                                        <m:t>𝑚𝑖𝑛</m:t>
                                      </m:r>
                                    </m:sub>
                                  </m:sSub>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𝐿</m:t>
                                  </m:r>
                                </m:den>
                              </m:f>
                            </m:e>
                          </m:d>
                        </m:e>
                        <m:sup>
                          <m:f>
                            <m:fPr>
                              <m:type m:val="skw"/>
                              <m:ctrlPr>
                                <a:rPr lang="nl-NL" i="1">
                                  <a:latin typeface="Cambria Math" panose="02040503050406030204" pitchFamily="18" charset="0"/>
                                </a:rPr>
                              </m:ctrlPr>
                            </m:fPr>
                            <m:num>
                              <m:r>
                                <a:rPr lang="nl-NL" i="1">
                                  <a:latin typeface="Cambria Math" panose="02040503050406030204" pitchFamily="18" charset="0"/>
                                </a:rPr>
                                <m:t>1</m:t>
                              </m:r>
                            </m:num>
                            <m:den>
                              <m:r>
                                <a:rPr lang="nl-NL" i="1">
                                  <a:latin typeface="Cambria Math" panose="02040503050406030204" pitchFamily="18" charset="0"/>
                                </a:rPr>
                                <m:t>4</m:t>
                              </m:r>
                            </m:den>
                          </m:f>
                        </m:sup>
                      </m:sSup>
                    </m:oMath>
                  </m:oMathPara>
                </a14:m>
                <a:endParaRPr lang="nl-NL" dirty="0"/>
              </a:p>
              <a:p>
                <a:pPr marL="0" indent="0">
                  <a:buNone/>
                </a:pPr>
                <a:endParaRPr lang="nl-NL" dirty="0"/>
              </a:p>
              <a:p>
                <a:pPr marL="0" indent="0">
                  <a:buNone/>
                </a:pPr>
                <a14:m>
                  <m:oMathPara xmlns:m="http://schemas.openxmlformats.org/officeDocument/2006/math">
                    <m:oMathParaPr>
                      <m:jc m:val="centerGroup"/>
                    </m:oMathParaPr>
                    <m:oMath xmlns:m="http://schemas.openxmlformats.org/officeDocument/2006/math">
                      <m:r>
                        <a:rPr lang="nl-NL" i="1">
                          <a:latin typeface="Cambria Math" panose="02040503050406030204" pitchFamily="18" charset="0"/>
                        </a:rPr>
                        <m:t>𝐿</m:t>
                      </m:r>
                      <m:r>
                        <a:rPr lang="nl-NL" i="1">
                          <a:latin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𝐿</m:t>
                          </m:r>
                        </m:e>
                        <m:sub>
                          <m:r>
                            <a:rPr lang="nl-NL" i="1">
                              <a:latin typeface="Cambria Math" panose="02040503050406030204" pitchFamily="18" charset="0"/>
                            </a:rPr>
                            <m:t>𝑖𝑛𝑡</m:t>
                          </m:r>
                        </m:sub>
                      </m:sSub>
                      <m:r>
                        <a:rPr lang="nl-NL" i="1">
                          <a:latin typeface="Cambria Math" panose="02040503050406030204" pitchFamily="18" charset="0"/>
                          <a:ea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𝐿</m:t>
                          </m:r>
                        </m:e>
                        <m:sub>
                          <m:r>
                            <a:rPr lang="nl-NL" i="1">
                              <a:latin typeface="Cambria Math" panose="02040503050406030204" pitchFamily="18" charset="0"/>
                            </a:rPr>
                            <m:t>𝑟𝑒𝑓𝑙</m:t>
                          </m:r>
                        </m:sub>
                      </m:sSub>
                      <m:r>
                        <a:rPr lang="nl-NL" i="1">
                          <a:latin typeface="Cambria Math" panose="02040503050406030204" pitchFamily="18" charset="0"/>
                          <a:ea typeface="Cambria Math" panose="02040503050406030204" pitchFamily="18" charset="0"/>
                        </a:rPr>
                        <m:t>∙</m:t>
                      </m:r>
                      <m:sSub>
                        <m:sSubPr>
                          <m:ctrlPr>
                            <a:rPr lang="nl-NL" i="1">
                              <a:latin typeface="Cambria Math" panose="02040503050406030204" pitchFamily="18" charset="0"/>
                            </a:rPr>
                          </m:ctrlPr>
                        </m:sSubPr>
                        <m:e>
                          <m:r>
                            <a:rPr lang="nl-NL" i="1">
                              <a:latin typeface="Cambria Math" panose="02040503050406030204" pitchFamily="18" charset="0"/>
                            </a:rPr>
                            <m:t>𝐿</m:t>
                          </m:r>
                        </m:e>
                        <m:sub>
                          <m:r>
                            <a:rPr lang="nl-NL" i="1">
                              <a:latin typeface="Cambria Math" panose="02040503050406030204" pitchFamily="18" charset="0"/>
                            </a:rPr>
                            <m:t>𝑎𝑡𝑚</m:t>
                          </m:r>
                        </m:sub>
                      </m:sSub>
                    </m:oMath>
                  </m:oMathPara>
                </a14:m>
                <a:endParaRPr lang="nl-NL" dirty="0"/>
              </a:p>
              <a:p>
                <a:endParaRPr lang="fr-BE" dirty="0"/>
              </a:p>
            </p:txBody>
          </p:sp>
        </mc:Choice>
        <mc:Fallback xmlns="">
          <p:sp>
            <p:nvSpPr>
              <p:cNvPr id="3" name="Content Placeholder 2"/>
              <p:cNvSpPr>
                <a:spLocks noGrp="1" noRot="1" noChangeAspect="1" noMove="1" noResize="1" noEditPoints="1" noAdjustHandles="1" noChangeArrowheads="1" noChangeShapeType="1" noTextEdit="1"/>
              </p:cNvSpPr>
              <p:nvPr>
                <p:ph sz="quarter" idx="15"/>
              </p:nvPr>
            </p:nvSpPr>
            <p:spPr>
              <a:blipFill>
                <a:blip r:embed="rId3"/>
                <a:stretch>
                  <a:fillRect/>
                </a:stretch>
              </a:blipFill>
            </p:spPr>
            <p:txBody>
              <a:bodyPr/>
              <a:lstStyle/>
              <a:p>
                <a:r>
                  <a:rPr lang="fr-BE">
                    <a:noFill/>
                  </a:rPr>
                  <a:t> </a:t>
                </a:r>
              </a:p>
            </p:txBody>
          </p:sp>
        </mc:Fallback>
      </mc:AlternateContent>
    </p:spTree>
    <p:extLst>
      <p:ext uri="{BB962C8B-B14F-4D97-AF65-F5344CB8AC3E}">
        <p14:creationId xmlns:p14="http://schemas.microsoft.com/office/powerpoint/2010/main" val="1146980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75109AD-F64C-3441-8EE5-F5578A599F57}" type="slidenum">
              <a:rPr lang="en-US" smtClean="0"/>
              <a:t>16</a:t>
            </a:fld>
            <a:endParaRPr lang="en-US"/>
          </a:p>
        </p:txBody>
      </p:sp>
      <p:sp>
        <p:nvSpPr>
          <p:cNvPr id="2" name="Titel 1"/>
          <p:cNvSpPr>
            <a:spLocks noGrp="1"/>
          </p:cNvSpPr>
          <p:nvPr>
            <p:ph type="title"/>
          </p:nvPr>
        </p:nvSpPr>
        <p:spPr/>
        <p:txBody>
          <a:bodyPr/>
          <a:lstStyle/>
          <a:p>
            <a:r>
              <a:rPr lang="nl-NL" dirty="0"/>
              <a:t>Radar </a:t>
            </a:r>
            <a:r>
              <a:rPr lang="nl-NL" dirty="0" err="1"/>
              <a:t>equation</a:t>
            </a:r>
            <a:r>
              <a:rPr lang="nl-NL" dirty="0"/>
              <a:t> </a:t>
            </a:r>
            <a:r>
              <a:rPr lang="nl-NL" dirty="0" err="1"/>
              <a:t>inverted</a:t>
            </a:r>
            <a:endParaRPr lang="nl-NL" dirty="0"/>
          </a:p>
        </p:txBody>
      </p:sp>
      <mc:AlternateContent xmlns:mc="http://schemas.openxmlformats.org/markup-compatibility/2006" xmlns:a14="http://schemas.microsoft.com/office/drawing/2010/main">
        <mc:Choice Requires="a14">
          <p:sp>
            <p:nvSpPr>
              <p:cNvPr id="7" name="Content Placeholder 6"/>
              <p:cNvSpPr>
                <a:spLocks noGrp="1"/>
              </p:cNvSpPr>
              <p:nvPr>
                <p:ph sz="quarter" idx="15"/>
              </p:nvPr>
            </p:nvSpPr>
            <p:spPr/>
            <p:txBody>
              <a:bodyPr/>
              <a:lstStyle/>
              <a:p>
                <a:pPr marL="0" indent="0">
                  <a:buNone/>
                </a:pPr>
                <a:endParaRPr lang="nl-NL" dirty="0"/>
              </a:p>
              <a:p>
                <a:pPr marL="0" indent="0">
                  <a:buNone/>
                </a:pPr>
                <a:endParaRPr lang="nl-NL" dirty="0"/>
              </a:p>
              <a:p>
                <a:pPr marL="0" indent="0">
                  <a:buNone/>
                </a:pPr>
                <a:endParaRPr lang="nl-NL" dirty="0"/>
              </a:p>
              <a:p>
                <a:pPr marL="0" indent="0">
                  <a:buNone/>
                </a:pPr>
                <a14:m>
                  <m:oMathPara xmlns:m="http://schemas.openxmlformats.org/officeDocument/2006/math">
                    <m:oMathParaPr>
                      <m:jc m:val="centerGroup"/>
                    </m:oMathParaPr>
                    <m:oMath xmlns:m="http://schemas.openxmlformats.org/officeDocument/2006/math">
                      <m:sSub>
                        <m:sSubPr>
                          <m:ctrlPr>
                            <a:rPr lang="nl-NL" i="1">
                              <a:latin typeface="Cambria Math" panose="02040503050406030204" pitchFamily="18" charset="0"/>
                            </a:rPr>
                          </m:ctrlPr>
                        </m:sSubPr>
                        <m:e>
                          <m:r>
                            <a:rPr lang="nl-NL" i="1">
                              <a:latin typeface="Cambria Math" panose="02040503050406030204" pitchFamily="18" charset="0"/>
                            </a:rPr>
                            <m:t>𝑆</m:t>
                          </m:r>
                        </m:e>
                        <m:sub>
                          <m:r>
                            <a:rPr lang="nl-NL" i="1">
                              <a:latin typeface="Cambria Math" panose="02040503050406030204" pitchFamily="18" charset="0"/>
                            </a:rPr>
                            <m:t>𝑚𝑖𝑛</m:t>
                          </m:r>
                        </m:sub>
                      </m:sSub>
                      <m:r>
                        <a:rPr lang="nl-NL" i="1">
                          <a:latin typeface="Cambria Math" panose="02040503050406030204" pitchFamily="18" charset="0"/>
                        </a:rPr>
                        <m:t>=</m:t>
                      </m:r>
                      <m:f>
                        <m:fPr>
                          <m:ctrlPr>
                            <a:rPr lang="nl-NL" i="1">
                              <a:latin typeface="Cambria Math" panose="02040503050406030204" pitchFamily="18" charset="0"/>
                            </a:rPr>
                          </m:ctrlPr>
                        </m:fPr>
                        <m:num>
                          <m:sSub>
                            <m:sSubPr>
                              <m:ctrlPr>
                                <a:rPr lang="nl-NL" i="1">
                                  <a:latin typeface="Cambria Math" panose="02040503050406030204" pitchFamily="18" charset="0"/>
                                </a:rPr>
                              </m:ctrlPr>
                            </m:sSubPr>
                            <m:e>
                              <m:r>
                                <a:rPr lang="nl-NL" i="1">
                                  <a:latin typeface="Cambria Math" panose="02040503050406030204" pitchFamily="18" charset="0"/>
                                </a:rPr>
                                <m:t>𝑃</m:t>
                              </m:r>
                            </m:e>
                            <m:sub>
                              <m:r>
                                <a:rPr lang="nl-NL" i="1">
                                  <a:latin typeface="Cambria Math" panose="02040503050406030204" pitchFamily="18" charset="0"/>
                                </a:rPr>
                                <m:t>𝑡</m:t>
                              </m:r>
                            </m:sub>
                          </m:sSub>
                          <m:r>
                            <a:rPr lang="nl-NL" i="1">
                              <a:latin typeface="Cambria Math" panose="02040503050406030204" pitchFamily="18" charset="0"/>
                              <a:ea typeface="Cambria Math" panose="02040503050406030204" pitchFamily="18" charset="0"/>
                            </a:rPr>
                            <m:t>∙</m:t>
                          </m:r>
                          <m:sSup>
                            <m:sSupPr>
                              <m:ctrlPr>
                                <a:rPr lang="nl-NL" i="1">
                                  <a:latin typeface="Cambria Math" panose="02040503050406030204" pitchFamily="18" charset="0"/>
                                </a:rPr>
                              </m:ctrlPr>
                            </m:sSupPr>
                            <m:e>
                              <m:r>
                                <a:rPr lang="nl-NL" i="1">
                                  <a:latin typeface="Cambria Math" panose="02040503050406030204" pitchFamily="18" charset="0"/>
                                </a:rPr>
                                <m:t>𝐺</m:t>
                              </m:r>
                            </m:e>
                            <m:sup>
                              <m:r>
                                <a:rPr lang="nl-NL" i="1">
                                  <a:latin typeface="Cambria Math" panose="02040503050406030204" pitchFamily="18" charset="0"/>
                                </a:rPr>
                                <m:t>2</m:t>
                              </m:r>
                            </m:sup>
                          </m:sSup>
                          <m:r>
                            <a:rPr lang="nl-NL" i="1">
                              <a:latin typeface="Cambria Math" panose="02040503050406030204" pitchFamily="18" charset="0"/>
                              <a:ea typeface="Cambria Math" panose="02040503050406030204" pitchFamily="18" charset="0"/>
                            </a:rPr>
                            <m:t>∙</m:t>
                          </m:r>
                          <m:sSup>
                            <m:sSupPr>
                              <m:ctrlPr>
                                <a:rPr lang="el-GR" i="1">
                                  <a:latin typeface="Cambria Math" panose="02040503050406030204" pitchFamily="18" charset="0"/>
                                </a:rPr>
                              </m:ctrlPr>
                            </m:sSupPr>
                            <m:e>
                              <m:r>
                                <m:rPr>
                                  <m:sty m:val="p"/>
                                </m:rPr>
                                <a:rPr lang="el-GR" i="1">
                                  <a:latin typeface="Cambria Math" panose="02040503050406030204" pitchFamily="18" charset="0"/>
                                </a:rPr>
                                <m:t>λ</m:t>
                              </m:r>
                            </m:e>
                            <m:sup>
                              <m:r>
                                <a:rPr lang="nl-NL" i="1">
                                  <a:latin typeface="Cambria Math" panose="02040503050406030204" pitchFamily="18" charset="0"/>
                                </a:rPr>
                                <m:t>2</m:t>
                              </m:r>
                            </m:sup>
                          </m:sSup>
                          <m:r>
                            <a:rPr lang="nl-NL" i="1">
                              <a:latin typeface="Cambria Math" panose="02040503050406030204" pitchFamily="18" charset="0"/>
                              <a:ea typeface="Cambria Math" panose="02040503050406030204" pitchFamily="18" charset="0"/>
                            </a:rPr>
                            <m:t>∙</m:t>
                          </m:r>
                          <m:r>
                            <a:rPr lang="el-GR" i="1">
                              <a:latin typeface="Cambria Math" panose="02040503050406030204" pitchFamily="18" charset="0"/>
                              <a:ea typeface="Cambria Math" panose="02040503050406030204" pitchFamily="18" charset="0"/>
                            </a:rPr>
                            <m:t>𝜎</m:t>
                          </m:r>
                        </m:num>
                        <m:den>
                          <m:sSup>
                            <m:sSupPr>
                              <m:ctrlPr>
                                <a:rPr lang="nl-NL" i="1">
                                  <a:latin typeface="Cambria Math" panose="02040503050406030204" pitchFamily="18" charset="0"/>
                                </a:rPr>
                              </m:ctrlPr>
                            </m:sSupPr>
                            <m:e>
                              <m:d>
                                <m:dPr>
                                  <m:ctrlPr>
                                    <a:rPr lang="nl-NL" i="1">
                                      <a:latin typeface="Cambria Math" panose="02040503050406030204" pitchFamily="18" charset="0"/>
                                    </a:rPr>
                                  </m:ctrlPr>
                                </m:dPr>
                                <m:e>
                                  <m:r>
                                    <a:rPr lang="nl-NL" i="1">
                                      <a:latin typeface="Cambria Math" panose="02040503050406030204" pitchFamily="18" charset="0"/>
                                    </a:rPr>
                                    <m:t>4</m:t>
                                  </m:r>
                                  <m:r>
                                    <a:rPr lang="nl-NL" i="1">
                                      <a:latin typeface="Cambria Math" panose="02040503050406030204" pitchFamily="18" charset="0"/>
                                      <a:ea typeface="Cambria Math" panose="02040503050406030204" pitchFamily="18" charset="0"/>
                                    </a:rPr>
                                    <m:t>𝜋</m:t>
                                  </m:r>
                                </m:e>
                              </m:d>
                            </m:e>
                            <m:sup>
                              <m:r>
                                <a:rPr lang="nl-NL" i="1">
                                  <a:latin typeface="Cambria Math" panose="02040503050406030204" pitchFamily="18" charset="0"/>
                                </a:rPr>
                                <m:t>3</m:t>
                              </m:r>
                            </m:sup>
                          </m:sSup>
                          <m:r>
                            <a:rPr lang="nl-NL" i="1">
                              <a:latin typeface="Cambria Math" panose="02040503050406030204" pitchFamily="18" charset="0"/>
                              <a:ea typeface="Cambria Math" panose="02040503050406030204" pitchFamily="18" charset="0"/>
                            </a:rPr>
                            <m:t>∙</m:t>
                          </m:r>
                          <m:sSup>
                            <m:sSupPr>
                              <m:ctrlPr>
                                <a:rPr lang="nl-NL" i="1">
                                  <a:latin typeface="Cambria Math" panose="02040503050406030204" pitchFamily="18" charset="0"/>
                                  <a:ea typeface="Cambria Math" panose="02040503050406030204" pitchFamily="18" charset="0"/>
                                </a:rPr>
                              </m:ctrlPr>
                            </m:sSupPr>
                            <m:e>
                              <m:sSub>
                                <m:sSubPr>
                                  <m:ctrlPr>
                                    <a:rPr lang="nl-NL" i="1">
                                      <a:latin typeface="Cambria Math" panose="02040503050406030204" pitchFamily="18" charset="0"/>
                                    </a:rPr>
                                  </m:ctrlPr>
                                </m:sSubPr>
                                <m:e>
                                  <m:r>
                                    <a:rPr lang="nl-NL" i="1">
                                      <a:latin typeface="Cambria Math" panose="02040503050406030204" pitchFamily="18" charset="0"/>
                                    </a:rPr>
                                    <m:t>𝑅</m:t>
                                  </m:r>
                                </m:e>
                                <m:sub>
                                  <m:r>
                                    <a:rPr lang="nl-NL" i="1">
                                      <a:latin typeface="Cambria Math" panose="02040503050406030204" pitchFamily="18" charset="0"/>
                                    </a:rPr>
                                    <m:t>𝑚𝑎𝑥</m:t>
                                  </m:r>
                                </m:sub>
                              </m:sSub>
                            </m:e>
                            <m:sup>
                              <m:r>
                                <a:rPr lang="nl-NL" i="1">
                                  <a:latin typeface="Cambria Math" panose="02040503050406030204" pitchFamily="18" charset="0"/>
                                  <a:ea typeface="Cambria Math" panose="02040503050406030204" pitchFamily="18" charset="0"/>
                                </a:rPr>
                                <m:t>4</m:t>
                              </m:r>
                            </m:sup>
                          </m:sSup>
                          <m:r>
                            <a:rPr lang="nl-NL" i="1">
                              <a:latin typeface="Cambria Math" panose="02040503050406030204" pitchFamily="18" charset="0"/>
                              <a:ea typeface="Cambria Math" panose="02040503050406030204" pitchFamily="18" charset="0"/>
                            </a:rPr>
                            <m:t>∙</m:t>
                          </m:r>
                          <m:r>
                            <a:rPr lang="nl-NL" i="1">
                              <a:latin typeface="Cambria Math" panose="02040503050406030204" pitchFamily="18" charset="0"/>
                              <a:ea typeface="Cambria Math" panose="02040503050406030204" pitchFamily="18" charset="0"/>
                            </a:rPr>
                            <m:t>𝐿</m:t>
                          </m:r>
                        </m:den>
                      </m:f>
                    </m:oMath>
                  </m:oMathPara>
                </a14:m>
                <a:endParaRPr lang="nl-NL" dirty="0"/>
              </a:p>
              <a:p>
                <a:endParaRPr lang="fr-BE" dirty="0"/>
              </a:p>
            </p:txBody>
          </p:sp>
        </mc:Choice>
        <mc:Fallback xmlns="">
          <p:sp>
            <p:nvSpPr>
              <p:cNvPr id="7" name="Content Placeholder 6"/>
              <p:cNvSpPr>
                <a:spLocks noGrp="1" noRot="1" noChangeAspect="1" noMove="1" noResize="1" noEditPoints="1" noAdjustHandles="1" noChangeArrowheads="1" noChangeShapeType="1" noTextEdit="1"/>
              </p:cNvSpPr>
              <p:nvPr>
                <p:ph sz="quarter" idx="15"/>
              </p:nvPr>
            </p:nvSpPr>
            <p:spPr>
              <a:blipFill>
                <a:blip r:embed="rId3"/>
                <a:stretch>
                  <a:fillRect/>
                </a:stretch>
              </a:blipFill>
            </p:spPr>
            <p:txBody>
              <a:bodyPr/>
              <a:lstStyle/>
              <a:p>
                <a:r>
                  <a:rPr lang="fr-BE">
                    <a:noFill/>
                  </a:rPr>
                  <a:t> </a:t>
                </a:r>
              </a:p>
            </p:txBody>
          </p:sp>
        </mc:Fallback>
      </mc:AlternateContent>
    </p:spTree>
    <p:extLst>
      <p:ext uri="{BB962C8B-B14F-4D97-AF65-F5344CB8AC3E}">
        <p14:creationId xmlns:p14="http://schemas.microsoft.com/office/powerpoint/2010/main" val="497100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75109AD-F64C-3441-8EE5-F5578A599F57}" type="slidenum">
              <a:rPr lang="en-US" smtClean="0"/>
              <a:t>17</a:t>
            </a:fld>
            <a:endParaRPr lang="en-US"/>
          </a:p>
        </p:txBody>
      </p:sp>
      <p:sp>
        <p:nvSpPr>
          <p:cNvPr id="7" name="Titel 6"/>
          <p:cNvSpPr>
            <a:spLocks noGrp="1"/>
          </p:cNvSpPr>
          <p:nvPr>
            <p:ph type="title"/>
          </p:nvPr>
        </p:nvSpPr>
        <p:spPr/>
        <p:txBody>
          <a:bodyPr/>
          <a:lstStyle/>
          <a:p>
            <a:r>
              <a:rPr lang="nl-NL" dirty="0" err="1"/>
              <a:t>SWx</a:t>
            </a:r>
            <a:r>
              <a:rPr lang="nl-NL" dirty="0"/>
              <a:t> impact: srb</a:t>
            </a:r>
          </a:p>
        </p:txBody>
      </p:sp>
      <p:sp>
        <p:nvSpPr>
          <p:cNvPr id="3" name="Content Placeholder 2"/>
          <p:cNvSpPr>
            <a:spLocks noGrp="1"/>
          </p:cNvSpPr>
          <p:nvPr>
            <p:ph sz="quarter" idx="15"/>
          </p:nvPr>
        </p:nvSpPr>
        <p:spPr/>
        <p:txBody>
          <a:bodyPr/>
          <a:lstStyle/>
          <a:p>
            <a:pPr marL="514350" indent="-457200"/>
            <a:r>
              <a:rPr lang="en-US" altLang="en-US" dirty="0"/>
              <a:t>Radar interference:</a:t>
            </a:r>
          </a:p>
          <a:p>
            <a:pPr lvl="1"/>
            <a:r>
              <a:rPr lang="en-US" altLang="en-US" dirty="0"/>
              <a:t>Lasts from a few minutes to hours</a:t>
            </a:r>
          </a:p>
          <a:p>
            <a:pPr lvl="1"/>
            <a:r>
              <a:rPr lang="en-US" altLang="en-US" dirty="0"/>
              <a:t>Generally the larger the solar event, the greater intensity of the radio burst</a:t>
            </a:r>
          </a:p>
          <a:p>
            <a:pPr lvl="1"/>
            <a:r>
              <a:rPr lang="en-US" altLang="en-US" dirty="0"/>
              <a:t>Only affects the </a:t>
            </a:r>
            <a:r>
              <a:rPr lang="en-US" altLang="en-US" b="1" dirty="0"/>
              <a:t>sun-lit side of the earth</a:t>
            </a:r>
          </a:p>
          <a:p>
            <a:pPr lvl="1"/>
            <a:r>
              <a:rPr lang="en-US" altLang="en-US" dirty="0"/>
              <a:t>Radio bursts directly interfere with the radar signals, causing false returns or false targeting</a:t>
            </a:r>
          </a:p>
          <a:p>
            <a:pPr marL="457200" lvl="1" indent="0">
              <a:buNone/>
            </a:pPr>
            <a:endParaRPr lang="nl-NL" dirty="0"/>
          </a:p>
          <a:p>
            <a:endParaRPr lang="fr-BE" dirty="0"/>
          </a:p>
        </p:txBody>
      </p:sp>
    </p:spTree>
    <p:extLst>
      <p:ext uri="{BB962C8B-B14F-4D97-AF65-F5344CB8AC3E}">
        <p14:creationId xmlns:p14="http://schemas.microsoft.com/office/powerpoint/2010/main" val="15664088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75109AD-F64C-3441-8EE5-F5578A599F57}" type="slidenum">
              <a:rPr lang="en-US" smtClean="0"/>
              <a:t>18</a:t>
            </a:fld>
            <a:endParaRPr lang="en-US"/>
          </a:p>
        </p:txBody>
      </p:sp>
      <p:sp>
        <p:nvSpPr>
          <p:cNvPr id="7" name="Titel 6"/>
          <p:cNvSpPr>
            <a:spLocks noGrp="1"/>
          </p:cNvSpPr>
          <p:nvPr>
            <p:ph type="title"/>
          </p:nvPr>
        </p:nvSpPr>
        <p:spPr/>
        <p:txBody>
          <a:bodyPr/>
          <a:lstStyle/>
          <a:p>
            <a:r>
              <a:rPr lang="nl-NL" dirty="0" err="1"/>
              <a:t>Two</a:t>
            </a:r>
            <a:r>
              <a:rPr lang="nl-NL" dirty="0"/>
              <a:t> cases</a:t>
            </a:r>
          </a:p>
        </p:txBody>
      </p:sp>
      <p:sp>
        <p:nvSpPr>
          <p:cNvPr id="3" name="Content Placeholder 2"/>
          <p:cNvSpPr>
            <a:spLocks noGrp="1"/>
          </p:cNvSpPr>
          <p:nvPr>
            <p:ph sz="quarter" idx="15"/>
          </p:nvPr>
        </p:nvSpPr>
        <p:spPr/>
        <p:txBody>
          <a:bodyPr/>
          <a:lstStyle/>
          <a:p>
            <a:pPr marL="457200" lvl="1" indent="0">
              <a:buNone/>
            </a:pPr>
            <a:endParaRPr lang="nl-NL" dirty="0"/>
          </a:p>
          <a:p>
            <a:pPr lvl="1"/>
            <a:r>
              <a:rPr lang="nl-NL" dirty="0"/>
              <a:t>1967</a:t>
            </a:r>
          </a:p>
          <a:p>
            <a:pPr lvl="1"/>
            <a:r>
              <a:rPr lang="nl-NL" dirty="0"/>
              <a:t>2015</a:t>
            </a:r>
          </a:p>
          <a:p>
            <a:endParaRPr lang="fr-BE" dirty="0"/>
          </a:p>
        </p:txBody>
      </p:sp>
      <p:grpSp>
        <p:nvGrpSpPr>
          <p:cNvPr id="9" name="Group 3"/>
          <p:cNvGrpSpPr>
            <a:grpSpLocks noChangeAspect="1"/>
          </p:cNvGrpSpPr>
          <p:nvPr/>
        </p:nvGrpSpPr>
        <p:grpSpPr>
          <a:xfrm>
            <a:off x="2185203" y="2200760"/>
            <a:ext cx="7821594" cy="3825464"/>
            <a:chOff x="107504" y="1764797"/>
            <a:chExt cx="8712968" cy="4261426"/>
          </a:xfrm>
        </p:grpSpPr>
        <p:pic>
          <p:nvPicPr>
            <p:cNvPr id="10" name="Picture 4" descr="https://i.kinja-img.com/gawker-media/image/upload/s--uMGhlg1o--/c_fill,fl_progressive,g_center,h_900,q_80,w_1600/fz1rbesxkgybmglh4ezy.jpg"/>
            <p:cNvPicPr>
              <a:picLocks noChangeAspect="1" noChangeArrowheads="1"/>
            </p:cNvPicPr>
            <p:nvPr/>
          </p:nvPicPr>
          <p:blipFill rotWithShape="1">
            <a:blip r:embed="rId3">
              <a:extLst>
                <a:ext uri="{28A0092B-C50C-407E-A947-70E740481C1C}">
                  <a14:useLocalDpi xmlns:a14="http://schemas.microsoft.com/office/drawing/2010/main" val="0"/>
                </a:ext>
              </a:extLst>
            </a:blip>
            <a:srcRect r="27314"/>
            <a:stretch/>
          </p:blipFill>
          <p:spPr bwMode="auto">
            <a:xfrm>
              <a:off x="3330583" y="1772816"/>
              <a:ext cx="5489889" cy="424847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Afbeeldingsresultaat voor 1967 solar radio burst radar jamm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764797"/>
              <a:ext cx="4109231" cy="4261426"/>
            </a:xfrm>
            <a:prstGeom prst="rect">
              <a:avLst/>
            </a:prstGeom>
            <a:noFill/>
            <a:extLst>
              <a:ext uri="{909E8E84-426E-40DD-AFC4-6F175D3DCCD1}">
                <a14:hiddenFill xmlns:a14="http://schemas.microsoft.com/office/drawing/2010/main">
                  <a:solidFill>
                    <a:srgbClr val="FFFFFF"/>
                  </a:solidFill>
                </a14:hiddenFill>
              </a:ext>
            </a:extLst>
          </p:spPr>
        </p:pic>
      </p:grpSp>
      <p:pic>
        <p:nvPicPr>
          <p:cNvPr id="20488" name="Picture 8" descr="Afbeeldingsresultaat voor atc radar solar radio burst november 20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6074" y="2805196"/>
            <a:ext cx="8779855" cy="3256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5326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9"/>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204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75109AD-F64C-3441-8EE5-F5578A599F57}" type="slidenum">
              <a:rPr lang="en-US" smtClean="0"/>
              <a:t>19</a:t>
            </a:fld>
            <a:endParaRPr lang="en-US"/>
          </a:p>
        </p:txBody>
      </p:sp>
      <p:sp>
        <p:nvSpPr>
          <p:cNvPr id="7" name="Titel 6"/>
          <p:cNvSpPr>
            <a:spLocks noGrp="1"/>
          </p:cNvSpPr>
          <p:nvPr>
            <p:ph type="title"/>
          </p:nvPr>
        </p:nvSpPr>
        <p:spPr/>
        <p:txBody>
          <a:bodyPr/>
          <a:lstStyle/>
          <a:p>
            <a:r>
              <a:rPr lang="nl-NL" sz="3600" dirty="0"/>
              <a:t>Spwx impact: Ionospheric refraction</a:t>
            </a:r>
          </a:p>
        </p:txBody>
      </p:sp>
      <p:sp>
        <p:nvSpPr>
          <p:cNvPr id="3" name="Content Placeholder 2"/>
          <p:cNvSpPr>
            <a:spLocks noGrp="1"/>
          </p:cNvSpPr>
          <p:nvPr>
            <p:ph sz="quarter" idx="15"/>
          </p:nvPr>
        </p:nvSpPr>
        <p:spPr/>
        <p:txBody>
          <a:bodyPr/>
          <a:lstStyle/>
          <a:p>
            <a:pPr marL="514350" indent="-457200"/>
            <a:r>
              <a:rPr lang="en-US" altLang="en-US" dirty="0"/>
              <a:t>Signal bending:</a:t>
            </a:r>
          </a:p>
          <a:p>
            <a:pPr lvl="1"/>
            <a:r>
              <a:rPr lang="en-US" altLang="en-US" dirty="0"/>
              <a:t>Caused by TEC gradients</a:t>
            </a:r>
          </a:p>
          <a:p>
            <a:pPr lvl="1"/>
            <a:r>
              <a:rPr lang="en-US" altLang="en-US" dirty="0"/>
              <a:t>Associated with geomagnetic storms</a:t>
            </a:r>
          </a:p>
          <a:p>
            <a:pPr lvl="1"/>
            <a:r>
              <a:rPr lang="en-US" altLang="en-US" dirty="0"/>
              <a:t>Mainly affects the night side of the earth</a:t>
            </a:r>
          </a:p>
          <a:p>
            <a:endParaRPr lang="fr-BE" dirty="0"/>
          </a:p>
        </p:txBody>
      </p:sp>
    </p:spTree>
    <p:extLst>
      <p:ext uri="{BB962C8B-B14F-4D97-AF65-F5344CB8AC3E}">
        <p14:creationId xmlns:p14="http://schemas.microsoft.com/office/powerpoint/2010/main" val="1965885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5109AD-F64C-3441-8EE5-F5578A599F57}" type="slidenum">
              <a:rPr lang="en-US" smtClean="0"/>
              <a:t>2</a:t>
            </a:fld>
            <a:endParaRPr lang="en-US"/>
          </a:p>
        </p:txBody>
      </p:sp>
      <p:sp>
        <p:nvSpPr>
          <p:cNvPr id="2" name="Title 1"/>
          <p:cNvSpPr>
            <a:spLocks noGrp="1"/>
          </p:cNvSpPr>
          <p:nvPr>
            <p:ph type="title"/>
          </p:nvPr>
        </p:nvSpPr>
        <p:spPr/>
        <p:txBody>
          <a:bodyPr/>
          <a:lstStyle/>
          <a:p>
            <a:r>
              <a:rPr lang="en-US" dirty="0"/>
              <a:t>outline</a:t>
            </a:r>
            <a:endParaRPr lang="nl-NL" dirty="0"/>
          </a:p>
        </p:txBody>
      </p:sp>
      <p:sp>
        <p:nvSpPr>
          <p:cNvPr id="11" name="Content Placeholder 10"/>
          <p:cNvSpPr>
            <a:spLocks noGrp="1"/>
          </p:cNvSpPr>
          <p:nvPr>
            <p:ph sz="quarter" idx="15"/>
          </p:nvPr>
        </p:nvSpPr>
        <p:spPr/>
        <p:txBody>
          <a:bodyPr/>
          <a:lstStyle/>
          <a:p>
            <a:pPr marL="0" indent="0">
              <a:buNone/>
            </a:pPr>
            <a:endParaRPr lang="fr-BE" sz="6600" dirty="0"/>
          </a:p>
          <a:p>
            <a:pPr marL="0" indent="0">
              <a:buNone/>
            </a:pPr>
            <a:endParaRPr lang="fr-BE" sz="6600" dirty="0"/>
          </a:p>
          <a:p>
            <a:pPr marL="0" indent="0">
              <a:buNone/>
            </a:pPr>
            <a:r>
              <a:rPr lang="fr-BE" sz="6600" dirty="0"/>
              <a:t>DIY </a:t>
            </a:r>
            <a:r>
              <a:rPr lang="fr-BE" sz="6600" dirty="0" err="1"/>
              <a:t>assignment</a:t>
            </a:r>
            <a:r>
              <a:rPr lang="fr-BE" sz="6600" dirty="0"/>
              <a:t>!</a:t>
            </a:r>
          </a:p>
          <a:p>
            <a:pPr marL="0" indent="0">
              <a:buNone/>
            </a:pPr>
            <a:endParaRPr lang="fr-BE" dirty="0"/>
          </a:p>
        </p:txBody>
      </p:sp>
      <p:pic>
        <p:nvPicPr>
          <p:cNvPr id="6" name="Afbeelding 10"/>
          <p:cNvPicPr>
            <a:picLocks noChangeAspect="1"/>
          </p:cNvPicPr>
          <p:nvPr/>
        </p:nvPicPr>
        <p:blipFill>
          <a:blip r:embed="rId3"/>
          <a:stretch>
            <a:fillRect/>
          </a:stretch>
        </p:blipFill>
        <p:spPr>
          <a:xfrm>
            <a:off x="2421194" y="1844650"/>
            <a:ext cx="3535636" cy="1825970"/>
          </a:xfrm>
          <a:prstGeom prst="rect">
            <a:avLst/>
          </a:prstGeom>
        </p:spPr>
      </p:pic>
      <p:sp>
        <p:nvSpPr>
          <p:cNvPr id="7" name="TextBox 6"/>
          <p:cNvSpPr txBox="1"/>
          <p:nvPr/>
        </p:nvSpPr>
        <p:spPr>
          <a:xfrm>
            <a:off x="7844624" y="1814287"/>
            <a:ext cx="2398413" cy="2308324"/>
          </a:xfrm>
          <a:prstGeom prst="rect">
            <a:avLst/>
          </a:prstGeom>
          <a:noFill/>
        </p:spPr>
        <p:txBody>
          <a:bodyPr wrap="none" rtlCol="0">
            <a:spAutoFit/>
          </a:bodyPr>
          <a:lstStyle/>
          <a:p>
            <a:r>
              <a:rPr lang="en-US" sz="3600" b="1" dirty="0"/>
              <a:t>RA</a:t>
            </a:r>
            <a:r>
              <a:rPr lang="en-US" sz="3600" dirty="0"/>
              <a:t>dio</a:t>
            </a:r>
          </a:p>
          <a:p>
            <a:r>
              <a:rPr lang="en-US" sz="3600" b="1" dirty="0"/>
              <a:t>D</a:t>
            </a:r>
            <a:r>
              <a:rPr lang="en-US" sz="3600" dirty="0"/>
              <a:t>etection</a:t>
            </a:r>
          </a:p>
          <a:p>
            <a:r>
              <a:rPr lang="en-US" sz="3600" b="1" dirty="0"/>
              <a:t>A</a:t>
            </a:r>
            <a:r>
              <a:rPr lang="en-US" sz="3600" dirty="0"/>
              <a:t>nd</a:t>
            </a:r>
          </a:p>
          <a:p>
            <a:r>
              <a:rPr lang="en-US" sz="3600" b="1" dirty="0"/>
              <a:t>R</a:t>
            </a:r>
            <a:r>
              <a:rPr lang="en-US" sz="3600" dirty="0"/>
              <a:t>anging</a:t>
            </a:r>
            <a:endParaRPr lang="nl-NL" sz="3600" dirty="0"/>
          </a:p>
        </p:txBody>
      </p:sp>
    </p:spTree>
    <p:extLst>
      <p:ext uri="{BB962C8B-B14F-4D97-AF65-F5344CB8AC3E}">
        <p14:creationId xmlns:p14="http://schemas.microsoft.com/office/powerpoint/2010/main" val="3782494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075109AD-F64C-3441-8EE5-F5578A599F57}" type="slidenum">
              <a:rPr lang="en-US" smtClean="0"/>
              <a:t>20</a:t>
            </a:fld>
            <a:endParaRPr lang="en-US"/>
          </a:p>
        </p:txBody>
      </p:sp>
      <p:sp>
        <p:nvSpPr>
          <p:cNvPr id="2" name="Titel 1"/>
          <p:cNvSpPr>
            <a:spLocks noGrp="1"/>
          </p:cNvSpPr>
          <p:nvPr>
            <p:ph type="title"/>
          </p:nvPr>
        </p:nvSpPr>
        <p:spPr/>
        <p:txBody>
          <a:bodyPr/>
          <a:lstStyle/>
          <a:p>
            <a:r>
              <a:rPr lang="nl-NL" dirty="0" err="1"/>
              <a:t>Auroral</a:t>
            </a:r>
            <a:r>
              <a:rPr lang="nl-NL" dirty="0"/>
              <a:t> </a:t>
            </a:r>
            <a:r>
              <a:rPr lang="nl-NL" dirty="0" err="1"/>
              <a:t>backscatter</a:t>
            </a:r>
            <a:endParaRPr lang="nl-NL" dirty="0"/>
          </a:p>
        </p:txBody>
      </p:sp>
      <p:sp>
        <p:nvSpPr>
          <p:cNvPr id="11" name="Content Placeholder 10"/>
          <p:cNvSpPr>
            <a:spLocks noGrp="1"/>
          </p:cNvSpPr>
          <p:nvPr>
            <p:ph sz="quarter" idx="15"/>
          </p:nvPr>
        </p:nvSpPr>
        <p:spPr/>
        <p:txBody>
          <a:bodyPr/>
          <a:lstStyle/>
          <a:p>
            <a:r>
              <a:rPr lang="nl-NL" dirty="0" err="1"/>
              <a:t>Backscatter</a:t>
            </a:r>
            <a:r>
              <a:rPr lang="nl-NL" dirty="0"/>
              <a:t>/</a:t>
            </a:r>
            <a:r>
              <a:rPr lang="nl-NL" dirty="0" err="1"/>
              <a:t>clutter</a:t>
            </a:r>
            <a:endParaRPr lang="nl-NL" dirty="0"/>
          </a:p>
          <a:p>
            <a:pPr marL="0" indent="0">
              <a:buNone/>
            </a:pPr>
            <a:r>
              <a:rPr lang="nl-NL" sz="2400" dirty="0" err="1"/>
              <a:t>Can</a:t>
            </a:r>
            <a:r>
              <a:rPr lang="nl-NL" sz="2400" dirty="0"/>
              <a:t> affect BMD </a:t>
            </a:r>
            <a:r>
              <a:rPr lang="nl-NL" sz="2400" dirty="0" err="1"/>
              <a:t>and</a:t>
            </a:r>
            <a:r>
              <a:rPr lang="nl-NL" sz="2400" dirty="0"/>
              <a:t> SOT radars in </a:t>
            </a:r>
            <a:r>
              <a:rPr lang="nl-NL" sz="2400" dirty="0" err="1"/>
              <a:t>polar</a:t>
            </a:r>
            <a:r>
              <a:rPr lang="nl-NL" sz="2400" dirty="0"/>
              <a:t> </a:t>
            </a:r>
            <a:r>
              <a:rPr lang="nl-NL" sz="2400" dirty="0" err="1"/>
              <a:t>areas</a:t>
            </a:r>
            <a:r>
              <a:rPr lang="nl-NL" sz="2400" dirty="0"/>
              <a:t> </a:t>
            </a:r>
          </a:p>
          <a:p>
            <a:endParaRPr lang="fr-BE" dirty="0"/>
          </a:p>
        </p:txBody>
      </p:sp>
      <p:grpSp>
        <p:nvGrpSpPr>
          <p:cNvPr id="6" name="Groep 5"/>
          <p:cNvGrpSpPr/>
          <p:nvPr/>
        </p:nvGrpSpPr>
        <p:grpSpPr>
          <a:xfrm>
            <a:off x="6582104" y="2012078"/>
            <a:ext cx="3628697" cy="3628697"/>
            <a:chOff x="5130600" y="2774077"/>
            <a:chExt cx="3628697" cy="3628697"/>
          </a:xfrm>
        </p:grpSpPr>
        <p:pic>
          <p:nvPicPr>
            <p:cNvPr id="7" name="Picture 4" descr="http://www.radartutorial.eu/11.coherent/pic/clutter.b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30600" y="2774077"/>
              <a:ext cx="3628697" cy="3628697"/>
            </a:xfrm>
            <a:prstGeom prst="rect">
              <a:avLst/>
            </a:prstGeom>
            <a:noFill/>
            <a:extLst>
              <a:ext uri="{909E8E84-426E-40DD-AFC4-6F175D3DCCD1}">
                <a14:hiddenFill xmlns:a14="http://schemas.microsoft.com/office/drawing/2010/main">
                  <a:solidFill>
                    <a:srgbClr val="FFFFFF"/>
                  </a:solidFill>
                </a14:hiddenFill>
              </a:ext>
            </a:extLst>
          </p:spPr>
        </p:pic>
        <p:sp>
          <p:nvSpPr>
            <p:cNvPr id="8" name="Ovaal 7"/>
            <p:cNvSpPr/>
            <p:nvPr/>
          </p:nvSpPr>
          <p:spPr>
            <a:xfrm>
              <a:off x="6006933" y="3150476"/>
              <a:ext cx="546267" cy="962562"/>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Ovaal 8"/>
            <p:cNvSpPr/>
            <p:nvPr/>
          </p:nvSpPr>
          <p:spPr>
            <a:xfrm rot="751911">
              <a:off x="6487787" y="2985648"/>
              <a:ext cx="1293459" cy="2056664"/>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450126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5109AD-F64C-3441-8EE5-F5578A599F57}" type="slidenum">
              <a:rPr lang="en-US" smtClean="0"/>
              <a:t>21</a:t>
            </a:fld>
            <a:endParaRPr lang="en-US"/>
          </a:p>
        </p:txBody>
      </p:sp>
      <p:sp>
        <p:nvSpPr>
          <p:cNvPr id="2" name="Title 1"/>
          <p:cNvSpPr>
            <a:spLocks noGrp="1"/>
          </p:cNvSpPr>
          <p:nvPr>
            <p:ph type="title"/>
          </p:nvPr>
        </p:nvSpPr>
        <p:spPr/>
        <p:txBody>
          <a:bodyPr/>
          <a:lstStyle/>
          <a:p>
            <a:r>
              <a:rPr lang="en-US" dirty="0"/>
              <a:t>Summary</a:t>
            </a:r>
            <a:endParaRPr lang="nl-NL" dirty="0"/>
          </a:p>
        </p:txBody>
      </p:sp>
      <p:sp>
        <p:nvSpPr>
          <p:cNvPr id="7" name="Content Placeholder 6"/>
          <p:cNvSpPr>
            <a:spLocks noGrp="1"/>
          </p:cNvSpPr>
          <p:nvPr>
            <p:ph sz="quarter" idx="15"/>
          </p:nvPr>
        </p:nvSpPr>
        <p:spPr/>
        <p:txBody>
          <a:bodyPr>
            <a:normAutofit/>
          </a:bodyPr>
          <a:lstStyle/>
          <a:p>
            <a:r>
              <a:rPr lang="en-US" sz="2800" dirty="0"/>
              <a:t>SPWX impact on radar is caused by:</a:t>
            </a:r>
          </a:p>
          <a:p>
            <a:pPr lvl="1"/>
            <a:r>
              <a:rPr lang="en-US" sz="2400" dirty="0"/>
              <a:t>Solar Radio Bursts (SRB)</a:t>
            </a:r>
          </a:p>
          <a:p>
            <a:pPr lvl="1"/>
            <a:r>
              <a:rPr lang="en-US" sz="2400" dirty="0" err="1"/>
              <a:t>Ionospheric</a:t>
            </a:r>
            <a:r>
              <a:rPr lang="en-US" sz="2400" dirty="0"/>
              <a:t> gradients &amp; aurora</a:t>
            </a:r>
          </a:p>
          <a:p>
            <a:r>
              <a:rPr lang="en-US" sz="2800" dirty="0"/>
              <a:t>And </a:t>
            </a:r>
            <a:r>
              <a:rPr lang="en-US" sz="2800" dirty="0" err="1"/>
              <a:t>dependant</a:t>
            </a:r>
            <a:r>
              <a:rPr lang="en-US" sz="2800" dirty="0"/>
              <a:t> on the radar’s: </a:t>
            </a:r>
          </a:p>
          <a:p>
            <a:pPr lvl="1"/>
            <a:r>
              <a:rPr lang="en-US" sz="2400" dirty="0"/>
              <a:t>Elevation, azimuth &amp; beam width</a:t>
            </a:r>
          </a:p>
          <a:p>
            <a:pPr lvl="1"/>
            <a:r>
              <a:rPr lang="en-US" sz="2400" dirty="0"/>
              <a:t>Frequency &amp; sensitivity</a:t>
            </a:r>
          </a:p>
          <a:p>
            <a:pPr lvl="1"/>
            <a:r>
              <a:rPr lang="nl-NL" sz="2400" dirty="0" err="1"/>
              <a:t>Circuitry</a:t>
            </a:r>
            <a:r>
              <a:rPr lang="nl-NL" sz="2400" dirty="0"/>
              <a:t> &amp; software</a:t>
            </a:r>
          </a:p>
          <a:p>
            <a:pPr marL="0" indent="0">
              <a:buNone/>
            </a:pPr>
            <a:endParaRPr lang="fr-BE" sz="2800" dirty="0"/>
          </a:p>
        </p:txBody>
      </p:sp>
    </p:spTree>
    <p:extLst>
      <p:ext uri="{BB962C8B-B14F-4D97-AF65-F5344CB8AC3E}">
        <p14:creationId xmlns:p14="http://schemas.microsoft.com/office/powerpoint/2010/main" val="1496198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E718C6A-B955-395C-42A1-714F10F8D0CE}"/>
              </a:ext>
            </a:extLst>
          </p:cNvPr>
          <p:cNvSpPr>
            <a:spLocks noGrp="1"/>
          </p:cNvSpPr>
          <p:nvPr>
            <p:ph type="sldNum" sz="quarter" idx="12"/>
          </p:nvPr>
        </p:nvSpPr>
        <p:spPr/>
        <p:txBody>
          <a:bodyPr/>
          <a:lstStyle/>
          <a:p>
            <a:fld id="{075109AD-F64C-3441-8EE5-F5578A599F57}" type="slidenum">
              <a:rPr lang="en-US" smtClean="0"/>
              <a:t>3</a:t>
            </a:fld>
            <a:endParaRPr lang="en-US"/>
          </a:p>
        </p:txBody>
      </p:sp>
      <p:sp>
        <p:nvSpPr>
          <p:cNvPr id="10" name="Title 9"/>
          <p:cNvSpPr>
            <a:spLocks noGrp="1"/>
          </p:cNvSpPr>
          <p:nvPr>
            <p:ph type="title"/>
          </p:nvPr>
        </p:nvSpPr>
        <p:spPr/>
        <p:txBody>
          <a:bodyPr/>
          <a:lstStyle/>
          <a:p>
            <a:r>
              <a:rPr lang="fr-BE" dirty="0"/>
              <a:t>Question 1</a:t>
            </a:r>
          </a:p>
        </p:txBody>
      </p:sp>
      <p:sp>
        <p:nvSpPr>
          <p:cNvPr id="11" name="Content Placeholder 10"/>
          <p:cNvSpPr>
            <a:spLocks noGrp="1"/>
          </p:cNvSpPr>
          <p:nvPr>
            <p:ph sz="quarter" idx="15"/>
          </p:nvPr>
        </p:nvSpPr>
        <p:spPr/>
        <p:txBody>
          <a:bodyPr/>
          <a:lstStyle/>
          <a:p>
            <a:pPr marL="0" indent="0">
              <a:buNone/>
            </a:pPr>
            <a:r>
              <a:rPr lang="en-US" sz="2400" dirty="0"/>
              <a:t>What frequency band(s) is are used for over the horizon radar? What is the principle behind it?</a:t>
            </a:r>
            <a:endParaRPr lang="nl-NL" sz="2400" dirty="0"/>
          </a:p>
          <a:p>
            <a:pPr marL="0" indent="0">
              <a:buNone/>
            </a:pPr>
            <a:r>
              <a:rPr lang="nl-NL" sz="2400" dirty="0" err="1"/>
              <a:t>Certain</a:t>
            </a:r>
            <a:r>
              <a:rPr lang="nl-NL" sz="2400" dirty="0"/>
              <a:t> </a:t>
            </a:r>
            <a:r>
              <a:rPr lang="nl-NL" sz="2400" dirty="0" err="1"/>
              <a:t>frequencies</a:t>
            </a:r>
            <a:r>
              <a:rPr lang="nl-NL" sz="2400" dirty="0"/>
              <a:t> </a:t>
            </a:r>
            <a:r>
              <a:rPr lang="nl-NL" sz="2400" dirty="0" err="1"/>
              <a:t>can</a:t>
            </a:r>
            <a:r>
              <a:rPr lang="nl-NL" sz="2400" dirty="0"/>
              <a:t> </a:t>
            </a:r>
            <a:r>
              <a:rPr lang="nl-NL" sz="2400" dirty="0" err="1"/>
              <a:t>be</a:t>
            </a:r>
            <a:r>
              <a:rPr lang="nl-NL" sz="2400" dirty="0"/>
              <a:t> </a:t>
            </a:r>
            <a:r>
              <a:rPr lang="nl-NL" sz="2400" i="1" u="sng" dirty="0" err="1"/>
              <a:t>refracted</a:t>
            </a:r>
            <a:r>
              <a:rPr lang="nl-NL" sz="2400" dirty="0"/>
              <a:t> </a:t>
            </a:r>
            <a:r>
              <a:rPr lang="nl-NL" sz="2400" dirty="0" err="1"/>
              <a:t>by</a:t>
            </a:r>
            <a:r>
              <a:rPr lang="nl-NL" sz="2400" dirty="0"/>
              <a:t> </a:t>
            </a:r>
            <a:r>
              <a:rPr lang="nl-NL" sz="2400" dirty="0" err="1"/>
              <a:t>the</a:t>
            </a:r>
            <a:r>
              <a:rPr lang="nl-NL" sz="2400" dirty="0"/>
              <a:t> </a:t>
            </a:r>
            <a:r>
              <a:rPr lang="nl-NL" sz="2400" dirty="0" err="1"/>
              <a:t>ionosphere</a:t>
            </a:r>
            <a:endParaRPr lang="nl-NL" sz="2400" dirty="0"/>
          </a:p>
          <a:p>
            <a:endParaRPr lang="fr-BE" dirty="0"/>
          </a:p>
        </p:txBody>
      </p:sp>
      <p:pic>
        <p:nvPicPr>
          <p:cNvPr id="25602" name="Picture 2">
            <a:extLst>
              <a:ext uri="{FF2B5EF4-FFF2-40B4-BE49-F238E27FC236}">
                <a16:creationId xmlns:a16="http://schemas.microsoft.com/office/drawing/2014/main" id="{6D25683C-4BA6-4FB1-85EC-DC693C71D6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0842" y="3036212"/>
            <a:ext cx="3525158" cy="2643869"/>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a:extLst>
              <a:ext uri="{FF2B5EF4-FFF2-40B4-BE49-F238E27FC236}">
                <a16:creationId xmlns:a16="http://schemas.microsoft.com/office/drawing/2014/main" id="{9DF94D67-4E34-70C5-1654-1D44CB8EEE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5921" y="3775988"/>
            <a:ext cx="3808186" cy="1904093"/>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a:extLst>
              <a:ext uri="{FF2B5EF4-FFF2-40B4-BE49-F238E27FC236}">
                <a16:creationId xmlns:a16="http://schemas.microsoft.com/office/drawing/2014/main" id="{7D89A999-1DD1-BB11-A414-7EA207F5E016}"/>
              </a:ext>
            </a:extLst>
          </p:cNvPr>
          <p:cNvSpPr txBox="1"/>
          <p:nvPr/>
        </p:nvSpPr>
        <p:spPr>
          <a:xfrm>
            <a:off x="2570842" y="5750041"/>
            <a:ext cx="3525158" cy="584775"/>
          </a:xfrm>
          <a:prstGeom prst="rect">
            <a:avLst/>
          </a:prstGeom>
          <a:noFill/>
        </p:spPr>
        <p:txBody>
          <a:bodyPr wrap="square" rtlCol="0">
            <a:spAutoFit/>
          </a:bodyPr>
          <a:lstStyle/>
          <a:p>
            <a:r>
              <a:rPr lang="nl-NL" sz="1600" dirty="0"/>
              <a:t>Coverage </a:t>
            </a:r>
            <a:r>
              <a:rPr lang="nl-NL" sz="1600" dirty="0" err="1"/>
              <a:t>pattern</a:t>
            </a:r>
            <a:r>
              <a:rPr lang="nl-NL" sz="1600" dirty="0"/>
              <a:t> of OTH Radar (green) </a:t>
            </a:r>
            <a:r>
              <a:rPr lang="nl-NL" sz="1600" dirty="0" err="1"/>
              <a:t>vs</a:t>
            </a:r>
            <a:r>
              <a:rPr lang="nl-NL" sz="1600" dirty="0"/>
              <a:t> En-Route Radar (Red)</a:t>
            </a:r>
          </a:p>
        </p:txBody>
      </p:sp>
      <p:sp>
        <p:nvSpPr>
          <p:cNvPr id="9" name="Tekstvak 8">
            <a:extLst>
              <a:ext uri="{FF2B5EF4-FFF2-40B4-BE49-F238E27FC236}">
                <a16:creationId xmlns:a16="http://schemas.microsoft.com/office/drawing/2014/main" id="{C1A3D867-3E39-E9FF-B06E-0D75318180C1}"/>
              </a:ext>
            </a:extLst>
          </p:cNvPr>
          <p:cNvSpPr txBox="1"/>
          <p:nvPr/>
        </p:nvSpPr>
        <p:spPr>
          <a:xfrm>
            <a:off x="6555921" y="5762720"/>
            <a:ext cx="3525158" cy="584775"/>
          </a:xfrm>
          <a:prstGeom prst="rect">
            <a:avLst/>
          </a:prstGeom>
          <a:noFill/>
        </p:spPr>
        <p:txBody>
          <a:bodyPr wrap="square" rtlCol="0">
            <a:spAutoFit/>
          </a:bodyPr>
          <a:lstStyle/>
          <a:p>
            <a:r>
              <a:rPr lang="nl-NL" sz="1600" dirty="0" err="1"/>
              <a:t>Principle</a:t>
            </a:r>
            <a:r>
              <a:rPr lang="nl-NL" sz="1600" dirty="0"/>
              <a:t> of Over-The-Horizon </a:t>
            </a:r>
            <a:r>
              <a:rPr lang="nl-NL" sz="1600" dirty="0" err="1"/>
              <a:t>Backscatter</a:t>
            </a:r>
            <a:r>
              <a:rPr lang="nl-NL" sz="1600" dirty="0"/>
              <a:t> Radar</a:t>
            </a:r>
          </a:p>
        </p:txBody>
      </p:sp>
      <p:sp>
        <p:nvSpPr>
          <p:cNvPr id="7" name="Tekstvak 6">
            <a:extLst>
              <a:ext uri="{FF2B5EF4-FFF2-40B4-BE49-F238E27FC236}">
                <a16:creationId xmlns:a16="http://schemas.microsoft.com/office/drawing/2014/main" id="{DA5F8113-B345-EC8A-8CAE-E7E79E694061}"/>
              </a:ext>
            </a:extLst>
          </p:cNvPr>
          <p:cNvSpPr txBox="1"/>
          <p:nvPr/>
        </p:nvSpPr>
        <p:spPr>
          <a:xfrm>
            <a:off x="4333421" y="1686865"/>
            <a:ext cx="6030686" cy="255454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r>
              <a:rPr lang="nl-NL" sz="8000" dirty="0">
                <a:solidFill>
                  <a:srgbClr val="C00000"/>
                </a:solidFill>
              </a:rPr>
              <a:t>HF (3-30MHz)</a:t>
            </a:r>
          </a:p>
        </p:txBody>
      </p:sp>
    </p:spTree>
    <p:extLst>
      <p:ext uri="{BB962C8B-B14F-4D97-AF65-F5344CB8AC3E}">
        <p14:creationId xmlns:p14="http://schemas.microsoft.com/office/powerpoint/2010/main" val="582368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80">
                                          <p:stCondLst>
                                            <p:cond delay="0"/>
                                          </p:stCondLst>
                                        </p:cTn>
                                        <p:tgtEl>
                                          <p:spTgt spid="7"/>
                                        </p:tgtEl>
                                      </p:cBhvr>
                                    </p:animEffect>
                                    <p:anim calcmode="lin" valueType="num">
                                      <p:cBhvr>
                                        <p:cTn id="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3" dur="26">
                                          <p:stCondLst>
                                            <p:cond delay="650"/>
                                          </p:stCondLst>
                                        </p:cTn>
                                        <p:tgtEl>
                                          <p:spTgt spid="7"/>
                                        </p:tgtEl>
                                      </p:cBhvr>
                                      <p:to x="100000" y="60000"/>
                                    </p:animScale>
                                    <p:animScale>
                                      <p:cBhvr>
                                        <p:cTn id="14" dur="166" decel="50000">
                                          <p:stCondLst>
                                            <p:cond delay="676"/>
                                          </p:stCondLst>
                                        </p:cTn>
                                        <p:tgtEl>
                                          <p:spTgt spid="7"/>
                                        </p:tgtEl>
                                      </p:cBhvr>
                                      <p:to x="100000" y="100000"/>
                                    </p:animScale>
                                    <p:animScale>
                                      <p:cBhvr>
                                        <p:cTn id="15" dur="26">
                                          <p:stCondLst>
                                            <p:cond delay="1312"/>
                                          </p:stCondLst>
                                        </p:cTn>
                                        <p:tgtEl>
                                          <p:spTgt spid="7"/>
                                        </p:tgtEl>
                                      </p:cBhvr>
                                      <p:to x="100000" y="80000"/>
                                    </p:animScale>
                                    <p:animScale>
                                      <p:cBhvr>
                                        <p:cTn id="16" dur="166" decel="50000">
                                          <p:stCondLst>
                                            <p:cond delay="1338"/>
                                          </p:stCondLst>
                                        </p:cTn>
                                        <p:tgtEl>
                                          <p:spTgt spid="7"/>
                                        </p:tgtEl>
                                      </p:cBhvr>
                                      <p:to x="100000" y="100000"/>
                                    </p:animScale>
                                    <p:animScale>
                                      <p:cBhvr>
                                        <p:cTn id="17" dur="26">
                                          <p:stCondLst>
                                            <p:cond delay="1642"/>
                                          </p:stCondLst>
                                        </p:cTn>
                                        <p:tgtEl>
                                          <p:spTgt spid="7"/>
                                        </p:tgtEl>
                                      </p:cBhvr>
                                      <p:to x="100000" y="90000"/>
                                    </p:animScale>
                                    <p:animScale>
                                      <p:cBhvr>
                                        <p:cTn id="18" dur="166" decel="50000">
                                          <p:stCondLst>
                                            <p:cond delay="1668"/>
                                          </p:stCondLst>
                                        </p:cTn>
                                        <p:tgtEl>
                                          <p:spTgt spid="7"/>
                                        </p:tgtEl>
                                      </p:cBhvr>
                                      <p:to x="100000" y="100000"/>
                                    </p:animScale>
                                    <p:animScale>
                                      <p:cBhvr>
                                        <p:cTn id="19" dur="26">
                                          <p:stCondLst>
                                            <p:cond delay="1808"/>
                                          </p:stCondLst>
                                        </p:cTn>
                                        <p:tgtEl>
                                          <p:spTgt spid="7"/>
                                        </p:tgtEl>
                                      </p:cBhvr>
                                      <p:to x="100000" y="95000"/>
                                    </p:animScale>
                                    <p:animScale>
                                      <p:cBhvr>
                                        <p:cTn id="20"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1AB2EFD-98CE-7266-C950-6DC778A96558}"/>
              </a:ext>
            </a:extLst>
          </p:cNvPr>
          <p:cNvSpPr>
            <a:spLocks noGrp="1"/>
          </p:cNvSpPr>
          <p:nvPr>
            <p:ph type="sldNum" sz="quarter" idx="12"/>
          </p:nvPr>
        </p:nvSpPr>
        <p:spPr/>
        <p:txBody>
          <a:bodyPr/>
          <a:lstStyle/>
          <a:p>
            <a:fld id="{075109AD-F64C-3441-8EE5-F5578A599F57}" type="slidenum">
              <a:rPr lang="en-US" smtClean="0"/>
              <a:t>4</a:t>
            </a:fld>
            <a:endParaRPr lang="en-US"/>
          </a:p>
        </p:txBody>
      </p:sp>
      <p:sp>
        <p:nvSpPr>
          <p:cNvPr id="12" name="Title 11"/>
          <p:cNvSpPr>
            <a:spLocks noGrp="1"/>
          </p:cNvSpPr>
          <p:nvPr>
            <p:ph type="title"/>
          </p:nvPr>
        </p:nvSpPr>
        <p:spPr/>
        <p:txBody>
          <a:bodyPr/>
          <a:lstStyle/>
          <a:p>
            <a:r>
              <a:rPr lang="fr-BE" dirty="0"/>
              <a:t>Question 2</a:t>
            </a:r>
          </a:p>
        </p:txBody>
      </p:sp>
      <p:sp>
        <p:nvSpPr>
          <p:cNvPr id="13" name="Content Placeholder 12"/>
          <p:cNvSpPr>
            <a:spLocks noGrp="1"/>
          </p:cNvSpPr>
          <p:nvPr>
            <p:ph sz="quarter" idx="15"/>
          </p:nvPr>
        </p:nvSpPr>
        <p:spPr/>
        <p:txBody>
          <a:bodyPr/>
          <a:lstStyle/>
          <a:p>
            <a:pPr marL="0" indent="0">
              <a:buNone/>
            </a:pPr>
            <a:r>
              <a:rPr lang="nl-NL" sz="2400" dirty="0" err="1"/>
              <a:t>What</a:t>
            </a:r>
            <a:r>
              <a:rPr lang="nl-NL" sz="2400" dirty="0"/>
              <a:t> kind of </a:t>
            </a:r>
            <a:r>
              <a:rPr lang="en-US" sz="2400" dirty="0"/>
              <a:t>solar phenomenon might impact this 	type of radar and why?</a:t>
            </a:r>
          </a:p>
        </p:txBody>
      </p:sp>
      <p:pic>
        <p:nvPicPr>
          <p:cNvPr id="6" name="Picture 2" descr="Afbeeldingsresultaat voor d rap solar flare hf">
            <a:hlinkClick r:id="rId3"/>
            <a:extLst>
              <a:ext uri="{FF2B5EF4-FFF2-40B4-BE49-F238E27FC236}">
                <a16:creationId xmlns:a16="http://schemas.microsoft.com/office/drawing/2014/main" id="{E7F60BCD-D14D-48EA-A566-9C953AF07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394914"/>
            <a:ext cx="7895496" cy="441218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2">
            <a:extLst>
              <a:ext uri="{FF2B5EF4-FFF2-40B4-BE49-F238E27FC236}">
                <a16:creationId xmlns:a16="http://schemas.microsoft.com/office/drawing/2014/main" id="{2744529B-0893-D74C-83E1-79571025BD19}"/>
              </a:ext>
            </a:extLst>
          </p:cNvPr>
          <p:cNvCxnSpPr>
            <a:cxnSpLocks/>
            <a:stCxn id="8" idx="3"/>
          </p:cNvCxnSpPr>
          <p:nvPr/>
        </p:nvCxnSpPr>
        <p:spPr>
          <a:xfrm flipV="1">
            <a:off x="3211408" y="2132856"/>
            <a:ext cx="1402692" cy="87997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 name="TextBox 5">
            <a:extLst>
              <a:ext uri="{FF2B5EF4-FFF2-40B4-BE49-F238E27FC236}">
                <a16:creationId xmlns:a16="http://schemas.microsoft.com/office/drawing/2014/main" id="{4C533162-DB93-CC2F-D45F-5FFE0BF3F0C7}"/>
              </a:ext>
            </a:extLst>
          </p:cNvPr>
          <p:cNvSpPr txBox="1"/>
          <p:nvPr/>
        </p:nvSpPr>
        <p:spPr>
          <a:xfrm>
            <a:off x="2385542" y="2781998"/>
            <a:ext cx="825867" cy="461665"/>
          </a:xfrm>
          <a:prstGeom prst="rect">
            <a:avLst/>
          </a:prstGeom>
          <a:noFill/>
        </p:spPr>
        <p:txBody>
          <a:bodyPr wrap="none" rtlCol="0">
            <a:spAutoFit/>
          </a:bodyPr>
          <a:lstStyle/>
          <a:p>
            <a:r>
              <a:rPr lang="en-US" sz="2400" b="1" dirty="0">
                <a:solidFill>
                  <a:schemeClr val="bg1"/>
                </a:solidFill>
              </a:rPr>
              <a:t>PCA</a:t>
            </a:r>
            <a:endParaRPr lang="nl-NL" sz="2400" b="1" dirty="0">
              <a:solidFill>
                <a:schemeClr val="bg1"/>
              </a:solidFill>
            </a:endParaRPr>
          </a:p>
        </p:txBody>
      </p:sp>
      <p:sp>
        <p:nvSpPr>
          <p:cNvPr id="9" name="TextBox 11">
            <a:extLst>
              <a:ext uri="{FF2B5EF4-FFF2-40B4-BE49-F238E27FC236}">
                <a16:creationId xmlns:a16="http://schemas.microsoft.com/office/drawing/2014/main" id="{4AC814AE-DCE3-333A-24BF-EC563B109AF3}"/>
              </a:ext>
            </a:extLst>
          </p:cNvPr>
          <p:cNvSpPr txBox="1"/>
          <p:nvPr/>
        </p:nvSpPr>
        <p:spPr>
          <a:xfrm>
            <a:off x="3234021" y="3243663"/>
            <a:ext cx="1723549" cy="461665"/>
          </a:xfrm>
          <a:prstGeom prst="rect">
            <a:avLst/>
          </a:prstGeom>
          <a:noFill/>
        </p:spPr>
        <p:txBody>
          <a:bodyPr wrap="none" rtlCol="0">
            <a:spAutoFit/>
          </a:bodyPr>
          <a:lstStyle/>
          <a:p>
            <a:r>
              <a:rPr lang="en-US" sz="2400" b="1" dirty="0">
                <a:solidFill>
                  <a:schemeClr val="bg1"/>
                </a:solidFill>
              </a:rPr>
              <a:t>Solar Flare</a:t>
            </a:r>
            <a:endParaRPr lang="nl-NL" sz="2400" b="1" dirty="0">
              <a:solidFill>
                <a:schemeClr val="bg1"/>
              </a:solidFill>
            </a:endParaRPr>
          </a:p>
        </p:txBody>
      </p:sp>
      <p:cxnSp>
        <p:nvCxnSpPr>
          <p:cNvPr id="10" name="Straight Arrow Connector 12">
            <a:extLst>
              <a:ext uri="{FF2B5EF4-FFF2-40B4-BE49-F238E27FC236}">
                <a16:creationId xmlns:a16="http://schemas.microsoft.com/office/drawing/2014/main" id="{593BD3BC-6CDF-02C4-3176-7CADBE5C632A}"/>
              </a:ext>
            </a:extLst>
          </p:cNvPr>
          <p:cNvCxnSpPr>
            <a:cxnSpLocks/>
          </p:cNvCxnSpPr>
          <p:nvPr/>
        </p:nvCxnSpPr>
        <p:spPr>
          <a:xfrm flipV="1">
            <a:off x="4771290" y="2993847"/>
            <a:ext cx="1530932" cy="461665"/>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896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C32B2DA6-B9BE-6DAE-6924-4E77CD820F6F}"/>
              </a:ext>
            </a:extLst>
          </p:cNvPr>
          <p:cNvSpPr>
            <a:spLocks noGrp="1"/>
          </p:cNvSpPr>
          <p:nvPr>
            <p:ph type="sldNum" sz="quarter" idx="12"/>
          </p:nvPr>
        </p:nvSpPr>
        <p:spPr/>
        <p:txBody>
          <a:bodyPr/>
          <a:lstStyle/>
          <a:p>
            <a:fld id="{075109AD-F64C-3441-8EE5-F5578A599F57}" type="slidenum">
              <a:rPr lang="en-US" smtClean="0"/>
              <a:t>5</a:t>
            </a:fld>
            <a:endParaRPr lang="en-US"/>
          </a:p>
        </p:txBody>
      </p:sp>
      <p:sp>
        <p:nvSpPr>
          <p:cNvPr id="11" name="Title 10"/>
          <p:cNvSpPr>
            <a:spLocks noGrp="1"/>
          </p:cNvSpPr>
          <p:nvPr>
            <p:ph type="title"/>
          </p:nvPr>
        </p:nvSpPr>
        <p:spPr/>
        <p:txBody>
          <a:bodyPr/>
          <a:lstStyle/>
          <a:p>
            <a:r>
              <a:rPr lang="fr-BE" dirty="0" err="1"/>
              <a:t>Reminder</a:t>
            </a:r>
            <a:endParaRPr lang="fr-BE" dirty="0"/>
          </a:p>
        </p:txBody>
      </p:sp>
      <p:sp>
        <p:nvSpPr>
          <p:cNvPr id="12" name="Content Placeholder 11"/>
          <p:cNvSpPr>
            <a:spLocks noGrp="1"/>
          </p:cNvSpPr>
          <p:nvPr>
            <p:ph sz="quarter" idx="15"/>
          </p:nvPr>
        </p:nvSpPr>
        <p:spPr>
          <a:xfrm>
            <a:off x="533401" y="1710813"/>
            <a:ext cx="3448664" cy="5150458"/>
          </a:xfrm>
        </p:spPr>
        <p:txBody>
          <a:bodyPr/>
          <a:lstStyle/>
          <a:p>
            <a:r>
              <a:rPr lang="nl-NL" dirty="0" err="1"/>
              <a:t>Remember</a:t>
            </a:r>
            <a:r>
              <a:rPr lang="nl-NL" dirty="0"/>
              <a:t> </a:t>
            </a:r>
            <a:r>
              <a:rPr lang="nl-NL" dirty="0" err="1"/>
              <a:t>Polar</a:t>
            </a:r>
            <a:r>
              <a:rPr lang="nl-NL" dirty="0"/>
              <a:t> Cap </a:t>
            </a:r>
            <a:r>
              <a:rPr lang="nl-NL" dirty="0" err="1"/>
              <a:t>Absorption</a:t>
            </a:r>
            <a:r>
              <a:rPr lang="nl-NL" dirty="0"/>
              <a:t>?</a:t>
            </a:r>
          </a:p>
          <a:p>
            <a:pPr marL="0" indent="0">
              <a:buNone/>
            </a:pPr>
            <a:endParaRPr lang="fr-BE" dirty="0"/>
          </a:p>
        </p:txBody>
      </p:sp>
      <p:pic>
        <p:nvPicPr>
          <p:cNvPr id="6" name="jhv_soho_20031027-30.mov-0.0000-10.6000.wmv">
            <a:hlinkClick r:id="" action="ppaction://media"/>
            <a:extLst>
              <a:ext uri="{FF2B5EF4-FFF2-40B4-BE49-F238E27FC236}">
                <a16:creationId xmlns:a16="http://schemas.microsoft.com/office/drawing/2014/main" id="{80F6B6BC-A189-9407-4C86-811E588346C0}"/>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bwMode="auto">
          <a:xfrm>
            <a:off x="533401" y="3017071"/>
            <a:ext cx="3462350" cy="2832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Boniface.Mills\AppData\Local\Microsoft\Windows\Temporary Internet Files\Content.Outlook\P7C23DVC\10-25.jpg">
            <a:extLst>
              <a:ext uri="{FF2B5EF4-FFF2-40B4-BE49-F238E27FC236}">
                <a16:creationId xmlns:a16="http://schemas.microsoft.com/office/drawing/2014/main" id="{37426B0A-BD17-2D71-A193-1E8C93906E2E}"/>
              </a:ext>
            </a:extLst>
          </p:cNvPr>
          <p:cNvPicPr>
            <a:picLocks noChangeAspect="1" noChangeArrowheads="1"/>
          </p:cNvPicPr>
          <p:nvPr/>
        </p:nvPicPr>
        <p:blipFill>
          <a:blip r:embed="rId5" cstate="print"/>
          <a:srcRect/>
          <a:stretch>
            <a:fillRect/>
          </a:stretch>
        </p:blipFill>
        <p:spPr bwMode="auto">
          <a:xfrm>
            <a:off x="4457409" y="1789234"/>
            <a:ext cx="7545614" cy="2455673"/>
          </a:xfrm>
          <a:prstGeom prst="rect">
            <a:avLst/>
          </a:prstGeom>
          <a:noFill/>
          <a:ln w="19050">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8" name="Content Placeholder 4">
            <a:extLst>
              <a:ext uri="{FF2B5EF4-FFF2-40B4-BE49-F238E27FC236}">
                <a16:creationId xmlns:a16="http://schemas.microsoft.com/office/drawing/2014/main" id="{F15B9F30-176E-0165-4F3D-2D78C8181F53}"/>
              </a:ext>
            </a:extLst>
          </p:cNvPr>
          <p:cNvPicPr>
            <a:picLocks noChangeAspect="1"/>
          </p:cNvPicPr>
          <p:nvPr/>
        </p:nvPicPr>
        <p:blipFill rotWithShape="1">
          <a:blip r:embed="rId6">
            <a:extLst>
              <a:ext uri="{28A0092B-C50C-407E-A947-70E740481C1C}">
                <a14:useLocalDpi xmlns:a14="http://schemas.microsoft.com/office/drawing/2010/main" val="0"/>
              </a:ext>
            </a:extLst>
          </a:blip>
          <a:srcRect b="14269"/>
          <a:stretch/>
        </p:blipFill>
        <p:spPr bwMode="auto">
          <a:xfrm>
            <a:off x="7620000" y="4410028"/>
            <a:ext cx="3533108" cy="2453465"/>
          </a:xfrm>
          <a:prstGeom prst="rect">
            <a:avLst/>
          </a:prstGeom>
          <a:noFill/>
          <a:ln w="9525">
            <a:noFill/>
            <a:miter lim="800000"/>
            <a:headEnd/>
            <a:tailEnd/>
          </a:ln>
        </p:spPr>
      </p:pic>
      <p:sp>
        <p:nvSpPr>
          <p:cNvPr id="9" name="Tekstvak 8">
            <a:extLst>
              <a:ext uri="{FF2B5EF4-FFF2-40B4-BE49-F238E27FC236}">
                <a16:creationId xmlns:a16="http://schemas.microsoft.com/office/drawing/2014/main" id="{857D9206-8540-EFEE-E70A-124C3C605ED3}"/>
              </a:ext>
            </a:extLst>
          </p:cNvPr>
          <p:cNvSpPr txBox="1"/>
          <p:nvPr/>
        </p:nvSpPr>
        <p:spPr>
          <a:xfrm>
            <a:off x="5716191" y="4700494"/>
            <a:ext cx="2074849" cy="1940018"/>
          </a:xfrm>
          <a:prstGeom prst="rect">
            <a:avLst/>
          </a:prstGeom>
          <a:noFill/>
        </p:spPr>
        <p:txBody>
          <a:bodyPr wrap="square" rtlCol="0">
            <a:spAutoFit/>
          </a:bodyPr>
          <a:lstStyle/>
          <a:p>
            <a:pPr defTabSz="685800">
              <a:lnSpc>
                <a:spcPct val="90000"/>
              </a:lnSpc>
              <a:spcBef>
                <a:spcPts val="750"/>
              </a:spcBef>
              <a:buFont typeface="Wingdings" panose="05000000000000000000" pitchFamily="2" charset="2"/>
            </a:pPr>
            <a:r>
              <a:rPr lang="nl-NL" sz="2100" dirty="0" err="1">
                <a:solidFill>
                  <a:schemeClr val="tx2"/>
                </a:solidFill>
              </a:rPr>
              <a:t>Charged</a:t>
            </a:r>
            <a:r>
              <a:rPr lang="nl-NL" sz="2100" dirty="0">
                <a:solidFill>
                  <a:schemeClr val="tx2"/>
                </a:solidFill>
              </a:rPr>
              <a:t> </a:t>
            </a:r>
            <a:r>
              <a:rPr lang="nl-NL" sz="2100" dirty="0" err="1">
                <a:solidFill>
                  <a:schemeClr val="tx2"/>
                </a:solidFill>
              </a:rPr>
              <a:t>particles</a:t>
            </a:r>
            <a:r>
              <a:rPr lang="nl-NL" sz="2100" dirty="0">
                <a:solidFill>
                  <a:schemeClr val="tx2"/>
                </a:solidFill>
              </a:rPr>
              <a:t> follow </a:t>
            </a:r>
            <a:r>
              <a:rPr lang="nl-NL" sz="2100" dirty="0" err="1">
                <a:solidFill>
                  <a:schemeClr val="tx2"/>
                </a:solidFill>
              </a:rPr>
              <a:t>fieldlines</a:t>
            </a:r>
            <a:r>
              <a:rPr lang="nl-NL" sz="2100" dirty="0">
                <a:solidFill>
                  <a:schemeClr val="tx2"/>
                </a:solidFill>
              </a:rPr>
              <a:t> </a:t>
            </a:r>
            <a:r>
              <a:rPr lang="nl-NL" sz="2100" dirty="0" err="1">
                <a:solidFill>
                  <a:schemeClr val="tx2"/>
                </a:solidFill>
              </a:rPr>
              <a:t>to</a:t>
            </a:r>
            <a:r>
              <a:rPr lang="nl-NL" sz="2100" dirty="0">
                <a:solidFill>
                  <a:schemeClr val="tx2"/>
                </a:solidFill>
              </a:rPr>
              <a:t> </a:t>
            </a:r>
            <a:r>
              <a:rPr lang="nl-NL" sz="2100" dirty="0" err="1">
                <a:solidFill>
                  <a:schemeClr val="tx2"/>
                </a:solidFill>
              </a:rPr>
              <a:t>the</a:t>
            </a:r>
            <a:r>
              <a:rPr lang="nl-NL" sz="2100" dirty="0">
                <a:solidFill>
                  <a:schemeClr val="tx2"/>
                </a:solidFill>
              </a:rPr>
              <a:t> </a:t>
            </a:r>
            <a:r>
              <a:rPr lang="nl-NL" sz="2100" dirty="0" err="1">
                <a:solidFill>
                  <a:schemeClr val="tx2"/>
                </a:solidFill>
              </a:rPr>
              <a:t>poles</a:t>
            </a:r>
            <a:endParaRPr lang="nl-NL" sz="2100" dirty="0">
              <a:solidFill>
                <a:schemeClr val="tx2"/>
              </a:solidFill>
            </a:endParaRPr>
          </a:p>
          <a:p>
            <a:pPr defTabSz="685800">
              <a:lnSpc>
                <a:spcPct val="90000"/>
              </a:lnSpc>
              <a:spcBef>
                <a:spcPts val="750"/>
              </a:spcBef>
              <a:buFont typeface="Wingdings" panose="05000000000000000000" pitchFamily="2" charset="2"/>
            </a:pPr>
            <a:endParaRPr lang="nl-NL" sz="2100" dirty="0">
              <a:solidFill>
                <a:schemeClr val="tx2"/>
              </a:solidFill>
            </a:endParaRPr>
          </a:p>
        </p:txBody>
      </p:sp>
    </p:spTree>
    <p:extLst>
      <p:ext uri="{BB962C8B-B14F-4D97-AF65-F5344CB8AC3E}">
        <p14:creationId xmlns:p14="http://schemas.microsoft.com/office/powerpoint/2010/main" val="2548918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vol="80000">
                <p:cTn id="7" fill="hold" display="0">
                  <p:stCondLst>
                    <p:cond delay="indefinite"/>
                  </p:stCondLst>
                </p:cTn>
                <p:tgtEl>
                  <p:spTgt spid="6"/>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1AB2EFD-98CE-7266-C950-6DC778A96558}"/>
              </a:ext>
            </a:extLst>
          </p:cNvPr>
          <p:cNvSpPr>
            <a:spLocks noGrp="1"/>
          </p:cNvSpPr>
          <p:nvPr>
            <p:ph type="sldNum" sz="quarter" idx="12"/>
          </p:nvPr>
        </p:nvSpPr>
        <p:spPr/>
        <p:txBody>
          <a:bodyPr/>
          <a:lstStyle/>
          <a:p>
            <a:fld id="{075109AD-F64C-3441-8EE5-F5578A599F57}" type="slidenum">
              <a:rPr lang="en-US" smtClean="0"/>
              <a:t>6</a:t>
            </a:fld>
            <a:endParaRPr lang="en-US"/>
          </a:p>
        </p:txBody>
      </p:sp>
      <p:sp>
        <p:nvSpPr>
          <p:cNvPr id="13" name="Title 12"/>
          <p:cNvSpPr>
            <a:spLocks noGrp="1"/>
          </p:cNvSpPr>
          <p:nvPr>
            <p:ph type="title"/>
          </p:nvPr>
        </p:nvSpPr>
        <p:spPr/>
        <p:txBody>
          <a:bodyPr/>
          <a:lstStyle/>
          <a:p>
            <a:r>
              <a:rPr lang="fr-BE" dirty="0" err="1"/>
              <a:t>Reminder</a:t>
            </a:r>
            <a:endParaRPr lang="fr-BE" dirty="0"/>
          </a:p>
        </p:txBody>
      </p:sp>
      <p:sp>
        <p:nvSpPr>
          <p:cNvPr id="14" name="Content Placeholder 13"/>
          <p:cNvSpPr>
            <a:spLocks noGrp="1"/>
          </p:cNvSpPr>
          <p:nvPr>
            <p:ph sz="quarter" idx="15"/>
          </p:nvPr>
        </p:nvSpPr>
        <p:spPr/>
        <p:txBody>
          <a:bodyPr/>
          <a:lstStyle/>
          <a:p>
            <a:pPr marL="0" indent="0">
              <a:buNone/>
            </a:pPr>
            <a:r>
              <a:rPr lang="nl-NL" sz="2400" dirty="0" err="1"/>
              <a:t>What</a:t>
            </a:r>
            <a:r>
              <a:rPr lang="nl-NL" sz="2400" dirty="0"/>
              <a:t> kind of </a:t>
            </a:r>
            <a:r>
              <a:rPr lang="en-US" sz="2400" dirty="0"/>
              <a:t>solar phenomenon might impact this 	type of radar and why?</a:t>
            </a:r>
          </a:p>
          <a:p>
            <a:pPr marL="0" indent="0">
              <a:buNone/>
            </a:pPr>
            <a:endParaRPr lang="nl-NL" sz="2400" dirty="0"/>
          </a:p>
          <a:p>
            <a:pPr marL="0" indent="0">
              <a:buNone/>
            </a:pPr>
            <a:endParaRPr lang="fr-BE" dirty="0"/>
          </a:p>
        </p:txBody>
      </p:sp>
      <p:pic>
        <p:nvPicPr>
          <p:cNvPr id="6" name="Picture 2" descr="Afbeeldingsresultaat voor d rap solar flare hf">
            <a:hlinkClick r:id="rId3"/>
            <a:extLst>
              <a:ext uri="{FF2B5EF4-FFF2-40B4-BE49-F238E27FC236}">
                <a16:creationId xmlns:a16="http://schemas.microsoft.com/office/drawing/2014/main" id="{E7F60BCD-D14D-48EA-A566-9C953AF07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68342"/>
            <a:ext cx="5691560" cy="318057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Arrow Connector 2">
            <a:extLst>
              <a:ext uri="{FF2B5EF4-FFF2-40B4-BE49-F238E27FC236}">
                <a16:creationId xmlns:a16="http://schemas.microsoft.com/office/drawing/2014/main" id="{2744529B-0893-D74C-83E1-79571025BD19}"/>
              </a:ext>
            </a:extLst>
          </p:cNvPr>
          <p:cNvCxnSpPr>
            <a:cxnSpLocks/>
          </p:cNvCxnSpPr>
          <p:nvPr/>
        </p:nvCxnSpPr>
        <p:spPr>
          <a:xfrm flipV="1">
            <a:off x="2505640" y="2423577"/>
            <a:ext cx="1530932" cy="879974"/>
          </a:xfrm>
          <a:prstGeom prst="straightConnector1">
            <a:avLst/>
          </a:prstGeom>
          <a:ln>
            <a:solidFill>
              <a:schemeClr val="bg1"/>
            </a:solidFill>
            <a:tailEnd type="arrow"/>
          </a:ln>
        </p:spPr>
        <p:style>
          <a:lnRef idx="2">
            <a:schemeClr val="accent1"/>
          </a:lnRef>
          <a:fillRef idx="0">
            <a:schemeClr val="accent1"/>
          </a:fillRef>
          <a:effectRef idx="1">
            <a:schemeClr val="accent1"/>
          </a:effectRef>
          <a:fontRef idx="minor">
            <a:schemeClr val="tx1"/>
          </a:fontRef>
        </p:style>
      </p:cxnSp>
      <p:sp>
        <p:nvSpPr>
          <p:cNvPr id="8" name="TextBox 5">
            <a:extLst>
              <a:ext uri="{FF2B5EF4-FFF2-40B4-BE49-F238E27FC236}">
                <a16:creationId xmlns:a16="http://schemas.microsoft.com/office/drawing/2014/main" id="{4C533162-DB93-CC2F-D45F-5FFE0BF3F0C7}"/>
              </a:ext>
            </a:extLst>
          </p:cNvPr>
          <p:cNvSpPr txBox="1"/>
          <p:nvPr/>
        </p:nvSpPr>
        <p:spPr>
          <a:xfrm>
            <a:off x="2156827" y="3303552"/>
            <a:ext cx="825867" cy="461665"/>
          </a:xfrm>
          <a:prstGeom prst="rect">
            <a:avLst/>
          </a:prstGeom>
          <a:noFill/>
        </p:spPr>
        <p:txBody>
          <a:bodyPr wrap="none" rtlCol="0">
            <a:spAutoFit/>
          </a:bodyPr>
          <a:lstStyle/>
          <a:p>
            <a:r>
              <a:rPr lang="en-US" sz="2400" b="1" dirty="0">
                <a:solidFill>
                  <a:schemeClr val="bg1"/>
                </a:solidFill>
              </a:rPr>
              <a:t>PCA</a:t>
            </a:r>
            <a:endParaRPr lang="nl-NL" sz="2400" b="1" dirty="0">
              <a:solidFill>
                <a:schemeClr val="bg1"/>
              </a:solidFill>
            </a:endParaRPr>
          </a:p>
        </p:txBody>
      </p:sp>
      <p:sp>
        <p:nvSpPr>
          <p:cNvPr id="9" name="TextBox 11">
            <a:extLst>
              <a:ext uri="{FF2B5EF4-FFF2-40B4-BE49-F238E27FC236}">
                <a16:creationId xmlns:a16="http://schemas.microsoft.com/office/drawing/2014/main" id="{4AC814AE-DCE3-333A-24BF-EC563B109AF3}"/>
              </a:ext>
            </a:extLst>
          </p:cNvPr>
          <p:cNvSpPr txBox="1"/>
          <p:nvPr/>
        </p:nvSpPr>
        <p:spPr>
          <a:xfrm>
            <a:off x="2967209" y="3765217"/>
            <a:ext cx="1723549" cy="461665"/>
          </a:xfrm>
          <a:prstGeom prst="rect">
            <a:avLst/>
          </a:prstGeom>
          <a:noFill/>
        </p:spPr>
        <p:txBody>
          <a:bodyPr wrap="none" rtlCol="0">
            <a:spAutoFit/>
          </a:bodyPr>
          <a:lstStyle/>
          <a:p>
            <a:r>
              <a:rPr lang="en-US" sz="2400" b="1" dirty="0">
                <a:solidFill>
                  <a:schemeClr val="bg1"/>
                </a:solidFill>
              </a:rPr>
              <a:t>Solar Flare</a:t>
            </a:r>
            <a:endParaRPr lang="nl-NL" sz="2400" b="1" dirty="0">
              <a:solidFill>
                <a:schemeClr val="bg1"/>
              </a:solidFill>
            </a:endParaRPr>
          </a:p>
        </p:txBody>
      </p:sp>
      <p:cxnSp>
        <p:nvCxnSpPr>
          <p:cNvPr id="10" name="Straight Arrow Connector 12">
            <a:extLst>
              <a:ext uri="{FF2B5EF4-FFF2-40B4-BE49-F238E27FC236}">
                <a16:creationId xmlns:a16="http://schemas.microsoft.com/office/drawing/2014/main" id="{593BD3BC-6CDF-02C4-3176-7CADBE5C632A}"/>
              </a:ext>
            </a:extLst>
          </p:cNvPr>
          <p:cNvCxnSpPr>
            <a:cxnSpLocks/>
          </p:cNvCxnSpPr>
          <p:nvPr/>
        </p:nvCxnSpPr>
        <p:spPr>
          <a:xfrm flipV="1">
            <a:off x="3732674" y="3206118"/>
            <a:ext cx="1530932" cy="461665"/>
          </a:xfrm>
          <a:prstGeom prst="straightConnector1">
            <a:avLst/>
          </a:prstGeom>
          <a:ln>
            <a:solidFill>
              <a:srgbClr val="FFFFFF"/>
            </a:solidFill>
            <a:tailEnd type="arrow"/>
          </a:ln>
        </p:spPr>
        <p:style>
          <a:lnRef idx="2">
            <a:schemeClr val="accent1"/>
          </a:lnRef>
          <a:fillRef idx="0">
            <a:schemeClr val="accent1"/>
          </a:fillRef>
          <a:effectRef idx="1">
            <a:schemeClr val="accent1"/>
          </a:effectRef>
          <a:fontRef idx="minor">
            <a:schemeClr val="tx1"/>
          </a:fontRef>
        </p:style>
      </p:cxnSp>
      <p:sp>
        <p:nvSpPr>
          <p:cNvPr id="2" name="Tekstvak 1">
            <a:extLst>
              <a:ext uri="{FF2B5EF4-FFF2-40B4-BE49-F238E27FC236}">
                <a16:creationId xmlns:a16="http://schemas.microsoft.com/office/drawing/2014/main" id="{727EBA9C-3317-522F-549F-F5DE3B69F177}"/>
              </a:ext>
            </a:extLst>
          </p:cNvPr>
          <p:cNvSpPr txBox="1"/>
          <p:nvPr/>
        </p:nvSpPr>
        <p:spPr>
          <a:xfrm>
            <a:off x="744676" y="5528362"/>
            <a:ext cx="11073580" cy="1294713"/>
          </a:xfrm>
          <a:prstGeom prst="rect">
            <a:avLst/>
          </a:prstGeom>
          <a:noFill/>
        </p:spPr>
        <p:txBody>
          <a:bodyPr wrap="square" rtlCol="0">
            <a:spAutoFit/>
          </a:bodyPr>
          <a:lstStyle/>
          <a:p>
            <a:pPr defTabSz="685800">
              <a:lnSpc>
                <a:spcPct val="90000"/>
              </a:lnSpc>
              <a:spcBef>
                <a:spcPts val="750"/>
              </a:spcBef>
            </a:pPr>
            <a:r>
              <a:rPr lang="nl-NL" sz="2400" dirty="0">
                <a:solidFill>
                  <a:schemeClr val="tx2"/>
                </a:solidFill>
              </a:rPr>
              <a:t>D-</a:t>
            </a:r>
            <a:r>
              <a:rPr lang="nl-NL" sz="2400" dirty="0" err="1">
                <a:solidFill>
                  <a:schemeClr val="tx2"/>
                </a:solidFill>
              </a:rPr>
              <a:t>layer</a:t>
            </a:r>
            <a:r>
              <a:rPr lang="nl-NL" sz="2400" dirty="0">
                <a:solidFill>
                  <a:schemeClr val="tx2"/>
                </a:solidFill>
              </a:rPr>
              <a:t> </a:t>
            </a:r>
            <a:r>
              <a:rPr lang="nl-NL" sz="2400" dirty="0" err="1">
                <a:solidFill>
                  <a:schemeClr val="tx2"/>
                </a:solidFill>
              </a:rPr>
              <a:t>ionization</a:t>
            </a:r>
            <a:r>
              <a:rPr lang="nl-NL" sz="2400" dirty="0">
                <a:solidFill>
                  <a:schemeClr val="tx2"/>
                </a:solidFill>
              </a:rPr>
              <a:t> </a:t>
            </a:r>
            <a:r>
              <a:rPr lang="nl-NL" sz="2400" dirty="0" err="1">
                <a:solidFill>
                  <a:schemeClr val="tx2"/>
                </a:solidFill>
              </a:rPr>
              <a:t>results</a:t>
            </a:r>
            <a:r>
              <a:rPr lang="nl-NL" sz="2400" dirty="0">
                <a:solidFill>
                  <a:schemeClr val="tx2"/>
                </a:solidFill>
              </a:rPr>
              <a:t> in a HF-</a:t>
            </a:r>
            <a:r>
              <a:rPr lang="nl-NL" sz="2400" dirty="0" err="1">
                <a:solidFill>
                  <a:schemeClr val="tx2"/>
                </a:solidFill>
              </a:rPr>
              <a:t>blackout</a:t>
            </a:r>
            <a:r>
              <a:rPr lang="nl-NL" sz="2400" dirty="0">
                <a:solidFill>
                  <a:schemeClr val="tx2"/>
                </a:solidFill>
              </a:rPr>
              <a:t>.</a:t>
            </a:r>
          </a:p>
          <a:p>
            <a:pPr defTabSz="685800">
              <a:lnSpc>
                <a:spcPct val="90000"/>
              </a:lnSpc>
              <a:spcBef>
                <a:spcPts val="750"/>
              </a:spcBef>
            </a:pPr>
            <a:r>
              <a:rPr lang="nl-NL" sz="2400" dirty="0">
                <a:solidFill>
                  <a:schemeClr val="tx2"/>
                </a:solidFill>
              </a:rPr>
              <a:t>Solar </a:t>
            </a:r>
            <a:r>
              <a:rPr lang="nl-NL" sz="2400" dirty="0" err="1">
                <a:solidFill>
                  <a:schemeClr val="tx2"/>
                </a:solidFill>
              </a:rPr>
              <a:t>flare</a:t>
            </a:r>
            <a:r>
              <a:rPr lang="nl-NL" sz="2400" dirty="0">
                <a:solidFill>
                  <a:schemeClr val="tx2"/>
                </a:solidFill>
              </a:rPr>
              <a:t> </a:t>
            </a:r>
            <a:r>
              <a:rPr lang="nl-NL" sz="2400" dirty="0" err="1">
                <a:solidFill>
                  <a:schemeClr val="tx2"/>
                </a:solidFill>
              </a:rPr>
              <a:t>effects</a:t>
            </a:r>
            <a:r>
              <a:rPr lang="nl-NL" sz="2400" dirty="0">
                <a:solidFill>
                  <a:schemeClr val="tx2"/>
                </a:solidFill>
              </a:rPr>
              <a:t> </a:t>
            </a:r>
            <a:r>
              <a:rPr lang="nl-NL" sz="2400" dirty="0" err="1">
                <a:solidFill>
                  <a:schemeClr val="tx2"/>
                </a:solidFill>
              </a:rPr>
              <a:t>may</a:t>
            </a:r>
            <a:r>
              <a:rPr lang="nl-NL" sz="2400" dirty="0">
                <a:solidFill>
                  <a:schemeClr val="tx2"/>
                </a:solidFill>
              </a:rPr>
              <a:t> last up </a:t>
            </a:r>
            <a:r>
              <a:rPr lang="nl-NL" sz="2400" dirty="0" err="1">
                <a:solidFill>
                  <a:schemeClr val="tx2"/>
                </a:solidFill>
              </a:rPr>
              <a:t>to</a:t>
            </a:r>
            <a:r>
              <a:rPr lang="nl-NL" sz="2400" dirty="0">
                <a:solidFill>
                  <a:schemeClr val="tx2"/>
                </a:solidFill>
              </a:rPr>
              <a:t> (</a:t>
            </a:r>
            <a:r>
              <a:rPr lang="nl-NL" sz="2400" dirty="0" err="1">
                <a:solidFill>
                  <a:schemeClr val="tx2"/>
                </a:solidFill>
              </a:rPr>
              <a:t>tens</a:t>
            </a:r>
            <a:r>
              <a:rPr lang="nl-NL" sz="2400" dirty="0">
                <a:solidFill>
                  <a:schemeClr val="tx2"/>
                </a:solidFill>
              </a:rPr>
              <a:t> of) minutes </a:t>
            </a:r>
            <a:r>
              <a:rPr lang="nl-NL" sz="2400" dirty="0" err="1">
                <a:solidFill>
                  <a:schemeClr val="tx2"/>
                </a:solidFill>
              </a:rPr>
              <a:t>to</a:t>
            </a:r>
            <a:r>
              <a:rPr lang="nl-NL" sz="2400" dirty="0">
                <a:solidFill>
                  <a:schemeClr val="tx2"/>
                </a:solidFill>
              </a:rPr>
              <a:t> </a:t>
            </a:r>
            <a:r>
              <a:rPr lang="nl-NL" sz="2400" dirty="0" err="1">
                <a:solidFill>
                  <a:schemeClr val="tx2"/>
                </a:solidFill>
              </a:rPr>
              <a:t>several</a:t>
            </a:r>
            <a:r>
              <a:rPr lang="nl-NL" sz="2400" dirty="0">
                <a:solidFill>
                  <a:schemeClr val="tx2"/>
                </a:solidFill>
              </a:rPr>
              <a:t> </a:t>
            </a:r>
            <a:r>
              <a:rPr lang="nl-NL" sz="2400" dirty="0" err="1">
                <a:solidFill>
                  <a:schemeClr val="tx2"/>
                </a:solidFill>
              </a:rPr>
              <a:t>hours</a:t>
            </a:r>
            <a:endParaRPr lang="nl-NL" sz="2400" dirty="0">
              <a:solidFill>
                <a:schemeClr val="tx2"/>
              </a:solidFill>
            </a:endParaRPr>
          </a:p>
          <a:p>
            <a:pPr defTabSz="685800">
              <a:lnSpc>
                <a:spcPct val="90000"/>
              </a:lnSpc>
              <a:spcBef>
                <a:spcPts val="750"/>
              </a:spcBef>
            </a:pPr>
            <a:r>
              <a:rPr lang="nl-NL" sz="2400" dirty="0">
                <a:solidFill>
                  <a:schemeClr val="tx2"/>
                </a:solidFill>
              </a:rPr>
              <a:t>PCA </a:t>
            </a:r>
            <a:r>
              <a:rPr lang="nl-NL" sz="2400" dirty="0" err="1">
                <a:solidFill>
                  <a:schemeClr val="tx2"/>
                </a:solidFill>
              </a:rPr>
              <a:t>effects</a:t>
            </a:r>
            <a:r>
              <a:rPr lang="nl-NL" sz="2400" dirty="0">
                <a:solidFill>
                  <a:schemeClr val="tx2"/>
                </a:solidFill>
              </a:rPr>
              <a:t> </a:t>
            </a:r>
            <a:r>
              <a:rPr lang="nl-NL" sz="2400" dirty="0" err="1">
                <a:solidFill>
                  <a:schemeClr val="tx2"/>
                </a:solidFill>
              </a:rPr>
              <a:t>may</a:t>
            </a:r>
            <a:r>
              <a:rPr lang="nl-NL" sz="2400" dirty="0">
                <a:solidFill>
                  <a:schemeClr val="tx2"/>
                </a:solidFill>
              </a:rPr>
              <a:t> last up </a:t>
            </a:r>
            <a:r>
              <a:rPr lang="nl-NL" sz="2400" dirty="0" err="1">
                <a:solidFill>
                  <a:schemeClr val="tx2"/>
                </a:solidFill>
              </a:rPr>
              <a:t>to</a:t>
            </a:r>
            <a:r>
              <a:rPr lang="nl-NL" sz="2400" dirty="0">
                <a:solidFill>
                  <a:schemeClr val="tx2"/>
                </a:solidFill>
              </a:rPr>
              <a:t> </a:t>
            </a:r>
            <a:r>
              <a:rPr lang="nl-NL" sz="2400" dirty="0" err="1">
                <a:solidFill>
                  <a:schemeClr val="tx2"/>
                </a:solidFill>
              </a:rPr>
              <a:t>several</a:t>
            </a:r>
            <a:r>
              <a:rPr lang="nl-NL" sz="2400" dirty="0">
                <a:solidFill>
                  <a:schemeClr val="tx2"/>
                </a:solidFill>
              </a:rPr>
              <a:t> </a:t>
            </a:r>
            <a:r>
              <a:rPr lang="nl-NL" sz="2400" dirty="0" err="1">
                <a:solidFill>
                  <a:schemeClr val="tx2"/>
                </a:solidFill>
              </a:rPr>
              <a:t>days</a:t>
            </a:r>
            <a:r>
              <a:rPr lang="nl-NL" sz="2400" dirty="0">
                <a:solidFill>
                  <a:schemeClr val="tx2"/>
                </a:solidFill>
              </a:rPr>
              <a:t>!</a:t>
            </a:r>
          </a:p>
        </p:txBody>
      </p:sp>
    </p:spTree>
    <p:extLst>
      <p:ext uri="{BB962C8B-B14F-4D97-AF65-F5344CB8AC3E}">
        <p14:creationId xmlns:p14="http://schemas.microsoft.com/office/powerpoint/2010/main" val="424818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D854BDF9-C2FE-D270-CBC6-30B0E8B8A9D2}"/>
              </a:ext>
            </a:extLst>
          </p:cNvPr>
          <p:cNvSpPr>
            <a:spLocks noGrp="1"/>
          </p:cNvSpPr>
          <p:nvPr>
            <p:ph type="sldNum" sz="quarter" idx="12"/>
          </p:nvPr>
        </p:nvSpPr>
        <p:spPr/>
        <p:txBody>
          <a:bodyPr/>
          <a:lstStyle/>
          <a:p>
            <a:fld id="{075109AD-F64C-3441-8EE5-F5578A599F57}" type="slidenum">
              <a:rPr lang="en-US" smtClean="0"/>
              <a:t>7</a:t>
            </a:fld>
            <a:endParaRPr lang="en-US"/>
          </a:p>
        </p:txBody>
      </p:sp>
      <p:sp>
        <p:nvSpPr>
          <p:cNvPr id="8" name="Title 7"/>
          <p:cNvSpPr>
            <a:spLocks noGrp="1"/>
          </p:cNvSpPr>
          <p:nvPr>
            <p:ph type="title"/>
          </p:nvPr>
        </p:nvSpPr>
        <p:spPr/>
        <p:txBody>
          <a:bodyPr/>
          <a:lstStyle/>
          <a:p>
            <a:r>
              <a:rPr lang="fr-BE" dirty="0"/>
              <a:t>Question 3</a:t>
            </a:r>
          </a:p>
        </p:txBody>
      </p:sp>
      <p:sp>
        <p:nvSpPr>
          <p:cNvPr id="9" name="Content Placeholder 8"/>
          <p:cNvSpPr>
            <a:spLocks noGrp="1"/>
          </p:cNvSpPr>
          <p:nvPr>
            <p:ph sz="quarter" idx="15"/>
          </p:nvPr>
        </p:nvSpPr>
        <p:spPr/>
        <p:txBody>
          <a:bodyPr/>
          <a:lstStyle/>
          <a:p>
            <a:pPr marL="0" indent="0">
              <a:buNone/>
            </a:pPr>
            <a:r>
              <a:rPr lang="nl-NL" sz="2400" dirty="0" err="1"/>
              <a:t>What</a:t>
            </a:r>
            <a:r>
              <a:rPr lang="nl-NL" sz="2400" dirty="0"/>
              <a:t> </a:t>
            </a:r>
            <a:r>
              <a:rPr lang="nl-NL" sz="2400" dirty="0" err="1"/>
              <a:t>frequencies</a:t>
            </a:r>
            <a:r>
              <a:rPr lang="nl-NL" sz="2400" dirty="0"/>
              <a:t> </a:t>
            </a:r>
            <a:r>
              <a:rPr lang="en-US" sz="2400" dirty="0"/>
              <a:t>(roughly) are suitable for missile defense and why? What happens below and above these frequencies?</a:t>
            </a:r>
          </a:p>
          <a:p>
            <a:pPr marL="0" indent="0">
              <a:buNone/>
            </a:pPr>
            <a:endParaRPr lang="en-US" sz="2400" dirty="0"/>
          </a:p>
          <a:p>
            <a:pPr marL="0" indent="0">
              <a:buNone/>
            </a:pPr>
            <a:endParaRPr lang="en-US" sz="2400" dirty="0"/>
          </a:p>
          <a:p>
            <a:pPr marL="0" indent="0">
              <a:buNone/>
            </a:pPr>
            <a:endParaRPr lang="nl-NL" sz="2400" dirty="0"/>
          </a:p>
          <a:p>
            <a:endParaRPr lang="fr-BE" dirty="0"/>
          </a:p>
        </p:txBody>
      </p:sp>
      <p:sp>
        <p:nvSpPr>
          <p:cNvPr id="2" name="Tekstvak 1"/>
          <p:cNvSpPr txBox="1"/>
          <p:nvPr/>
        </p:nvSpPr>
        <p:spPr>
          <a:xfrm>
            <a:off x="2031724" y="2768600"/>
            <a:ext cx="8128552" cy="2289858"/>
          </a:xfrm>
          <a:prstGeom prst="rect">
            <a:avLst/>
          </a:prstGeom>
          <a:noFill/>
        </p:spPr>
        <p:txBody>
          <a:bodyPr wrap="square" rtlCol="0">
            <a:spAutoFit/>
          </a:bodyPr>
          <a:lstStyle/>
          <a:p>
            <a:pPr marL="342900" indent="-342900">
              <a:spcBef>
                <a:spcPct val="20000"/>
              </a:spcBef>
              <a:buFont typeface="Arial"/>
              <a:buChar char="•"/>
            </a:pPr>
            <a:r>
              <a:rPr lang="en-US" sz="2400" dirty="0">
                <a:solidFill>
                  <a:prstClr val="black"/>
                </a:solidFill>
                <a:latin typeface="Gill Sans Light"/>
              </a:rPr>
              <a:t>EM-waves below HF are reflected by the ionosphere</a:t>
            </a:r>
          </a:p>
          <a:p>
            <a:pPr marL="342900" indent="-342900">
              <a:spcBef>
                <a:spcPct val="20000"/>
              </a:spcBef>
              <a:buFont typeface="Arial"/>
              <a:buChar char="•"/>
            </a:pPr>
            <a:r>
              <a:rPr lang="en-US" sz="2400" dirty="0">
                <a:solidFill>
                  <a:prstClr val="black"/>
                </a:solidFill>
                <a:latin typeface="Gill Sans Light"/>
              </a:rPr>
              <a:t>EM-waves above the UHF band (above 3000MHz) start to suffer from Tropospheric scatter (attenuation of the signal). Increasing frequency </a:t>
            </a:r>
            <a:r>
              <a:rPr lang="en-US" sz="2400" dirty="0">
                <a:solidFill>
                  <a:prstClr val="black"/>
                </a:solidFill>
                <a:latin typeface="Gill Sans Light"/>
                <a:sym typeface="Wingdings" panose="05000000000000000000" pitchFamily="2" charset="2"/>
              </a:rPr>
              <a:t> increasing power needs!</a:t>
            </a:r>
            <a:endParaRPr lang="en-US" sz="2400" dirty="0">
              <a:solidFill>
                <a:prstClr val="black"/>
              </a:solidFill>
              <a:latin typeface="Gill Sans Light"/>
            </a:endParaRPr>
          </a:p>
          <a:p>
            <a:endParaRPr lang="nl-NL" dirty="0"/>
          </a:p>
        </p:txBody>
      </p:sp>
    </p:spTree>
    <p:extLst>
      <p:ext uri="{BB962C8B-B14F-4D97-AF65-F5344CB8AC3E}">
        <p14:creationId xmlns:p14="http://schemas.microsoft.com/office/powerpoint/2010/main" val="517244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ianummer 2">
            <a:extLst>
              <a:ext uri="{FF2B5EF4-FFF2-40B4-BE49-F238E27FC236}">
                <a16:creationId xmlns:a16="http://schemas.microsoft.com/office/drawing/2014/main" id="{E3C99E72-B651-B51F-0855-9CC095A1FF0B}"/>
              </a:ext>
            </a:extLst>
          </p:cNvPr>
          <p:cNvSpPr>
            <a:spLocks noGrp="1"/>
          </p:cNvSpPr>
          <p:nvPr>
            <p:ph type="sldNum" sz="quarter" idx="12"/>
          </p:nvPr>
        </p:nvSpPr>
        <p:spPr/>
        <p:txBody>
          <a:bodyPr/>
          <a:lstStyle/>
          <a:p>
            <a:fld id="{075109AD-F64C-3441-8EE5-F5578A599F57}" type="slidenum">
              <a:rPr lang="en-US" smtClean="0"/>
              <a:t>8</a:t>
            </a:fld>
            <a:endParaRPr lang="en-US"/>
          </a:p>
        </p:txBody>
      </p:sp>
      <p:sp>
        <p:nvSpPr>
          <p:cNvPr id="7" name="Title 6"/>
          <p:cNvSpPr>
            <a:spLocks noGrp="1"/>
          </p:cNvSpPr>
          <p:nvPr>
            <p:ph type="title"/>
          </p:nvPr>
        </p:nvSpPr>
        <p:spPr/>
        <p:txBody>
          <a:bodyPr/>
          <a:lstStyle/>
          <a:p>
            <a:r>
              <a:rPr lang="fr-BE" dirty="0"/>
              <a:t>Question 4</a:t>
            </a:r>
          </a:p>
        </p:txBody>
      </p:sp>
      <p:sp>
        <p:nvSpPr>
          <p:cNvPr id="8" name="Content Placeholder 7"/>
          <p:cNvSpPr>
            <a:spLocks noGrp="1"/>
          </p:cNvSpPr>
          <p:nvPr>
            <p:ph sz="quarter" idx="15"/>
          </p:nvPr>
        </p:nvSpPr>
        <p:spPr>
          <a:xfrm>
            <a:off x="533400" y="1558030"/>
            <a:ext cx="11183939" cy="5037775"/>
          </a:xfrm>
        </p:spPr>
        <p:txBody>
          <a:bodyPr/>
          <a:lstStyle/>
          <a:p>
            <a:pPr marL="0" indent="0">
              <a:buNone/>
            </a:pPr>
            <a:r>
              <a:rPr lang="en-US" sz="2400" dirty="0">
                <a:latin typeface="Gill Sans Light"/>
              </a:rPr>
              <a:t>What effects do Radars that track satellites suffer 	from?</a:t>
            </a:r>
          </a:p>
          <a:p>
            <a:pPr marL="0" indent="0">
              <a:buNone/>
            </a:pPr>
            <a:endParaRPr lang="en-US" sz="2400" dirty="0"/>
          </a:p>
          <a:p>
            <a:pPr marL="0" indent="0">
              <a:buNone/>
            </a:pPr>
            <a:endParaRPr lang="nl-NL" sz="2400" dirty="0"/>
          </a:p>
          <a:p>
            <a:endParaRPr lang="fr-BE" dirty="0"/>
          </a:p>
        </p:txBody>
      </p:sp>
      <p:pic>
        <p:nvPicPr>
          <p:cNvPr id="93" name="Afbeelding 92">
            <a:extLst>
              <a:ext uri="{FF2B5EF4-FFF2-40B4-BE49-F238E27FC236}">
                <a16:creationId xmlns:a16="http://schemas.microsoft.com/office/drawing/2014/main" id="{2A282954-257B-C895-DE22-8D5ED21EC31B}"/>
              </a:ext>
            </a:extLst>
          </p:cNvPr>
          <p:cNvPicPr>
            <a:picLocks noChangeAspect="1"/>
          </p:cNvPicPr>
          <p:nvPr/>
        </p:nvPicPr>
        <p:blipFill>
          <a:blip r:embed="rId3"/>
          <a:stretch>
            <a:fillRect/>
          </a:stretch>
        </p:blipFill>
        <p:spPr>
          <a:xfrm>
            <a:off x="2118266" y="2084553"/>
            <a:ext cx="2463441" cy="2243170"/>
          </a:xfrm>
          <a:prstGeom prst="rect">
            <a:avLst/>
          </a:prstGeom>
        </p:spPr>
      </p:pic>
      <p:pic>
        <p:nvPicPr>
          <p:cNvPr id="140" name="Afbeelding 139">
            <a:extLst>
              <a:ext uri="{FF2B5EF4-FFF2-40B4-BE49-F238E27FC236}">
                <a16:creationId xmlns:a16="http://schemas.microsoft.com/office/drawing/2014/main" id="{9C37392A-63E5-82E1-F17D-7195EDE17F25}"/>
              </a:ext>
            </a:extLst>
          </p:cNvPr>
          <p:cNvPicPr>
            <a:picLocks noChangeAspect="1"/>
          </p:cNvPicPr>
          <p:nvPr/>
        </p:nvPicPr>
        <p:blipFill>
          <a:blip r:embed="rId4"/>
          <a:stretch>
            <a:fillRect/>
          </a:stretch>
        </p:blipFill>
        <p:spPr>
          <a:xfrm>
            <a:off x="4790196" y="2108073"/>
            <a:ext cx="2463441" cy="2243170"/>
          </a:xfrm>
          <a:prstGeom prst="rect">
            <a:avLst/>
          </a:prstGeom>
        </p:spPr>
      </p:pic>
      <p:pic>
        <p:nvPicPr>
          <p:cNvPr id="182" name="Afbeelding 181">
            <a:extLst>
              <a:ext uri="{FF2B5EF4-FFF2-40B4-BE49-F238E27FC236}">
                <a16:creationId xmlns:a16="http://schemas.microsoft.com/office/drawing/2014/main" id="{2AAF8FE4-7519-B160-CD82-E2D8B0C448A8}"/>
              </a:ext>
            </a:extLst>
          </p:cNvPr>
          <p:cNvPicPr>
            <a:picLocks noChangeAspect="1"/>
          </p:cNvPicPr>
          <p:nvPr/>
        </p:nvPicPr>
        <p:blipFill>
          <a:blip r:embed="rId5"/>
          <a:stretch>
            <a:fillRect/>
          </a:stretch>
        </p:blipFill>
        <p:spPr>
          <a:xfrm>
            <a:off x="7654777" y="2132058"/>
            <a:ext cx="2463441" cy="2096643"/>
          </a:xfrm>
          <a:prstGeom prst="rect">
            <a:avLst/>
          </a:prstGeom>
        </p:spPr>
      </p:pic>
      <p:sp>
        <p:nvSpPr>
          <p:cNvPr id="183" name="Freeform 45">
            <a:extLst>
              <a:ext uri="{FF2B5EF4-FFF2-40B4-BE49-F238E27FC236}">
                <a16:creationId xmlns:a16="http://schemas.microsoft.com/office/drawing/2014/main" id="{AC3C5483-821F-55C3-306D-C097D5415435}"/>
              </a:ext>
            </a:extLst>
          </p:cNvPr>
          <p:cNvSpPr>
            <a:spLocks/>
          </p:cNvSpPr>
          <p:nvPr/>
        </p:nvSpPr>
        <p:spPr bwMode="auto">
          <a:xfrm flipV="1">
            <a:off x="8200571" y="2790567"/>
            <a:ext cx="1684316" cy="45719"/>
          </a:xfrm>
          <a:custGeom>
            <a:avLst/>
            <a:gdLst>
              <a:gd name="T0" fmla="*/ 0 w 1463"/>
              <a:gd name="T1" fmla="*/ 2147483646 h 21"/>
              <a:gd name="T2" fmla="*/ 2147483646 w 1463"/>
              <a:gd name="T3" fmla="*/ 2147483646 h 21"/>
              <a:gd name="T4" fmla="*/ 2147483646 w 1463"/>
              <a:gd name="T5" fmla="*/ 2147483646 h 21"/>
              <a:gd name="T6" fmla="*/ 2147483646 w 1463"/>
              <a:gd name="T7" fmla="*/ 2147483646 h 21"/>
              <a:gd name="T8" fmla="*/ 2147483646 w 1463"/>
              <a:gd name="T9" fmla="*/ 2147483646 h 21"/>
              <a:gd name="T10" fmla="*/ 2147483646 w 1463"/>
              <a:gd name="T11" fmla="*/ 2147483646 h 21"/>
              <a:gd name="T12" fmla="*/ 2147483646 w 1463"/>
              <a:gd name="T13" fmla="*/ 2147483646 h 21"/>
              <a:gd name="T14" fmla="*/ 2147483646 w 1463"/>
              <a:gd name="T15" fmla="*/ 2147483646 h 21"/>
              <a:gd name="T16" fmla="*/ 2147483646 w 1463"/>
              <a:gd name="T17" fmla="*/ 2147483646 h 21"/>
              <a:gd name="T18" fmla="*/ 2147483646 w 1463"/>
              <a:gd name="T19" fmla="*/ 2147483646 h 21"/>
              <a:gd name="T20" fmla="*/ 2147483646 w 1463"/>
              <a:gd name="T21" fmla="*/ 2147483646 h 21"/>
              <a:gd name="T22" fmla="*/ 2147483646 w 1463"/>
              <a:gd name="T23" fmla="*/ 0 h 21"/>
              <a:gd name="T24" fmla="*/ 2147483646 w 1463"/>
              <a:gd name="T25" fmla="*/ 2147483646 h 21"/>
              <a:gd name="T26" fmla="*/ 2147483646 w 1463"/>
              <a:gd name="T27" fmla="*/ 2147483646 h 21"/>
              <a:gd name="T28" fmla="*/ 2147483646 w 1463"/>
              <a:gd name="T29" fmla="*/ 2147483646 h 21"/>
              <a:gd name="T30" fmla="*/ 2147483646 w 1463"/>
              <a:gd name="T31" fmla="*/ 2147483646 h 21"/>
              <a:gd name="T32" fmla="*/ 2147483646 w 1463"/>
              <a:gd name="T33" fmla="*/ 2147483646 h 21"/>
              <a:gd name="T34" fmla="*/ 2147483646 w 1463"/>
              <a:gd name="T35" fmla="*/ 2147483646 h 21"/>
              <a:gd name="T36" fmla="*/ 2147483646 w 1463"/>
              <a:gd name="T37" fmla="*/ 2147483646 h 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63"/>
              <a:gd name="T58" fmla="*/ 0 h 21"/>
              <a:gd name="T59" fmla="*/ 1463 w 1463"/>
              <a:gd name="T60" fmla="*/ 21 h 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63" h="21">
                <a:moveTo>
                  <a:pt x="0" y="20"/>
                </a:moveTo>
                <a:lnTo>
                  <a:pt x="80" y="12"/>
                </a:lnTo>
                <a:lnTo>
                  <a:pt x="161" y="16"/>
                </a:lnTo>
                <a:lnTo>
                  <a:pt x="247" y="4"/>
                </a:lnTo>
                <a:lnTo>
                  <a:pt x="327" y="12"/>
                </a:lnTo>
                <a:lnTo>
                  <a:pt x="408" y="4"/>
                </a:lnTo>
                <a:lnTo>
                  <a:pt x="488" y="16"/>
                </a:lnTo>
                <a:lnTo>
                  <a:pt x="567" y="20"/>
                </a:lnTo>
                <a:lnTo>
                  <a:pt x="648" y="16"/>
                </a:lnTo>
                <a:lnTo>
                  <a:pt x="734" y="4"/>
                </a:lnTo>
                <a:lnTo>
                  <a:pt x="814" y="16"/>
                </a:lnTo>
                <a:lnTo>
                  <a:pt x="895" y="0"/>
                </a:lnTo>
                <a:lnTo>
                  <a:pt x="975" y="4"/>
                </a:lnTo>
                <a:lnTo>
                  <a:pt x="1055" y="16"/>
                </a:lnTo>
                <a:lnTo>
                  <a:pt x="1136" y="20"/>
                </a:lnTo>
                <a:lnTo>
                  <a:pt x="1221" y="16"/>
                </a:lnTo>
                <a:lnTo>
                  <a:pt x="1301" y="4"/>
                </a:lnTo>
                <a:lnTo>
                  <a:pt x="1382" y="16"/>
                </a:lnTo>
                <a:lnTo>
                  <a:pt x="1462" y="12"/>
                </a:lnTo>
              </a:path>
            </a:pathLst>
          </a:custGeom>
          <a:noFill/>
          <a:ln w="12700" cap="rnd" cmpd="sng">
            <a:solidFill>
              <a:srgbClr val="00008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p>
            <a:endParaRPr lang="nl-NL"/>
          </a:p>
        </p:txBody>
      </p:sp>
      <p:pic>
        <p:nvPicPr>
          <p:cNvPr id="185" name="Picture 2">
            <a:extLst>
              <a:ext uri="{FF2B5EF4-FFF2-40B4-BE49-F238E27FC236}">
                <a16:creationId xmlns:a16="http://schemas.microsoft.com/office/drawing/2014/main" id="{EC413B62-24FE-FD45-085D-8844CD0C71B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5475029"/>
            <a:ext cx="90043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6" name="Line 5">
            <a:extLst>
              <a:ext uri="{FF2B5EF4-FFF2-40B4-BE49-F238E27FC236}">
                <a16:creationId xmlns:a16="http://schemas.microsoft.com/office/drawing/2014/main" id="{83287DE3-CE75-78E7-1600-FA883535C811}"/>
              </a:ext>
            </a:extLst>
          </p:cNvPr>
          <p:cNvSpPr>
            <a:spLocks noChangeShapeType="1"/>
          </p:cNvSpPr>
          <p:nvPr/>
        </p:nvSpPr>
        <p:spPr bwMode="auto">
          <a:xfrm flipV="1">
            <a:off x="3626806" y="4597598"/>
            <a:ext cx="1163390" cy="883328"/>
          </a:xfrm>
          <a:prstGeom prst="line">
            <a:avLst/>
          </a:prstGeom>
          <a:noFill/>
          <a:ln w="3810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nl-NL"/>
          </a:p>
        </p:txBody>
      </p:sp>
      <p:pic>
        <p:nvPicPr>
          <p:cNvPr id="187" name="Picture 51" descr="ROCKET3">
            <a:extLst>
              <a:ext uri="{FF2B5EF4-FFF2-40B4-BE49-F238E27FC236}">
                <a16:creationId xmlns:a16="http://schemas.microsoft.com/office/drawing/2014/main" id="{E5A13993-3469-B1E4-92D4-BCC7188655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04246" y="3777426"/>
            <a:ext cx="1785938"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88" name="Object 56">
            <a:extLst>
              <a:ext uri="{FF2B5EF4-FFF2-40B4-BE49-F238E27FC236}">
                <a16:creationId xmlns:a16="http://schemas.microsoft.com/office/drawing/2014/main" id="{886A4C99-7BF0-233A-753F-EB954BFF67C2}"/>
              </a:ext>
            </a:extLst>
          </p:cNvPr>
          <p:cNvGraphicFramePr>
            <a:graphicFrameLocks noChangeAspect="1"/>
          </p:cNvGraphicFramePr>
          <p:nvPr>
            <p:extLst>
              <p:ext uri="{D42A27DB-BD31-4B8C-83A1-F6EECF244321}">
                <p14:modId xmlns:p14="http://schemas.microsoft.com/office/powerpoint/2010/main" val="1574740849"/>
              </p:ext>
            </p:extLst>
          </p:nvPr>
        </p:nvGraphicFramePr>
        <p:xfrm>
          <a:off x="1814115" y="5205155"/>
          <a:ext cx="2097088" cy="1558925"/>
        </p:xfrm>
        <a:graphic>
          <a:graphicData uri="http://schemas.openxmlformats.org/presentationml/2006/ole">
            <mc:AlternateContent xmlns:mc="http://schemas.openxmlformats.org/markup-compatibility/2006">
              <mc:Choice xmlns:v="urn:schemas-microsoft-com:vml" Requires="v">
                <p:oleObj name="Image" r:id="rId8" imgW="3913872" imgH="2909989" progId="Photoshop.Image.5">
                  <p:embed/>
                </p:oleObj>
              </mc:Choice>
              <mc:Fallback>
                <p:oleObj name="Image" r:id="rId8" imgW="3913872" imgH="2909989" progId="Photoshop.Image.5">
                  <p:embed/>
                  <p:pic>
                    <p:nvPicPr>
                      <p:cNvPr id="54" name="Object 56"/>
                      <p:cNvPicPr>
                        <a:picLocks noChangeAspect="1"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14115" y="5205155"/>
                        <a:ext cx="2097088" cy="155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89" name="Rectangle 48">
            <a:extLst>
              <a:ext uri="{FF2B5EF4-FFF2-40B4-BE49-F238E27FC236}">
                <a16:creationId xmlns:a16="http://schemas.microsoft.com/office/drawing/2014/main" id="{906A0D2F-6140-6EA3-84F4-323B1BB7589F}"/>
              </a:ext>
            </a:extLst>
          </p:cNvPr>
          <p:cNvSpPr>
            <a:spLocks noChangeArrowheads="1"/>
          </p:cNvSpPr>
          <p:nvPr/>
        </p:nvSpPr>
        <p:spPr bwMode="auto">
          <a:xfrm>
            <a:off x="2256093" y="4153311"/>
            <a:ext cx="1971675" cy="1003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50000"/>
              </a:spcBef>
              <a:buClr>
                <a:srgbClr val="151C77"/>
              </a:buClr>
              <a:buSzPct val="80000"/>
              <a:buFont typeface="Wingdings" panose="05000000000000000000" pitchFamily="2" charset="2"/>
              <a:buChar char="n"/>
              <a:defRPr sz="24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2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lgn="ctr">
              <a:spcBef>
                <a:spcPct val="0"/>
              </a:spcBef>
              <a:buClrTx/>
              <a:buSzTx/>
              <a:buFontTx/>
              <a:buNone/>
            </a:pPr>
            <a:r>
              <a:rPr lang="en-US" altLang="en-US" sz="2000" dirty="0">
                <a:latin typeface="Times New Roman" panose="02020603050405020304" pitchFamily="18" charset="0"/>
              </a:rPr>
              <a:t>Sun emitting </a:t>
            </a:r>
          </a:p>
          <a:p>
            <a:pPr algn="ctr">
              <a:spcBef>
                <a:spcPct val="0"/>
              </a:spcBef>
              <a:buClrTx/>
              <a:buSzTx/>
              <a:buFontTx/>
              <a:buNone/>
            </a:pPr>
            <a:r>
              <a:rPr lang="en-US" altLang="en-US" sz="2000" dirty="0">
                <a:latin typeface="Times New Roman" panose="02020603050405020304" pitchFamily="18" charset="0"/>
              </a:rPr>
              <a:t>background </a:t>
            </a:r>
          </a:p>
          <a:p>
            <a:pPr algn="ctr">
              <a:spcBef>
                <a:spcPct val="0"/>
              </a:spcBef>
              <a:buClrTx/>
              <a:buSzTx/>
              <a:buFontTx/>
              <a:buNone/>
            </a:pPr>
            <a:r>
              <a:rPr lang="en-US" altLang="en-US" sz="2000" dirty="0">
                <a:latin typeface="Times New Roman" panose="02020603050405020304" pitchFamily="18" charset="0"/>
              </a:rPr>
              <a:t>UHF radio noise</a:t>
            </a:r>
          </a:p>
        </p:txBody>
      </p:sp>
      <p:sp>
        <p:nvSpPr>
          <p:cNvPr id="190" name="Rectangle 51">
            <a:extLst>
              <a:ext uri="{FF2B5EF4-FFF2-40B4-BE49-F238E27FC236}">
                <a16:creationId xmlns:a16="http://schemas.microsoft.com/office/drawing/2014/main" id="{3C8456CD-8E41-F2F7-DC10-904262382110}"/>
              </a:ext>
            </a:extLst>
          </p:cNvPr>
          <p:cNvSpPr>
            <a:spLocks noChangeArrowheads="1"/>
          </p:cNvSpPr>
          <p:nvPr/>
        </p:nvSpPr>
        <p:spPr bwMode="auto">
          <a:xfrm>
            <a:off x="6301371" y="4327723"/>
            <a:ext cx="2316163"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50000"/>
              </a:spcBef>
              <a:buClr>
                <a:srgbClr val="151C77"/>
              </a:buClr>
              <a:buSzPct val="80000"/>
              <a:buFont typeface="Wingdings" panose="05000000000000000000" pitchFamily="2" charset="2"/>
              <a:buChar char="n"/>
              <a:defRPr sz="2400" b="1">
                <a:solidFill>
                  <a:schemeClr val="tx1"/>
                </a:solidFill>
                <a:latin typeface="Arial" panose="020B0604020202020204" pitchFamily="34" charset="0"/>
              </a:defRPr>
            </a:lvl1pPr>
            <a:lvl2pPr marL="742950" indent="-285750">
              <a:spcBef>
                <a:spcPct val="25000"/>
              </a:spcBef>
              <a:buClr>
                <a:srgbClr val="151C77"/>
              </a:buClr>
              <a:buSzPct val="80000"/>
              <a:buFont typeface="Wingdings" panose="05000000000000000000" pitchFamily="2" charset="2"/>
              <a:buChar char="n"/>
              <a:defRPr sz="2200" b="1">
                <a:solidFill>
                  <a:schemeClr val="tx1"/>
                </a:solidFill>
                <a:latin typeface="Arial" panose="020B0604020202020204" pitchFamily="34" charset="0"/>
              </a:defRPr>
            </a:lvl2pPr>
            <a:lvl3pPr marL="11430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3pPr>
            <a:lvl4pPr marL="1600200" indent="-228600">
              <a:spcBef>
                <a:spcPct val="25000"/>
              </a:spcBef>
              <a:buClr>
                <a:srgbClr val="151C77"/>
              </a:buClr>
              <a:buSzPct val="80000"/>
              <a:buFont typeface="Wingdings" panose="05000000000000000000" pitchFamily="2" charset="2"/>
              <a:buChar char="n"/>
              <a:defRPr sz="2000" b="1">
                <a:solidFill>
                  <a:schemeClr val="tx1"/>
                </a:solidFill>
                <a:latin typeface="Arial" panose="020B0604020202020204" pitchFamily="34" charset="0"/>
              </a:defRPr>
            </a:lvl4pPr>
            <a:lvl5pPr marL="2057400" indent="-228600">
              <a:spcBef>
                <a:spcPct val="20000"/>
              </a:spcBef>
              <a:buClr>
                <a:srgbClr val="003399"/>
              </a:buClr>
              <a:buSzPct val="80000"/>
              <a:buFont typeface="Wingdings" panose="05000000000000000000" pitchFamily="2" charset="2"/>
              <a:buChar char="n"/>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3399"/>
              </a:buClr>
              <a:buSzPct val="80000"/>
              <a:buFont typeface="Wingdings" panose="05000000000000000000" pitchFamily="2" charset="2"/>
              <a:buChar char="n"/>
              <a:defRPr sz="2000">
                <a:solidFill>
                  <a:schemeClr val="tx1"/>
                </a:solidFill>
                <a:latin typeface="Arial" panose="020B0604020202020204" pitchFamily="34" charset="0"/>
              </a:defRPr>
            </a:lvl9pPr>
          </a:lstStyle>
          <a:p>
            <a:pPr>
              <a:spcBef>
                <a:spcPct val="0"/>
              </a:spcBef>
              <a:buClrTx/>
              <a:buSzTx/>
              <a:buFontTx/>
              <a:buNone/>
            </a:pPr>
            <a:r>
              <a:rPr lang="en-US" altLang="en-US" sz="2000" dirty="0">
                <a:latin typeface="Times New Roman" panose="02020603050405020304" pitchFamily="18" charset="0"/>
              </a:rPr>
              <a:t>Solar radio burst at</a:t>
            </a:r>
          </a:p>
          <a:p>
            <a:pPr>
              <a:spcBef>
                <a:spcPct val="0"/>
              </a:spcBef>
              <a:buClrTx/>
              <a:buSzTx/>
              <a:buFontTx/>
              <a:buNone/>
            </a:pPr>
            <a:r>
              <a:rPr lang="en-US" altLang="en-US" sz="2000" dirty="0">
                <a:latin typeface="Times New Roman" panose="02020603050405020304" pitchFamily="18" charset="0"/>
              </a:rPr>
              <a:t>UHF frequencies</a:t>
            </a:r>
          </a:p>
        </p:txBody>
      </p:sp>
      <p:pic>
        <p:nvPicPr>
          <p:cNvPr id="191" name="Picture 1">
            <a:extLst>
              <a:ext uri="{FF2B5EF4-FFF2-40B4-BE49-F238E27FC236}">
                <a16:creationId xmlns:a16="http://schemas.microsoft.com/office/drawing/2014/main" id="{F5B3A763-1D62-750C-DF1B-C303F9815C1C}"/>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617534" y="201386"/>
            <a:ext cx="1393825" cy="139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56961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075109AD-F64C-3441-8EE5-F5578A599F57}" type="slidenum">
              <a:rPr lang="en-US" smtClean="0"/>
              <a:t>9</a:t>
            </a:fld>
            <a:endParaRPr lang="en-US"/>
          </a:p>
        </p:txBody>
      </p:sp>
      <p:sp>
        <p:nvSpPr>
          <p:cNvPr id="7" name="Title 6"/>
          <p:cNvSpPr>
            <a:spLocks noGrp="1"/>
          </p:cNvSpPr>
          <p:nvPr>
            <p:ph type="title"/>
          </p:nvPr>
        </p:nvSpPr>
        <p:spPr/>
        <p:txBody>
          <a:bodyPr/>
          <a:lstStyle/>
          <a:p>
            <a:r>
              <a:rPr lang="fr-BE" dirty="0" err="1"/>
              <a:t>Reminder</a:t>
            </a:r>
            <a:endParaRPr lang="fr-BE" dirty="0"/>
          </a:p>
        </p:txBody>
      </p:sp>
      <p:sp>
        <p:nvSpPr>
          <p:cNvPr id="4" name="Tekstvak 3">
            <a:extLst>
              <a:ext uri="{FF2B5EF4-FFF2-40B4-BE49-F238E27FC236}">
                <a16:creationId xmlns:a16="http://schemas.microsoft.com/office/drawing/2014/main" id="{01C4AE79-AD0B-6039-9616-51FA2EB21521}"/>
              </a:ext>
            </a:extLst>
          </p:cNvPr>
          <p:cNvSpPr txBox="1"/>
          <p:nvPr/>
        </p:nvSpPr>
        <p:spPr>
          <a:xfrm>
            <a:off x="557276" y="1656082"/>
            <a:ext cx="3155031" cy="369332"/>
          </a:xfrm>
          <a:prstGeom prst="rect">
            <a:avLst/>
          </a:prstGeom>
          <a:noFill/>
        </p:spPr>
        <p:txBody>
          <a:bodyPr wrap="none" rtlCol="0">
            <a:spAutoFit/>
          </a:bodyPr>
          <a:lstStyle/>
          <a:p>
            <a:r>
              <a:rPr lang="nl-NL" dirty="0" err="1"/>
              <a:t>Signal</a:t>
            </a:r>
            <a:r>
              <a:rPr lang="nl-NL" dirty="0"/>
              <a:t> </a:t>
            </a:r>
            <a:r>
              <a:rPr lang="nl-NL" dirty="0" err="1"/>
              <a:t>Bending</a:t>
            </a:r>
            <a:r>
              <a:rPr lang="nl-NL" dirty="0"/>
              <a:t> (</a:t>
            </a:r>
            <a:r>
              <a:rPr lang="nl-NL" dirty="0" err="1"/>
              <a:t>refraction</a:t>
            </a:r>
            <a:r>
              <a:rPr lang="nl-NL" dirty="0"/>
              <a:t>)</a:t>
            </a:r>
          </a:p>
        </p:txBody>
      </p:sp>
      <p:pic>
        <p:nvPicPr>
          <p:cNvPr id="8" name="Afbeelding 7">
            <a:extLst>
              <a:ext uri="{FF2B5EF4-FFF2-40B4-BE49-F238E27FC236}">
                <a16:creationId xmlns:a16="http://schemas.microsoft.com/office/drawing/2014/main" id="{19548B82-C366-618F-D5D2-D204DC188B89}"/>
              </a:ext>
            </a:extLst>
          </p:cNvPr>
          <p:cNvPicPr>
            <a:picLocks noChangeAspect="1"/>
          </p:cNvPicPr>
          <p:nvPr/>
        </p:nvPicPr>
        <p:blipFill>
          <a:blip r:embed="rId3"/>
          <a:stretch>
            <a:fillRect/>
          </a:stretch>
        </p:blipFill>
        <p:spPr>
          <a:xfrm>
            <a:off x="164498" y="2482613"/>
            <a:ext cx="5479466" cy="3013707"/>
          </a:xfrm>
          <a:prstGeom prst="rect">
            <a:avLst/>
          </a:prstGeom>
        </p:spPr>
      </p:pic>
      <p:pic>
        <p:nvPicPr>
          <p:cNvPr id="78" name="Afbeelding 77">
            <a:extLst>
              <a:ext uri="{FF2B5EF4-FFF2-40B4-BE49-F238E27FC236}">
                <a16:creationId xmlns:a16="http://schemas.microsoft.com/office/drawing/2014/main" id="{076E83A1-CB79-A3FB-6AFD-125BAF6091E8}"/>
              </a:ext>
            </a:extLst>
          </p:cNvPr>
          <p:cNvPicPr>
            <a:picLocks noChangeAspect="1"/>
          </p:cNvPicPr>
          <p:nvPr/>
        </p:nvPicPr>
        <p:blipFill>
          <a:blip r:embed="rId4"/>
          <a:stretch>
            <a:fillRect/>
          </a:stretch>
        </p:blipFill>
        <p:spPr>
          <a:xfrm>
            <a:off x="5861927" y="2455668"/>
            <a:ext cx="6223058" cy="3040652"/>
          </a:xfrm>
          <a:prstGeom prst="rect">
            <a:avLst/>
          </a:prstGeom>
        </p:spPr>
      </p:pic>
      <p:sp>
        <p:nvSpPr>
          <p:cNvPr id="79" name="Tekstvak 78">
            <a:extLst>
              <a:ext uri="{FF2B5EF4-FFF2-40B4-BE49-F238E27FC236}">
                <a16:creationId xmlns:a16="http://schemas.microsoft.com/office/drawing/2014/main" id="{0DC5DD59-1CB4-D8D2-DF0E-BBC972536296}"/>
              </a:ext>
            </a:extLst>
          </p:cNvPr>
          <p:cNvSpPr txBox="1"/>
          <p:nvPr/>
        </p:nvSpPr>
        <p:spPr>
          <a:xfrm>
            <a:off x="7295242" y="1656082"/>
            <a:ext cx="3283271" cy="369332"/>
          </a:xfrm>
          <a:prstGeom prst="rect">
            <a:avLst/>
          </a:prstGeom>
          <a:noFill/>
        </p:spPr>
        <p:txBody>
          <a:bodyPr wrap="none" rtlCol="0">
            <a:spAutoFit/>
          </a:bodyPr>
          <a:lstStyle/>
          <a:p>
            <a:r>
              <a:rPr lang="nl-NL" dirty="0"/>
              <a:t>Radar </a:t>
            </a:r>
            <a:r>
              <a:rPr lang="nl-NL" dirty="0" err="1"/>
              <a:t>Auroral</a:t>
            </a:r>
            <a:r>
              <a:rPr lang="nl-NL" dirty="0"/>
              <a:t> </a:t>
            </a:r>
            <a:r>
              <a:rPr lang="nl-NL" dirty="0" err="1"/>
              <a:t>Clutter</a:t>
            </a:r>
            <a:r>
              <a:rPr lang="nl-NL" dirty="0"/>
              <a:t> (RAC)</a:t>
            </a:r>
          </a:p>
        </p:txBody>
      </p:sp>
      <p:pic>
        <p:nvPicPr>
          <p:cNvPr id="80" name="Picture 2" descr="Figure 3. ">
            <a:extLst>
              <a:ext uri="{FF2B5EF4-FFF2-40B4-BE49-F238E27FC236}">
                <a16:creationId xmlns:a16="http://schemas.microsoft.com/office/drawing/2014/main" id="{2BEFCEB6-955F-FB40-D1FA-3D38775035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6987" y="4066476"/>
            <a:ext cx="4119057" cy="2756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447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TITLE SLIDES">
  <a:themeElements>
    <a:clrScheme name="BAF THEME">
      <a:dk1>
        <a:srgbClr val="000000"/>
      </a:dk1>
      <a:lt1>
        <a:srgbClr val="FFFFFF"/>
      </a:lt1>
      <a:dk2>
        <a:srgbClr val="17243F"/>
      </a:dk2>
      <a:lt2>
        <a:srgbClr val="F6CA20"/>
      </a:lt2>
      <a:accent1>
        <a:srgbClr val="243C66"/>
      </a:accent1>
      <a:accent2>
        <a:srgbClr val="5B788A"/>
      </a:accent2>
      <a:accent3>
        <a:srgbClr val="415E73"/>
      </a:accent3>
      <a:accent4>
        <a:srgbClr val="28485E"/>
      </a:accent4>
      <a:accent5>
        <a:srgbClr val="09364B"/>
      </a:accent5>
      <a:accent6>
        <a:srgbClr val="00FFFF"/>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F Huisstijl Template" id="{006064C5-091B-5546-9116-9DB2D4EEEBA8}" vid="{B6928818-EAE7-A945-9423-0A44763A42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206</TotalTime>
  <Words>2113</Words>
  <Application>Microsoft Office PowerPoint</Application>
  <PresentationFormat>Widescreen</PresentationFormat>
  <Paragraphs>257</Paragraphs>
  <Slides>21</Slides>
  <Notes>17</Notes>
  <HiddenSlides>3</HiddenSlides>
  <MMClips>1</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21</vt:i4>
      </vt:variant>
    </vt:vector>
  </HeadingPairs>
  <TitlesOfParts>
    <vt:vector size="32" baseType="lpstr">
      <vt:lpstr>Arial</vt:lpstr>
      <vt:lpstr>Calibri</vt:lpstr>
      <vt:lpstr>Cambria Math</vt:lpstr>
      <vt:lpstr>Century Gothic</vt:lpstr>
      <vt:lpstr>Courier New</vt:lpstr>
      <vt:lpstr>Gill Sans Light</vt:lpstr>
      <vt:lpstr>Times New Roman</vt:lpstr>
      <vt:lpstr>Wingdings</vt:lpstr>
      <vt:lpstr>1_TITLE SLIDES</vt:lpstr>
      <vt:lpstr>Image</vt:lpstr>
      <vt:lpstr>Equation</vt:lpstr>
      <vt:lpstr>IMPACT ON RADAR</vt:lpstr>
      <vt:lpstr>outline</vt:lpstr>
      <vt:lpstr>Question 1</vt:lpstr>
      <vt:lpstr>Question 2</vt:lpstr>
      <vt:lpstr>Reminder</vt:lpstr>
      <vt:lpstr>Reminder</vt:lpstr>
      <vt:lpstr>Question 3</vt:lpstr>
      <vt:lpstr>Question 4</vt:lpstr>
      <vt:lpstr>Reminder</vt:lpstr>
      <vt:lpstr>Question 5</vt:lpstr>
      <vt:lpstr>Question 6</vt:lpstr>
      <vt:lpstr>Question 7</vt:lpstr>
      <vt:lpstr>Question 8</vt:lpstr>
      <vt:lpstr>PowerPoint Presentation</vt:lpstr>
      <vt:lpstr>Radar equation</vt:lpstr>
      <vt:lpstr>Radar equation inverted</vt:lpstr>
      <vt:lpstr>SWx impact: srb</vt:lpstr>
      <vt:lpstr>Two cases</vt:lpstr>
      <vt:lpstr>Spwx impact: Ionospheric refraction</vt:lpstr>
      <vt:lpstr>Auroral backscatter</vt:lpstr>
      <vt:lpstr>Summary</vt:lpstr>
    </vt:vector>
  </TitlesOfParts>
  <Company>ROB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Space Weather Introductory Course</dc:title>
  <dc:creator>Petra Vanlommel</dc:creator>
  <cp:lastModifiedBy>Van Belleghem Bastien</cp:lastModifiedBy>
  <cp:revision>136</cp:revision>
  <dcterms:created xsi:type="dcterms:W3CDTF">2016-12-19T08:41:59Z</dcterms:created>
  <dcterms:modified xsi:type="dcterms:W3CDTF">2023-05-24T19:45:07Z</dcterms:modified>
</cp:coreProperties>
</file>