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62" r:id="rId4"/>
    <p:sldId id="267" r:id="rId5"/>
    <p:sldId id="268" r:id="rId6"/>
    <p:sldId id="266" r:id="rId7"/>
    <p:sldId id="273" r:id="rId8"/>
    <p:sldId id="264" r:id="rId9"/>
    <p:sldId id="258" r:id="rId10"/>
    <p:sldId id="260" r:id="rId11"/>
    <p:sldId id="270" r:id="rId12"/>
    <p:sldId id="259" r:id="rId13"/>
    <p:sldId id="261" r:id="rId14"/>
    <p:sldId id="274" r:id="rId15"/>
    <p:sldId id="263" r:id="rId16"/>
    <p:sldId id="269" r:id="rId17"/>
    <p:sldId id="271"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66512" autoAdjust="0"/>
  </p:normalViewPr>
  <p:slideViewPr>
    <p:cSldViewPr snapToGrid="0">
      <p:cViewPr varScale="1">
        <p:scale>
          <a:sx n="76" d="100"/>
          <a:sy n="76" d="100"/>
        </p:scale>
        <p:origin x="17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285A3-BD5C-4B0D-AC98-3BD153BFD173}" type="datetimeFigureOut">
              <a:rPr lang="fr-BE" smtClean="0"/>
              <a:t>24/05/2023</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C1E56-73B8-4AB8-A9B2-48EC0350D9F3}" type="slidenum">
              <a:rPr lang="fr-BE" smtClean="0"/>
              <a:t>‹#›</a:t>
            </a:fld>
            <a:endParaRPr lang="fr-BE"/>
          </a:p>
        </p:txBody>
      </p:sp>
    </p:spTree>
    <p:extLst>
      <p:ext uri="{BB962C8B-B14F-4D97-AF65-F5344CB8AC3E}">
        <p14:creationId xmlns:p14="http://schemas.microsoft.com/office/powerpoint/2010/main" val="221537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pload.wikimedia.org/wikipedia/commons/1/1d/PolarRoute.png" TargetMode="External"/><Relationship Id="rId7" Type="http://schemas.openxmlformats.org/officeDocument/2006/relationships/hyperlink" Target="http://mobile.nytimes.com/blogs/green/2012/12/03/for-planes-a-climate-antidote-bypass-the-arctic/"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nasa.gov/centers/langley/science/polar-radiation.html" TargetMode="External"/><Relationship Id="rId5" Type="http://schemas.openxmlformats.org/officeDocument/2006/relationships/hyperlink" Target="https://app.matfmc.ru/publique/CrossPolar/flights.aspx" TargetMode="External"/><Relationship Id="rId4" Type="http://schemas.openxmlformats.org/officeDocument/2006/relationships/hyperlink" Target="http://arcticportal.org/images/News%20Images/Features/30.11.12/air%20shipping%20routes%20library.jp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wpc.noaa.gov/phenomena/coronal-mass-ejection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swpc.noaa.gov/phenomena/earths-magnetosphere" TargetMode="External"/><Relationship Id="rId4" Type="http://schemas.openxmlformats.org/officeDocument/2006/relationships/hyperlink" Target="https://www.swpc.noaa.gov/phenomena/solar-flares-radio-blackou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As </a:t>
            </a:r>
            <a:r>
              <a:rPr lang="fr-BE" dirty="0" err="1"/>
              <a:t>you</a:t>
            </a:r>
            <a:r>
              <a:rPr lang="fr-BE" dirty="0"/>
              <a:t> </a:t>
            </a:r>
            <a:r>
              <a:rPr lang="fr-BE" dirty="0" err="1"/>
              <a:t>can</a:t>
            </a:r>
            <a:r>
              <a:rPr lang="fr-BE" dirty="0"/>
              <a:t> </a:t>
            </a:r>
            <a:r>
              <a:rPr lang="fr-BE" dirty="0" err="1"/>
              <a:t>expect</a:t>
            </a:r>
            <a:r>
              <a:rPr lang="fr-BE" dirty="0"/>
              <a:t>,</a:t>
            </a:r>
            <a:r>
              <a:rPr lang="fr-BE" baseline="0" dirty="0"/>
              <a:t> </a:t>
            </a:r>
            <a:r>
              <a:rPr lang="fr-BE" baseline="0" dirty="0" err="1"/>
              <a:t>space</a:t>
            </a:r>
            <a:r>
              <a:rPr lang="fr-BE" baseline="0" dirty="0"/>
              <a:t> </a:t>
            </a:r>
            <a:r>
              <a:rPr lang="fr-BE" baseline="0" dirty="0" err="1"/>
              <a:t>weather</a:t>
            </a:r>
            <a:r>
              <a:rPr lang="fr-BE" baseline="0" dirty="0"/>
              <a:t> </a:t>
            </a:r>
            <a:r>
              <a:rPr lang="fr-BE" baseline="0" dirty="0" err="1"/>
              <a:t>can</a:t>
            </a:r>
            <a:r>
              <a:rPr lang="fr-BE" baseline="0" dirty="0"/>
              <a:t> </a:t>
            </a:r>
            <a:r>
              <a:rPr lang="fr-BE" baseline="0" dirty="0" err="1"/>
              <a:t>perturb</a:t>
            </a:r>
            <a:r>
              <a:rPr lang="fr-BE" baseline="0" dirty="0"/>
              <a:t> the aviation </a:t>
            </a:r>
            <a:r>
              <a:rPr lang="fr-BE" baseline="0" dirty="0" err="1"/>
              <a:t>sector</a:t>
            </a:r>
            <a:r>
              <a:rPr lang="fr-BE" baseline="0" dirty="0"/>
              <a:t> in </a:t>
            </a:r>
            <a:r>
              <a:rPr lang="fr-BE" baseline="0" dirty="0" err="1"/>
              <a:t>many</a:t>
            </a:r>
            <a:r>
              <a:rPr lang="fr-BE" baseline="0" dirty="0"/>
              <a:t> </a:t>
            </a:r>
            <a:r>
              <a:rPr lang="fr-BE" baseline="0" dirty="0" err="1"/>
              <a:t>ways</a:t>
            </a:r>
            <a:r>
              <a:rPr lang="fr-BE" baseline="0" dirty="0"/>
              <a:t>. On </a:t>
            </a:r>
            <a:r>
              <a:rPr lang="fr-BE" baseline="0" dirty="0" err="1"/>
              <a:t>this</a:t>
            </a:r>
            <a:r>
              <a:rPr lang="fr-BE" baseline="0" dirty="0"/>
              <a:t> </a:t>
            </a:r>
            <a:r>
              <a:rPr lang="fr-BE" baseline="0" dirty="0" err="1"/>
              <a:t>chapter</a:t>
            </a:r>
            <a:r>
              <a:rPr lang="fr-BE" baseline="0" dirty="0"/>
              <a:t> I </a:t>
            </a:r>
            <a:r>
              <a:rPr lang="fr-BE" baseline="0" dirty="0" err="1"/>
              <a:t>will</a:t>
            </a:r>
            <a:r>
              <a:rPr lang="fr-BE" baseline="0" dirty="0"/>
              <a:t> focus </a:t>
            </a:r>
            <a:r>
              <a:rPr lang="fr-BE" baseline="0" dirty="0" err="1"/>
              <a:t>mainly</a:t>
            </a:r>
            <a:r>
              <a:rPr lang="fr-BE" baseline="0" dirty="0"/>
              <a:t> on the </a:t>
            </a:r>
            <a:r>
              <a:rPr lang="fr-BE" baseline="0" dirty="0" err="1"/>
              <a:t>effect</a:t>
            </a:r>
            <a:r>
              <a:rPr lang="fr-BE" baseline="0" dirty="0"/>
              <a:t> of </a:t>
            </a:r>
            <a:r>
              <a:rPr lang="fr-BE" baseline="0" dirty="0" err="1"/>
              <a:t>solar</a:t>
            </a:r>
            <a:r>
              <a:rPr lang="fr-BE" baseline="0" dirty="0"/>
              <a:t> radiation on aviation.</a:t>
            </a:r>
          </a:p>
          <a:p>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a:t>
            </a:fld>
            <a:endParaRPr lang="fr-BE"/>
          </a:p>
        </p:txBody>
      </p:sp>
    </p:spTree>
    <p:extLst>
      <p:ext uri="{BB962C8B-B14F-4D97-AF65-F5344CB8AC3E}">
        <p14:creationId xmlns:p14="http://schemas.microsoft.com/office/powerpoint/2010/main" val="122037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This table</a:t>
            </a:r>
            <a:r>
              <a:rPr lang="fr-BE" baseline="0" dirty="0"/>
              <a:t> shows an </a:t>
            </a:r>
            <a:r>
              <a:rPr lang="fr-BE" baseline="0" dirty="0" err="1"/>
              <a:t>overview</a:t>
            </a:r>
            <a:r>
              <a:rPr lang="fr-BE" baseline="0" dirty="0"/>
              <a:t> of all </a:t>
            </a:r>
            <a:r>
              <a:rPr lang="fr-BE" baseline="0" dirty="0" err="1"/>
              <a:t>effects</a:t>
            </a:r>
            <a:r>
              <a:rPr lang="fr-BE" baseline="0" dirty="0"/>
              <a:t> of </a:t>
            </a:r>
            <a:r>
              <a:rPr lang="fr-BE" baseline="0" dirty="0" err="1"/>
              <a:t>space</a:t>
            </a:r>
            <a:r>
              <a:rPr lang="fr-BE" baseline="0" dirty="0"/>
              <a:t> </a:t>
            </a:r>
            <a:r>
              <a:rPr lang="fr-BE" baseline="0" dirty="0" err="1"/>
              <a:t>weather</a:t>
            </a:r>
            <a:r>
              <a:rPr lang="fr-BE" baseline="0" dirty="0"/>
              <a:t> on aviation </a:t>
            </a:r>
            <a:r>
              <a:rPr lang="fr-BE" baseline="0" dirty="0" err="1"/>
              <a:t>systems</a:t>
            </a:r>
            <a:r>
              <a:rPr lang="fr-BE" baseline="0" dirty="0"/>
              <a:t> and </a:t>
            </a:r>
            <a:r>
              <a:rPr lang="fr-BE" baseline="0" dirty="0" err="1"/>
              <a:t>sub</a:t>
            </a:r>
            <a:r>
              <a:rPr lang="fr-BE" baseline="0" dirty="0"/>
              <a:t> </a:t>
            </a:r>
            <a:r>
              <a:rPr lang="fr-BE" baseline="0" dirty="0" err="1"/>
              <a:t>systems</a:t>
            </a:r>
            <a:r>
              <a:rPr lang="fr-BE" baseline="0" dirty="0"/>
              <a:t>.</a:t>
            </a:r>
          </a:p>
          <a:p>
            <a:r>
              <a:rPr lang="fr-BE" baseline="0" dirty="0"/>
              <a:t>On top of the table </a:t>
            </a:r>
            <a:r>
              <a:rPr lang="fr-BE" baseline="0" dirty="0" err="1"/>
              <a:t>we</a:t>
            </a:r>
            <a:r>
              <a:rPr lang="fr-BE" baseline="0" dirty="0"/>
              <a:t> have the </a:t>
            </a:r>
            <a:r>
              <a:rPr lang="fr-BE" baseline="0" dirty="0" err="1"/>
              <a:t>solar</a:t>
            </a:r>
            <a:r>
              <a:rPr lang="fr-BE" baseline="0" dirty="0"/>
              <a:t> Event. Just </a:t>
            </a:r>
            <a:r>
              <a:rPr lang="fr-BE" baseline="0" dirty="0" err="1"/>
              <a:t>underneath</a:t>
            </a:r>
            <a:r>
              <a:rPr lang="fr-BE" baseline="0" dirty="0"/>
              <a:t> </a:t>
            </a:r>
            <a:r>
              <a:rPr lang="fr-BE" baseline="0" dirty="0" err="1"/>
              <a:t>we</a:t>
            </a:r>
            <a:r>
              <a:rPr lang="fr-BE" baseline="0" dirty="0"/>
              <a:t> </a:t>
            </a:r>
            <a:r>
              <a:rPr lang="fr-BE" baseline="0" dirty="0" err="1"/>
              <a:t>find</a:t>
            </a:r>
            <a:r>
              <a:rPr lang="fr-BE" baseline="0" dirty="0"/>
              <a:t> the </a:t>
            </a:r>
            <a:r>
              <a:rPr lang="fr-BE" baseline="0" dirty="0" err="1"/>
              <a:t>secondary</a:t>
            </a:r>
            <a:r>
              <a:rPr lang="fr-BE" baseline="0" dirty="0"/>
              <a:t> </a:t>
            </a:r>
            <a:r>
              <a:rPr lang="fr-BE" baseline="0" dirty="0" err="1"/>
              <a:t>effects</a:t>
            </a:r>
            <a:r>
              <a:rPr lang="fr-BE" baseline="0" dirty="0"/>
              <a:t>. On the </a:t>
            </a:r>
            <a:r>
              <a:rPr lang="fr-BE" baseline="0" dirty="0" err="1"/>
              <a:t>third</a:t>
            </a:r>
            <a:r>
              <a:rPr lang="fr-BE" baseline="0" dirty="0"/>
              <a:t> </a:t>
            </a:r>
            <a:r>
              <a:rPr lang="fr-BE" baseline="0" dirty="0" err="1"/>
              <a:t>row</a:t>
            </a:r>
            <a:r>
              <a:rPr lang="fr-BE" baseline="0" dirty="0"/>
              <a:t> </a:t>
            </a:r>
            <a:r>
              <a:rPr lang="fr-BE" baseline="0" dirty="0" err="1"/>
              <a:t>we</a:t>
            </a:r>
            <a:r>
              <a:rPr lang="fr-BE" baseline="0" dirty="0"/>
              <a:t> </a:t>
            </a:r>
            <a:r>
              <a:rPr lang="fr-BE" baseline="0" dirty="0" err="1"/>
              <a:t>find</a:t>
            </a:r>
            <a:r>
              <a:rPr lang="fr-BE" baseline="0" dirty="0"/>
              <a:t> the </a:t>
            </a:r>
            <a:r>
              <a:rPr lang="fr-BE" baseline="0" dirty="0" err="1"/>
              <a:t>effect</a:t>
            </a:r>
            <a:r>
              <a:rPr lang="fr-BE" baseline="0" dirty="0"/>
              <a:t> on </a:t>
            </a:r>
            <a:r>
              <a:rPr lang="fr-BE" baseline="0" dirty="0" err="1"/>
              <a:t>Earth</a:t>
            </a:r>
            <a:r>
              <a:rPr lang="fr-BE" baseline="0" dirty="0"/>
              <a:t> system.</a:t>
            </a:r>
          </a:p>
          <a:p>
            <a:r>
              <a:rPr lang="fr-BE" baseline="0" dirty="0"/>
              <a:t>This </a:t>
            </a:r>
            <a:r>
              <a:rPr lang="fr-BE" baseline="0" dirty="0" err="1"/>
              <a:t>chapter</a:t>
            </a:r>
            <a:r>
              <a:rPr lang="fr-BE" baseline="0" dirty="0"/>
              <a:t> </a:t>
            </a:r>
            <a:r>
              <a:rPr lang="fr-BE" baseline="0" dirty="0" err="1"/>
              <a:t>really</a:t>
            </a:r>
            <a:r>
              <a:rPr lang="fr-BE" baseline="0" dirty="0"/>
              <a:t> focus on the </a:t>
            </a:r>
            <a:r>
              <a:rPr lang="fr-BE" baseline="0" dirty="0" err="1"/>
              <a:t>two</a:t>
            </a:r>
            <a:r>
              <a:rPr lang="fr-BE" baseline="0" dirty="0"/>
              <a:t> first </a:t>
            </a:r>
            <a:r>
              <a:rPr lang="fr-BE" baseline="0" dirty="0" err="1"/>
              <a:t>rows</a:t>
            </a:r>
            <a:r>
              <a:rPr lang="fr-BE" baseline="0" dirty="0"/>
              <a:t> of the aviation </a:t>
            </a:r>
            <a:r>
              <a:rPr lang="fr-BE" baseline="0" dirty="0" err="1"/>
              <a:t>related</a:t>
            </a:r>
            <a:r>
              <a:rPr lang="fr-BE" baseline="0" dirty="0"/>
              <a:t> </a:t>
            </a:r>
            <a:r>
              <a:rPr lang="fr-BE" baseline="0" dirty="0" err="1"/>
              <a:t>systems</a:t>
            </a:r>
            <a:r>
              <a:rPr lang="fr-BE" baseline="0" dirty="0"/>
              <a:t> but the </a:t>
            </a:r>
            <a:r>
              <a:rPr lang="fr-BE" baseline="0" dirty="0" err="1"/>
              <a:t>entire</a:t>
            </a:r>
            <a:r>
              <a:rPr lang="fr-BE" baseline="0" dirty="0"/>
              <a:t> table </a:t>
            </a:r>
            <a:r>
              <a:rPr lang="fr-BE" baseline="0" dirty="0" err="1"/>
              <a:t>is</a:t>
            </a:r>
            <a:r>
              <a:rPr lang="fr-BE" baseline="0" dirty="0"/>
              <a:t> of importance to </a:t>
            </a:r>
            <a:r>
              <a:rPr lang="fr-BE" baseline="0" dirty="0" err="1"/>
              <a:t>get</a:t>
            </a:r>
            <a:r>
              <a:rPr lang="fr-BE" baseline="0" dirty="0"/>
              <a:t> the </a:t>
            </a:r>
            <a:r>
              <a:rPr lang="fr-BE" baseline="0" dirty="0" err="1"/>
              <a:t>vulnerability</a:t>
            </a:r>
            <a:r>
              <a:rPr lang="fr-BE" baseline="0" dirty="0"/>
              <a:t> of air </a:t>
            </a:r>
            <a:r>
              <a:rPr lang="fr-BE" baseline="0" dirty="0" err="1"/>
              <a:t>systems</a:t>
            </a:r>
            <a:r>
              <a:rPr lang="fr-BE" baseline="0" dirty="0"/>
              <a:t> </a:t>
            </a:r>
            <a:r>
              <a:rPr lang="fr-BE" baseline="0" dirty="0" err="1"/>
              <a:t>with</a:t>
            </a:r>
            <a:r>
              <a:rPr lang="fr-BE" baseline="0" dirty="0"/>
              <a:t> regard to </a:t>
            </a:r>
            <a:r>
              <a:rPr lang="fr-BE" baseline="0" dirty="0" err="1"/>
              <a:t>space</a:t>
            </a:r>
            <a:r>
              <a:rPr lang="fr-BE" baseline="0" dirty="0"/>
              <a:t> </a:t>
            </a:r>
            <a:r>
              <a:rPr lang="fr-BE" baseline="0" dirty="0" err="1"/>
              <a:t>weather</a:t>
            </a:r>
            <a:r>
              <a:rPr lang="fr-BE" baseline="0" dirty="0"/>
              <a:t>.</a:t>
            </a:r>
          </a:p>
          <a:p>
            <a:r>
              <a:rPr lang="fr-BE" baseline="0" dirty="0" err="1"/>
              <a:t>NextGen</a:t>
            </a:r>
            <a:r>
              <a:rPr lang="fr-BE" baseline="0" dirty="0"/>
              <a:t> / SESAR are Air Traffic Management </a:t>
            </a:r>
            <a:r>
              <a:rPr lang="fr-BE" baseline="0" dirty="0" err="1"/>
              <a:t>systems</a:t>
            </a:r>
            <a:r>
              <a:rPr lang="fr-BE" baseline="0" dirty="0"/>
              <a:t>  </a:t>
            </a:r>
            <a:r>
              <a:rPr lang="en-US" sz="1200" b="0" i="0" kern="1200" dirty="0">
                <a:solidFill>
                  <a:schemeClr val="tx1"/>
                </a:solidFill>
                <a:effectLst/>
                <a:latin typeface="+mn-lt"/>
                <a:ea typeface="+mn-ea"/>
                <a:cs typeface="+mn-cs"/>
              </a:rPr>
              <a:t>in support of the International Civil Aviation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(ICAO) Global Air Navigation Plan (GANP) and its Aviation System Block Upgrade (ASBU) </a:t>
            </a:r>
            <a:r>
              <a:rPr lang="en-US" sz="1200" b="0" i="0" kern="1200" dirty="0" err="1">
                <a:solidFill>
                  <a:schemeClr val="tx1"/>
                </a:solidFill>
                <a:effectLst/>
                <a:latin typeface="+mn-lt"/>
                <a:ea typeface="+mn-ea"/>
                <a:cs typeface="+mn-cs"/>
              </a:rPr>
              <a:t>programme</a:t>
            </a:r>
            <a:endParaRPr lang="fr-BE" baseline="0" dirty="0"/>
          </a:p>
        </p:txBody>
      </p:sp>
      <p:sp>
        <p:nvSpPr>
          <p:cNvPr id="4" name="Slide Number Placeholder 3"/>
          <p:cNvSpPr>
            <a:spLocks noGrp="1"/>
          </p:cNvSpPr>
          <p:nvPr>
            <p:ph type="sldNum" sz="quarter" idx="10"/>
          </p:nvPr>
        </p:nvSpPr>
        <p:spPr/>
        <p:txBody>
          <a:bodyPr/>
          <a:lstStyle/>
          <a:p>
            <a:fld id="{813C1E56-73B8-4AB8-A9B2-48EC0350D9F3}" type="slidenum">
              <a:rPr lang="fr-BE" smtClean="0"/>
              <a:t>10</a:t>
            </a:fld>
            <a:endParaRPr lang="fr-BE"/>
          </a:p>
        </p:txBody>
      </p:sp>
    </p:spTree>
    <p:extLst>
      <p:ext uri="{BB962C8B-B14F-4D97-AF65-F5344CB8AC3E}">
        <p14:creationId xmlns:p14="http://schemas.microsoft.com/office/powerpoint/2010/main" val="328289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Concerning</a:t>
            </a:r>
            <a:r>
              <a:rPr lang="en-US" baseline="0" dirty="0"/>
              <a:t> the radiation, because this is really the focus of this course, we discussed the fact that higher altitude and latitude are more prone to radiation than the rest of the Earth. The aviation sector presence in polar regions is constantly increasing.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twenty years the operations in these regions increased by 15 to 20 with now thousands of flights crossing this region. These routes are shortcuts and allow to reduce the emission of greenhouse gas.</a:t>
            </a:r>
            <a:endParaRPr lang="en-US" dirty="0"/>
          </a:p>
          <a:p>
            <a:endParaRPr lang="fr-BE" dirty="0"/>
          </a:p>
          <a:p>
            <a:r>
              <a:rPr lang="en-US" sz="1200" kern="1200" dirty="0">
                <a:solidFill>
                  <a:schemeClr val="tx1"/>
                </a:solidFill>
                <a:effectLst/>
                <a:latin typeface="+mn-lt"/>
                <a:ea typeface="+mn-ea"/>
                <a:cs typeface="+mn-cs"/>
              </a:rPr>
              <a:t>Prior to 1999 virtually </a:t>
            </a:r>
            <a:r>
              <a:rPr lang="en-US" sz="1200" kern="1200" dirty="0">
                <a:solidFill>
                  <a:schemeClr val="tx1"/>
                </a:solidFill>
                <a:effectLst/>
                <a:latin typeface="+mn-lt"/>
                <a:ea typeface="+mn-ea"/>
                <a:cs typeface="+mn-cs"/>
                <a:hlinkClick r:id="rId3"/>
              </a:rPr>
              <a:t>no flights passed over the North Pole</a:t>
            </a:r>
            <a:r>
              <a:rPr lang="en-US" sz="1200" kern="1200" dirty="0">
                <a:solidFill>
                  <a:schemeClr val="tx1"/>
                </a:solidFill>
                <a:effectLst/>
                <a:latin typeface="+mn-lt"/>
                <a:ea typeface="+mn-ea"/>
                <a:cs typeface="+mn-cs"/>
              </a:rPr>
              <a:t> or across the High Arctic. During the Cold War, overflights over what was then-Soviet territory were off limits. Since a limited number of demonstration flights began in the late 1990s traffic across the region has grown exponentially. Along </a:t>
            </a:r>
            <a:r>
              <a:rPr lang="en-US" sz="1200" kern="1200" dirty="0">
                <a:solidFill>
                  <a:schemeClr val="tx1"/>
                </a:solidFill>
                <a:effectLst/>
                <a:latin typeface="+mn-lt"/>
                <a:ea typeface="+mn-ea"/>
                <a:cs typeface="+mn-cs"/>
                <a:hlinkClick r:id="rId4"/>
              </a:rPr>
              <a:t>four major polar routes</a:t>
            </a:r>
            <a:r>
              <a:rPr lang="en-US" sz="1200" kern="1200" dirty="0">
                <a:solidFill>
                  <a:schemeClr val="tx1"/>
                </a:solidFill>
                <a:effectLst/>
                <a:latin typeface="+mn-lt"/>
                <a:ea typeface="+mn-ea"/>
                <a:cs typeface="+mn-cs"/>
              </a:rPr>
              <a:t> up to </a:t>
            </a:r>
            <a:r>
              <a:rPr lang="en-US" sz="1200" kern="1200" dirty="0">
                <a:solidFill>
                  <a:schemeClr val="tx1"/>
                </a:solidFill>
                <a:effectLst/>
                <a:latin typeface="+mn-lt"/>
                <a:ea typeface="+mn-ea"/>
                <a:cs typeface="+mn-cs"/>
                <a:hlinkClick r:id="rId5"/>
              </a:rPr>
              <a:t>several hundred flights per week</a:t>
            </a:r>
            <a:r>
              <a:rPr lang="en-US" sz="1200" kern="1200" dirty="0">
                <a:solidFill>
                  <a:schemeClr val="tx1"/>
                </a:solidFill>
                <a:effectLst/>
                <a:latin typeface="+mn-lt"/>
                <a:ea typeface="+mn-ea"/>
                <a:cs typeface="+mn-cs"/>
              </a:rPr>
              <a:t> travel from Asia to North America or vice versa. By 2012 more than </a:t>
            </a:r>
            <a:r>
              <a:rPr lang="en-US" sz="1200" kern="1200" dirty="0">
                <a:solidFill>
                  <a:schemeClr val="tx1"/>
                </a:solidFill>
                <a:effectLst/>
                <a:latin typeface="+mn-lt"/>
                <a:ea typeface="+mn-ea"/>
                <a:cs typeface="+mn-cs"/>
                <a:hlinkClick r:id="rId6"/>
              </a:rPr>
              <a:t>5,000 flights crossed the North Pole annually</a:t>
            </a:r>
            <a:r>
              <a:rPr lang="en-US" sz="1200" kern="1200" dirty="0">
                <a:solidFill>
                  <a:schemeClr val="tx1"/>
                </a:solidFill>
                <a:effectLst/>
                <a:latin typeface="+mn-lt"/>
                <a:ea typeface="+mn-ea"/>
                <a:cs typeface="+mn-cs"/>
              </a:rPr>
              <a:t>, bringing with them increased greenhouse gas emissions to the region and the dangers of black carbon to the Arctic sea ice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flights over or near the North Pole, up to a thousand flights between Europe and Asia and Europe and North America traverse the Arctic Circle per week. In total more than </a:t>
            </a:r>
            <a:r>
              <a:rPr lang="en-US" sz="1200" kern="1200" dirty="0">
                <a:solidFill>
                  <a:schemeClr val="tx1"/>
                </a:solidFill>
                <a:effectLst/>
                <a:latin typeface="+mn-lt"/>
                <a:ea typeface="+mn-ea"/>
                <a:cs typeface="+mn-cs"/>
                <a:hlinkClick r:id="rId7"/>
              </a:rPr>
              <a:t>50,000 flights entered the Arctic each year</a:t>
            </a:r>
            <a:r>
              <a:rPr lang="en-US" sz="1200" kern="1200" dirty="0">
                <a:solidFill>
                  <a:schemeClr val="tx1"/>
                </a:solidFill>
                <a:effectLst/>
                <a:latin typeface="+mn-lt"/>
                <a:ea typeface="+mn-ea"/>
                <a:cs typeface="+mn-cs"/>
              </a:rPr>
              <a:t> by 2010.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 of flights crossing polar regions in 2019 (TBD)</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11</a:t>
            </a:fld>
            <a:endParaRPr lang="fr-BE"/>
          </a:p>
        </p:txBody>
      </p:sp>
    </p:spTree>
    <p:extLst>
      <p:ext uri="{BB962C8B-B14F-4D97-AF65-F5344CB8AC3E}">
        <p14:creationId xmlns:p14="http://schemas.microsoft.com/office/powerpoint/2010/main" val="53791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We</a:t>
            </a:r>
            <a:r>
              <a:rPr lang="fr-BE" dirty="0"/>
              <a:t> </a:t>
            </a:r>
            <a:r>
              <a:rPr lang="fr-BE" dirty="0" err="1"/>
              <a:t>saw</a:t>
            </a:r>
            <a:r>
              <a:rPr lang="fr-BE" dirty="0"/>
              <a:t> in the </a:t>
            </a:r>
            <a:r>
              <a:rPr lang="fr-BE" dirty="0" err="1"/>
              <a:t>previous</a:t>
            </a:r>
            <a:r>
              <a:rPr lang="fr-BE" dirty="0"/>
              <a:t> slides </a:t>
            </a:r>
            <a:r>
              <a:rPr lang="fr-BE" dirty="0" err="1"/>
              <a:t>that</a:t>
            </a:r>
            <a:r>
              <a:rPr lang="fr-BE" dirty="0"/>
              <a:t> GCR </a:t>
            </a:r>
            <a:r>
              <a:rPr lang="fr-BE" dirty="0" err="1"/>
              <a:t>forms</a:t>
            </a:r>
            <a:r>
              <a:rPr lang="fr-BE" dirty="0"/>
              <a:t> a background </a:t>
            </a:r>
            <a:r>
              <a:rPr lang="fr-BE" dirty="0" err="1"/>
              <a:t>level</a:t>
            </a:r>
            <a:r>
              <a:rPr lang="fr-BE" dirty="0"/>
              <a:t> of radiation</a:t>
            </a:r>
            <a:r>
              <a:rPr lang="fr-BE" baseline="0" dirty="0"/>
              <a:t> and </a:t>
            </a:r>
            <a:r>
              <a:rPr lang="fr-BE" baseline="0" dirty="0" err="1"/>
              <a:t>solar</a:t>
            </a:r>
            <a:r>
              <a:rPr lang="fr-BE" baseline="0" dirty="0"/>
              <a:t> </a:t>
            </a:r>
            <a:r>
              <a:rPr lang="fr-BE" baseline="0" dirty="0" err="1"/>
              <a:t>storms</a:t>
            </a:r>
            <a:r>
              <a:rPr lang="fr-BE" baseline="0" dirty="0"/>
              <a:t> </a:t>
            </a:r>
            <a:r>
              <a:rPr lang="fr-BE" baseline="0" dirty="0" err="1"/>
              <a:t>will</a:t>
            </a:r>
            <a:r>
              <a:rPr lang="fr-BE" baseline="0" dirty="0"/>
              <a:t> </a:t>
            </a:r>
            <a:r>
              <a:rPr lang="fr-BE" baseline="0" dirty="0" err="1"/>
              <a:t>add</a:t>
            </a:r>
            <a:r>
              <a:rPr lang="fr-BE" baseline="0" dirty="0"/>
              <a:t> a variable component to </a:t>
            </a:r>
            <a:r>
              <a:rPr lang="fr-BE" baseline="0" dirty="0" err="1"/>
              <a:t>this</a:t>
            </a:r>
            <a:r>
              <a:rPr lang="fr-BE" baseline="0" dirty="0"/>
              <a:t> </a:t>
            </a:r>
            <a:r>
              <a:rPr lang="fr-BE" baseline="0" dirty="0" err="1"/>
              <a:t>level</a:t>
            </a:r>
            <a:r>
              <a:rPr lang="fr-BE" baseline="0" dirty="0"/>
              <a:t>. The high latitudes are </a:t>
            </a:r>
            <a:r>
              <a:rPr lang="fr-BE" baseline="0" dirty="0" err="1"/>
              <a:t>particularly</a:t>
            </a:r>
            <a:r>
              <a:rPr lang="fr-BE" baseline="0" dirty="0"/>
              <a:t> at </a:t>
            </a:r>
            <a:r>
              <a:rPr lang="fr-BE" baseline="0" dirty="0" err="1"/>
              <a:t>risk</a:t>
            </a:r>
            <a:r>
              <a:rPr lang="fr-BE" baseline="0" dirty="0"/>
              <a:t> but </a:t>
            </a:r>
            <a:r>
              <a:rPr lang="fr-BE" baseline="0" dirty="0" err="1"/>
              <a:t>economically</a:t>
            </a:r>
            <a:r>
              <a:rPr lang="fr-BE" baseline="0" dirty="0"/>
              <a:t> </a:t>
            </a:r>
            <a:r>
              <a:rPr lang="fr-BE" baseline="0" dirty="0" err="1"/>
              <a:t>interesting</a:t>
            </a:r>
            <a:r>
              <a:rPr lang="fr-BE" baseline="0" dirty="0"/>
              <a:t> for the aviation </a:t>
            </a:r>
            <a:r>
              <a:rPr lang="fr-BE" baseline="0" dirty="0" err="1"/>
              <a:t>sector</a:t>
            </a:r>
            <a:r>
              <a:rPr lang="fr-BE" baseline="0" dirty="0"/>
              <a:t>. </a:t>
            </a:r>
            <a:endParaRPr lang="fr-BE" dirty="0"/>
          </a:p>
          <a:p>
            <a:endParaRPr lang="fr-BE" dirty="0"/>
          </a:p>
          <a:p>
            <a:r>
              <a:rPr lang="fr-BE" dirty="0" err="1"/>
              <a:t>During</a:t>
            </a:r>
            <a:r>
              <a:rPr lang="fr-BE" dirty="0"/>
              <a:t> a </a:t>
            </a:r>
            <a:r>
              <a:rPr lang="fr-BE" dirty="0" err="1"/>
              <a:t>storm</a:t>
            </a:r>
            <a:r>
              <a:rPr lang="fr-BE" baseline="0" dirty="0"/>
              <a:t> the dose </a:t>
            </a:r>
            <a:r>
              <a:rPr lang="fr-BE" baseline="0" dirty="0" err="1"/>
              <a:t>level</a:t>
            </a:r>
            <a:r>
              <a:rPr lang="fr-BE" baseline="0" dirty="0"/>
              <a:t> </a:t>
            </a:r>
            <a:r>
              <a:rPr lang="fr-BE" baseline="0" dirty="0" err="1"/>
              <a:t>will</a:t>
            </a:r>
            <a:r>
              <a:rPr lang="fr-BE" baseline="0" dirty="0"/>
              <a:t> </a:t>
            </a:r>
            <a:r>
              <a:rPr lang="fr-BE" baseline="0" dirty="0" err="1"/>
              <a:t>rise</a:t>
            </a:r>
            <a:r>
              <a:rPr lang="fr-BE" baseline="0" dirty="0"/>
              <a:t> up to high </a:t>
            </a:r>
            <a:r>
              <a:rPr lang="fr-BE" baseline="0" dirty="0" err="1"/>
              <a:t>levels</a:t>
            </a:r>
            <a:r>
              <a:rPr lang="fr-BE" baseline="0" dirty="0"/>
              <a:t>. </a:t>
            </a:r>
            <a:r>
              <a:rPr lang="fr-BE" baseline="0" dirty="0" err="1"/>
              <a:t>With</a:t>
            </a:r>
            <a:r>
              <a:rPr lang="fr-BE" baseline="0" dirty="0"/>
              <a:t> a </a:t>
            </a:r>
            <a:r>
              <a:rPr lang="fr-BE" baseline="0" dirty="0" err="1"/>
              <a:t>strong</a:t>
            </a:r>
            <a:r>
              <a:rPr lang="fr-BE" baseline="0" dirty="0"/>
              <a:t> </a:t>
            </a:r>
            <a:r>
              <a:rPr lang="fr-BE" baseline="0" dirty="0" err="1"/>
              <a:t>storms</a:t>
            </a:r>
            <a:r>
              <a:rPr lang="fr-BE" baseline="0" dirty="0"/>
              <a:t>, a </a:t>
            </a:r>
            <a:r>
              <a:rPr lang="fr-BE" baseline="0" dirty="0" err="1"/>
              <a:t>level</a:t>
            </a:r>
            <a:r>
              <a:rPr lang="fr-BE" baseline="0" dirty="0"/>
              <a:t> of 50-80µSv/</a:t>
            </a:r>
            <a:r>
              <a:rPr lang="fr-BE" baseline="0" dirty="0" err="1"/>
              <a:t>hour</a:t>
            </a:r>
            <a:r>
              <a:rPr lang="fr-BE" baseline="0" dirty="0"/>
              <a:t> at FL300 </a:t>
            </a:r>
            <a:r>
              <a:rPr lang="fr-BE" baseline="0" dirty="0" err="1"/>
              <a:t>is</a:t>
            </a:r>
            <a:r>
              <a:rPr lang="fr-BE" baseline="0" dirty="0"/>
              <a:t> </a:t>
            </a:r>
            <a:r>
              <a:rPr lang="fr-BE" baseline="0" dirty="0" err="1"/>
              <a:t>reachable</a:t>
            </a:r>
            <a:r>
              <a:rPr lang="fr-BE" baseline="0" dirty="0"/>
              <a:t>. </a:t>
            </a:r>
          </a:p>
          <a:p>
            <a:r>
              <a:rPr lang="fr-BE" baseline="0" dirty="0" err="1"/>
              <a:t>Luckily</a:t>
            </a:r>
            <a:r>
              <a:rPr lang="fr-BE" baseline="0" dirty="0"/>
              <a:t>, </a:t>
            </a:r>
            <a:r>
              <a:rPr lang="fr-BE" baseline="0" dirty="0" err="1"/>
              <a:t>these</a:t>
            </a:r>
            <a:r>
              <a:rPr lang="fr-BE" baseline="0" dirty="0"/>
              <a:t> variations are short </a:t>
            </a:r>
            <a:r>
              <a:rPr lang="fr-BE" baseline="0" dirty="0" err="1"/>
              <a:t>lived</a:t>
            </a:r>
            <a:r>
              <a:rPr lang="fr-BE" baseline="0" dirty="0"/>
              <a:t> and </a:t>
            </a:r>
            <a:r>
              <a:rPr lang="fr-BE" baseline="0" dirty="0" err="1"/>
              <a:t>quite</a:t>
            </a:r>
            <a:r>
              <a:rPr lang="fr-BE" baseline="0" dirty="0"/>
              <a:t> </a:t>
            </a:r>
            <a:r>
              <a:rPr lang="fr-BE" baseline="0" dirty="0" err="1"/>
              <a:t>localized</a:t>
            </a:r>
            <a:r>
              <a:rPr lang="fr-BE" baseline="0" dirty="0"/>
              <a:t>. Polar </a:t>
            </a:r>
            <a:r>
              <a:rPr lang="fr-BE" baseline="0" dirty="0" err="1"/>
              <a:t>Regions</a:t>
            </a:r>
            <a:r>
              <a:rPr lang="fr-BE" baseline="0" dirty="0"/>
              <a:t>, </a:t>
            </a:r>
            <a:r>
              <a:rPr lang="fr-BE" baseline="0" dirty="0" err="1"/>
              <a:t>less</a:t>
            </a:r>
            <a:r>
              <a:rPr lang="fr-BE" baseline="0" dirty="0"/>
              <a:t> </a:t>
            </a:r>
            <a:r>
              <a:rPr lang="fr-BE" baseline="0" dirty="0" err="1"/>
              <a:t>protected</a:t>
            </a:r>
            <a:r>
              <a:rPr lang="fr-BE" baseline="0" dirty="0"/>
              <a:t> by the GMF are </a:t>
            </a:r>
            <a:r>
              <a:rPr lang="fr-BE" baseline="0" dirty="0" err="1"/>
              <a:t>firstly</a:t>
            </a:r>
            <a:r>
              <a:rPr lang="fr-BE" baseline="0" dirty="0"/>
              <a:t> hit but </a:t>
            </a:r>
            <a:r>
              <a:rPr lang="fr-BE" baseline="0" dirty="0" err="1"/>
              <a:t>with</a:t>
            </a:r>
            <a:r>
              <a:rPr lang="fr-BE" baseline="0" dirty="0"/>
              <a:t> </a:t>
            </a:r>
            <a:r>
              <a:rPr lang="fr-BE" baseline="0" dirty="0" err="1"/>
              <a:t>geomagnetic</a:t>
            </a:r>
            <a:r>
              <a:rPr lang="fr-BE" baseline="0" dirty="0"/>
              <a:t> </a:t>
            </a:r>
            <a:r>
              <a:rPr lang="fr-BE" baseline="0" dirty="0" err="1"/>
              <a:t>storming</a:t>
            </a:r>
            <a:r>
              <a:rPr lang="fr-BE" baseline="0" dirty="0"/>
              <a:t> the GMF </a:t>
            </a:r>
            <a:r>
              <a:rPr lang="fr-BE" baseline="0" dirty="0" err="1"/>
              <a:t>will</a:t>
            </a:r>
            <a:r>
              <a:rPr lang="fr-BE" baseline="0" dirty="0"/>
              <a:t> </a:t>
            </a:r>
            <a:r>
              <a:rPr lang="fr-BE" baseline="0" dirty="0" err="1"/>
              <a:t>be</a:t>
            </a:r>
            <a:r>
              <a:rPr lang="fr-BE" baseline="0" dirty="0"/>
              <a:t> </a:t>
            </a:r>
            <a:r>
              <a:rPr lang="fr-BE" baseline="0" dirty="0" err="1"/>
              <a:t>perturbated</a:t>
            </a:r>
            <a:r>
              <a:rPr lang="fr-BE" baseline="0" dirty="0"/>
              <a:t> and </a:t>
            </a:r>
            <a:r>
              <a:rPr lang="fr-BE" baseline="0" dirty="0" err="1"/>
              <a:t>won’t</a:t>
            </a:r>
            <a:r>
              <a:rPr lang="fr-BE" baseline="0" dirty="0"/>
              <a:t> drive </a:t>
            </a:r>
            <a:r>
              <a:rPr lang="fr-BE" baseline="0" dirty="0" err="1"/>
              <a:t>particles</a:t>
            </a:r>
            <a:r>
              <a:rPr lang="fr-BE" baseline="0" dirty="0"/>
              <a:t> </a:t>
            </a:r>
            <a:r>
              <a:rPr lang="fr-BE" baseline="0" dirty="0" err="1"/>
              <a:t>effectively</a:t>
            </a:r>
            <a:r>
              <a:rPr lang="fr-BE" baseline="0" dirty="0"/>
              <a:t> </a:t>
            </a:r>
            <a:r>
              <a:rPr lang="fr-BE" baseline="0" dirty="0" err="1"/>
              <a:t>towards</a:t>
            </a:r>
            <a:r>
              <a:rPr lang="fr-BE" baseline="0" dirty="0"/>
              <a:t> the </a:t>
            </a:r>
            <a:r>
              <a:rPr lang="fr-BE" baseline="0" dirty="0" err="1"/>
              <a:t>Poles</a:t>
            </a:r>
            <a:r>
              <a:rPr lang="fr-BE" baseline="0" dirty="0"/>
              <a:t>. In </a:t>
            </a:r>
            <a:r>
              <a:rPr lang="fr-BE" baseline="0" dirty="0" err="1"/>
              <a:t>these</a:t>
            </a:r>
            <a:r>
              <a:rPr lang="fr-BE" baseline="0" dirty="0"/>
              <a:t> </a:t>
            </a:r>
            <a:r>
              <a:rPr lang="fr-BE" baseline="0" dirty="0" err="1"/>
              <a:t>circumstances</a:t>
            </a:r>
            <a:r>
              <a:rPr lang="fr-BE" baseline="0" dirty="0"/>
              <a:t>, </a:t>
            </a:r>
            <a:r>
              <a:rPr lang="fr-BE" baseline="0" dirty="0" err="1"/>
              <a:t>lower</a:t>
            </a:r>
            <a:r>
              <a:rPr lang="fr-BE" baseline="0" dirty="0"/>
              <a:t> latitudes </a:t>
            </a:r>
            <a:r>
              <a:rPr lang="fr-BE" baseline="0" dirty="0" err="1"/>
              <a:t>will</a:t>
            </a:r>
            <a:r>
              <a:rPr lang="fr-BE" baseline="0" dirty="0"/>
              <a:t> </a:t>
            </a:r>
            <a:r>
              <a:rPr lang="fr-BE" baseline="0" dirty="0" err="1"/>
              <a:t>also</a:t>
            </a:r>
            <a:r>
              <a:rPr lang="fr-BE" baseline="0" dirty="0"/>
              <a:t> </a:t>
            </a:r>
            <a:r>
              <a:rPr lang="fr-BE" baseline="0" dirty="0" err="1"/>
              <a:t>be</a:t>
            </a:r>
            <a:r>
              <a:rPr lang="fr-BE" baseline="0" dirty="0"/>
              <a:t> </a:t>
            </a:r>
            <a:r>
              <a:rPr lang="fr-BE" baseline="0" dirty="0" err="1"/>
              <a:t>impacted</a:t>
            </a:r>
            <a:r>
              <a:rPr lang="fr-BE" baseline="0" dirty="0"/>
              <a:t>.</a:t>
            </a:r>
          </a:p>
          <a:p>
            <a:endParaRPr lang="fr-BE" baseline="0" dirty="0"/>
          </a:p>
          <a:p>
            <a:r>
              <a:rPr lang="fr-BE" baseline="0" dirty="0" err="1"/>
              <a:t>With</a:t>
            </a:r>
            <a:r>
              <a:rPr lang="fr-BE" baseline="0" dirty="0"/>
              <a:t> the </a:t>
            </a:r>
            <a:r>
              <a:rPr lang="fr-BE" baseline="0" dirty="0" err="1"/>
              <a:t>current</a:t>
            </a:r>
            <a:r>
              <a:rPr lang="fr-BE" baseline="0" dirty="0"/>
              <a:t> air </a:t>
            </a:r>
            <a:r>
              <a:rPr lang="fr-BE" baseline="0" dirty="0" err="1"/>
              <a:t>traffic</a:t>
            </a:r>
            <a:r>
              <a:rPr lang="fr-BE" baseline="0" dirty="0"/>
              <a:t> </a:t>
            </a:r>
            <a:r>
              <a:rPr lang="fr-BE" baseline="0" dirty="0" err="1"/>
              <a:t>density</a:t>
            </a:r>
            <a:r>
              <a:rPr lang="fr-BE" baseline="0" dirty="0"/>
              <a:t> </a:t>
            </a:r>
            <a:r>
              <a:rPr lang="fr-BE" baseline="0" dirty="0" err="1"/>
              <a:t>worldwide</a:t>
            </a:r>
            <a:r>
              <a:rPr lang="fr-BE" baseline="0" dirty="0"/>
              <a:t>, </a:t>
            </a:r>
            <a:r>
              <a:rPr lang="fr-BE" baseline="0" dirty="0" err="1"/>
              <a:t>we</a:t>
            </a:r>
            <a:r>
              <a:rPr lang="fr-BE" baseline="0" dirty="0"/>
              <a:t> </a:t>
            </a:r>
            <a:r>
              <a:rPr lang="fr-BE" baseline="0" dirty="0" err="1"/>
              <a:t>can</a:t>
            </a:r>
            <a:r>
              <a:rPr lang="fr-BE" baseline="0" dirty="0"/>
              <a:t> </a:t>
            </a:r>
            <a:r>
              <a:rPr lang="fr-BE" baseline="0" dirty="0" err="1"/>
              <a:t>expect</a:t>
            </a:r>
            <a:r>
              <a:rPr lang="fr-BE" baseline="0" dirty="0"/>
              <a:t> </a:t>
            </a:r>
            <a:r>
              <a:rPr lang="fr-BE" baseline="0" dirty="0" err="1"/>
              <a:t>thousands</a:t>
            </a:r>
            <a:r>
              <a:rPr lang="fr-BE" baseline="0" dirty="0"/>
              <a:t> of people to </a:t>
            </a:r>
            <a:r>
              <a:rPr lang="fr-BE" baseline="0" dirty="0" err="1"/>
              <a:t>be</a:t>
            </a:r>
            <a:r>
              <a:rPr lang="fr-BE" baseline="0" dirty="0"/>
              <a:t> </a:t>
            </a:r>
            <a:r>
              <a:rPr lang="fr-BE" baseline="0" dirty="0" err="1"/>
              <a:t>impacted</a:t>
            </a:r>
            <a:r>
              <a:rPr lang="fr-BE" baseline="0" dirty="0"/>
              <a:t> by </a:t>
            </a:r>
            <a:r>
              <a:rPr lang="fr-BE" baseline="0" dirty="0" err="1"/>
              <a:t>this</a:t>
            </a:r>
            <a:r>
              <a:rPr lang="fr-BE" baseline="0" dirty="0"/>
              <a:t> </a:t>
            </a:r>
            <a:r>
              <a:rPr lang="fr-BE" baseline="0" dirty="0" err="1"/>
              <a:t>kind</a:t>
            </a:r>
            <a:r>
              <a:rPr lang="fr-BE" baseline="0" dirty="0"/>
              <a:t> of </a:t>
            </a:r>
            <a:r>
              <a:rPr lang="fr-BE" baseline="0" dirty="0" err="1"/>
              <a:t>event</a:t>
            </a:r>
            <a:r>
              <a:rPr lang="fr-BE" baseline="0" dirty="0"/>
              <a:t>. </a:t>
            </a:r>
          </a:p>
          <a:p>
            <a:r>
              <a:rPr lang="fr-BE" baseline="0" dirty="0" err="1"/>
              <a:t>Changing</a:t>
            </a:r>
            <a:r>
              <a:rPr lang="fr-BE" baseline="0" dirty="0"/>
              <a:t> altitude </a:t>
            </a:r>
            <a:r>
              <a:rPr lang="fr-BE" baseline="0" dirty="0" err="1"/>
              <a:t>can</a:t>
            </a:r>
            <a:r>
              <a:rPr lang="fr-BE" baseline="0" dirty="0"/>
              <a:t> </a:t>
            </a:r>
            <a:r>
              <a:rPr lang="fr-BE" baseline="0" dirty="0" err="1"/>
              <a:t>be</a:t>
            </a:r>
            <a:r>
              <a:rPr lang="fr-BE" baseline="0" dirty="0"/>
              <a:t> a </a:t>
            </a:r>
            <a:r>
              <a:rPr lang="fr-BE" baseline="0" dirty="0" err="1"/>
              <a:t>rapid</a:t>
            </a:r>
            <a:r>
              <a:rPr lang="fr-BE" baseline="0" dirty="0"/>
              <a:t> mitigation </a:t>
            </a:r>
            <a:r>
              <a:rPr lang="fr-BE" baseline="0" dirty="0" err="1"/>
              <a:t>measure</a:t>
            </a:r>
            <a:r>
              <a:rPr lang="fr-BE" baseline="0" dirty="0"/>
              <a:t> but </a:t>
            </a:r>
            <a:r>
              <a:rPr lang="fr-BE" baseline="0" dirty="0" err="1"/>
              <a:t>this</a:t>
            </a:r>
            <a:r>
              <a:rPr lang="fr-BE" baseline="0" dirty="0"/>
              <a:t> </a:t>
            </a:r>
            <a:r>
              <a:rPr lang="fr-BE" baseline="0" dirty="0" err="1"/>
              <a:t>should</a:t>
            </a:r>
            <a:r>
              <a:rPr lang="fr-BE" baseline="0" dirty="0"/>
              <a:t> </a:t>
            </a:r>
            <a:r>
              <a:rPr lang="fr-BE" baseline="0" dirty="0" err="1"/>
              <a:t>be</a:t>
            </a:r>
            <a:r>
              <a:rPr lang="fr-BE" baseline="0" dirty="0"/>
              <a:t> </a:t>
            </a:r>
            <a:r>
              <a:rPr lang="fr-BE" baseline="0" dirty="0" err="1"/>
              <a:t>coordinated</a:t>
            </a:r>
            <a:r>
              <a:rPr lang="fr-BE" baseline="0" dirty="0"/>
              <a:t> by </a:t>
            </a:r>
            <a:r>
              <a:rPr lang="fr-BE" baseline="0" dirty="0" err="1"/>
              <a:t>ground</a:t>
            </a:r>
            <a:r>
              <a:rPr lang="fr-BE" baseline="0" dirty="0"/>
              <a:t> stations. If not </a:t>
            </a:r>
            <a:r>
              <a:rPr lang="fr-BE" baseline="0" dirty="0" err="1"/>
              <a:t>this</a:t>
            </a:r>
            <a:r>
              <a:rPr lang="fr-BE" baseline="0" dirty="0"/>
              <a:t> </a:t>
            </a:r>
            <a:r>
              <a:rPr lang="fr-BE" baseline="0" dirty="0" err="1"/>
              <a:t>can</a:t>
            </a:r>
            <a:r>
              <a:rPr lang="fr-BE" baseline="0" dirty="0"/>
              <a:t> lead to </a:t>
            </a:r>
            <a:r>
              <a:rPr lang="fr-BE" baseline="0" dirty="0" err="1"/>
              <a:t>dramatic</a:t>
            </a:r>
            <a:r>
              <a:rPr lang="fr-BE" baseline="0" dirty="0"/>
              <a:t> </a:t>
            </a:r>
            <a:r>
              <a:rPr lang="fr-BE" baseline="0" dirty="0" err="1"/>
              <a:t>results</a:t>
            </a:r>
            <a:r>
              <a:rPr lang="fr-BE" baseline="0" dirty="0"/>
              <a:t>. </a:t>
            </a:r>
          </a:p>
          <a:p>
            <a:endParaRPr lang="fr-BE" baseline="0" dirty="0"/>
          </a:p>
          <a:p>
            <a:r>
              <a:rPr lang="fr-BE" baseline="0" dirty="0"/>
              <a:t>The </a:t>
            </a:r>
            <a:r>
              <a:rPr lang="fr-BE" baseline="0" dirty="0" err="1"/>
              <a:t>higher</a:t>
            </a:r>
            <a:r>
              <a:rPr lang="fr-BE" baseline="0" dirty="0"/>
              <a:t> dose </a:t>
            </a:r>
            <a:r>
              <a:rPr lang="fr-BE" baseline="0" dirty="0" err="1"/>
              <a:t>is</a:t>
            </a:r>
            <a:r>
              <a:rPr lang="fr-BE" baseline="0" dirty="0"/>
              <a:t> one part of the </a:t>
            </a:r>
            <a:r>
              <a:rPr lang="fr-BE" baseline="0" dirty="0" err="1"/>
              <a:t>equation</a:t>
            </a:r>
            <a:r>
              <a:rPr lang="fr-BE" baseline="0" dirty="0"/>
              <a:t>, the second part </a:t>
            </a:r>
            <a:r>
              <a:rPr lang="fr-BE" baseline="0" dirty="0" err="1"/>
              <a:t>is</a:t>
            </a:r>
            <a:r>
              <a:rPr lang="fr-BE" baseline="0" dirty="0"/>
              <a:t> the duration of </a:t>
            </a:r>
            <a:r>
              <a:rPr lang="fr-BE" baseline="0" dirty="0" err="1"/>
              <a:t>exposure</a:t>
            </a:r>
            <a:r>
              <a:rPr lang="fr-BE" baseline="0" dirty="0"/>
              <a:t>. A high dose for a long duration </a:t>
            </a:r>
            <a:r>
              <a:rPr lang="fr-BE" baseline="0" dirty="0" err="1"/>
              <a:t>will</a:t>
            </a:r>
            <a:r>
              <a:rPr lang="fr-BE" baseline="0" dirty="0"/>
              <a:t> force </a:t>
            </a:r>
            <a:r>
              <a:rPr lang="fr-BE" baseline="0" dirty="0" err="1"/>
              <a:t>aircrew</a:t>
            </a:r>
            <a:r>
              <a:rPr lang="fr-BE" baseline="0" dirty="0"/>
              <a:t> to </a:t>
            </a:r>
            <a:r>
              <a:rPr lang="fr-BE" baseline="0" dirty="0" err="1"/>
              <a:t>adapt</a:t>
            </a:r>
            <a:r>
              <a:rPr lang="fr-BE" baseline="0" dirty="0"/>
              <a:t> </a:t>
            </a:r>
            <a:r>
              <a:rPr lang="fr-BE" baseline="0" dirty="0" err="1"/>
              <a:t>work</a:t>
            </a:r>
            <a:r>
              <a:rPr lang="fr-BE" baseline="0" dirty="0"/>
              <a:t> </a:t>
            </a:r>
            <a:r>
              <a:rPr lang="fr-BE" baseline="0" dirty="0" err="1"/>
              <a:t>schedule</a:t>
            </a:r>
            <a:r>
              <a:rPr lang="fr-BE" baseline="0" dirty="0"/>
              <a:t>.</a:t>
            </a:r>
          </a:p>
          <a:p>
            <a:endParaRPr lang="fr-BE" baseline="0" dirty="0"/>
          </a:p>
          <a:p>
            <a:r>
              <a:rPr lang="fr-BE" baseline="0" dirty="0"/>
              <a:t>In a </a:t>
            </a:r>
            <a:r>
              <a:rPr lang="fr-BE" baseline="0" dirty="0" err="1"/>
              <a:t>military</a:t>
            </a:r>
            <a:r>
              <a:rPr lang="fr-BE" baseline="0" dirty="0"/>
              <a:t> </a:t>
            </a:r>
            <a:r>
              <a:rPr lang="fr-BE" baseline="0" dirty="0" err="1"/>
              <a:t>context</a:t>
            </a:r>
            <a:r>
              <a:rPr lang="fr-BE" baseline="0" dirty="0"/>
              <a:t>, </a:t>
            </a:r>
            <a:r>
              <a:rPr lang="fr-BE" baseline="0" dirty="0" err="1"/>
              <a:t>some</a:t>
            </a:r>
            <a:r>
              <a:rPr lang="fr-BE" baseline="0" dirty="0"/>
              <a:t> </a:t>
            </a:r>
            <a:r>
              <a:rPr lang="fr-BE" baseline="0" dirty="0" err="1"/>
              <a:t>assets</a:t>
            </a:r>
            <a:r>
              <a:rPr lang="fr-BE" baseline="0" dirty="0"/>
              <a:t> are </a:t>
            </a:r>
            <a:r>
              <a:rPr lang="fr-BE" baseline="0" dirty="0" err="1"/>
              <a:t>flying</a:t>
            </a:r>
            <a:r>
              <a:rPr lang="fr-BE" baseline="0" dirty="0"/>
              <a:t> for </a:t>
            </a:r>
            <a:r>
              <a:rPr lang="fr-BE" baseline="0" dirty="0" err="1"/>
              <a:t>sometimes</a:t>
            </a:r>
            <a:r>
              <a:rPr lang="fr-BE" baseline="0" dirty="0"/>
              <a:t> more </a:t>
            </a:r>
            <a:r>
              <a:rPr lang="fr-BE" baseline="0" dirty="0" err="1"/>
              <a:t>than</a:t>
            </a:r>
            <a:r>
              <a:rPr lang="fr-BE" baseline="0" dirty="0"/>
              <a:t> 8 </a:t>
            </a:r>
            <a:r>
              <a:rPr lang="fr-BE" baseline="0" dirty="0" err="1"/>
              <a:t>hours</a:t>
            </a:r>
            <a:r>
              <a:rPr lang="fr-BE" baseline="0" dirty="0"/>
              <a:t> long. </a:t>
            </a:r>
            <a:r>
              <a:rPr lang="fr-BE" baseline="0" dirty="0" err="1"/>
              <a:t>Think</a:t>
            </a:r>
            <a:r>
              <a:rPr lang="fr-BE" baseline="0" dirty="0"/>
              <a:t> at the Air to Air </a:t>
            </a:r>
            <a:r>
              <a:rPr lang="fr-BE" baseline="0" dirty="0" err="1"/>
              <a:t>Refueling</a:t>
            </a:r>
            <a:r>
              <a:rPr lang="fr-BE" baseline="0" dirty="0"/>
              <a:t> </a:t>
            </a:r>
            <a:r>
              <a:rPr lang="fr-BE" baseline="0" dirty="0" err="1"/>
              <a:t>crew</a:t>
            </a:r>
            <a:r>
              <a:rPr lang="fr-BE" baseline="0" dirty="0"/>
              <a:t>, AWACS (</a:t>
            </a:r>
            <a:r>
              <a:rPr lang="fr-BE" baseline="0" dirty="0" err="1"/>
              <a:t>Airborne</a:t>
            </a:r>
            <a:r>
              <a:rPr lang="fr-BE" baseline="0" dirty="0"/>
              <a:t> </a:t>
            </a:r>
            <a:r>
              <a:rPr lang="fr-BE" baseline="0" dirty="0" err="1"/>
              <a:t>early</a:t>
            </a:r>
            <a:r>
              <a:rPr lang="fr-BE" baseline="0" dirty="0"/>
              <a:t> Warning And Control Station) personnel and high altitude observation </a:t>
            </a:r>
            <a:r>
              <a:rPr lang="fr-BE" baseline="0" dirty="0" err="1"/>
              <a:t>flights</a:t>
            </a:r>
            <a:r>
              <a:rPr lang="fr-BE" baseline="0" dirty="0"/>
              <a:t>. </a:t>
            </a:r>
            <a:r>
              <a:rPr lang="fr-BE" baseline="0" dirty="0" err="1"/>
              <a:t>Those</a:t>
            </a:r>
            <a:r>
              <a:rPr lang="fr-BE" baseline="0" dirty="0"/>
              <a:t> people, if </a:t>
            </a:r>
            <a:r>
              <a:rPr lang="fr-BE" baseline="0" dirty="0" err="1"/>
              <a:t>deployed</a:t>
            </a:r>
            <a:r>
              <a:rPr lang="fr-BE" baseline="0" dirty="0"/>
              <a:t> at high latitude </a:t>
            </a:r>
            <a:r>
              <a:rPr lang="fr-BE" baseline="0" dirty="0" err="1"/>
              <a:t>will</a:t>
            </a:r>
            <a:r>
              <a:rPr lang="fr-BE" baseline="0" dirty="0"/>
              <a:t> face high </a:t>
            </a:r>
            <a:r>
              <a:rPr lang="fr-BE" baseline="0" dirty="0" err="1"/>
              <a:t>level</a:t>
            </a:r>
            <a:r>
              <a:rPr lang="fr-BE" baseline="0" dirty="0"/>
              <a:t> of radiation. </a:t>
            </a:r>
            <a:r>
              <a:rPr lang="fr-BE" baseline="0" dirty="0" err="1"/>
              <a:t>They</a:t>
            </a:r>
            <a:r>
              <a:rPr lang="fr-BE" baseline="0" dirty="0"/>
              <a:t> are </a:t>
            </a:r>
            <a:r>
              <a:rPr lang="fr-BE" baseline="0" dirty="0" err="1"/>
              <a:t>also</a:t>
            </a:r>
            <a:r>
              <a:rPr lang="fr-BE" baseline="0" dirty="0"/>
              <a:t> </a:t>
            </a:r>
            <a:r>
              <a:rPr lang="fr-BE" baseline="0" dirty="0" err="1"/>
              <a:t>forced</a:t>
            </a:r>
            <a:r>
              <a:rPr lang="fr-BE" baseline="0" dirty="0"/>
              <a:t> to </a:t>
            </a:r>
            <a:r>
              <a:rPr lang="fr-BE" baseline="0" dirty="0" err="1"/>
              <a:t>fly</a:t>
            </a:r>
            <a:r>
              <a:rPr lang="fr-BE" baseline="0" dirty="0"/>
              <a:t> at </a:t>
            </a:r>
            <a:r>
              <a:rPr lang="fr-BE" baseline="0" dirty="0" err="1"/>
              <a:t>very</a:t>
            </a:r>
            <a:r>
              <a:rPr lang="fr-BE" baseline="0" dirty="0"/>
              <a:t> high altitude to </a:t>
            </a:r>
            <a:r>
              <a:rPr lang="fr-BE" baseline="0" dirty="0" err="1"/>
              <a:t>remain</a:t>
            </a:r>
            <a:r>
              <a:rPr lang="fr-BE" baseline="0" dirty="0"/>
              <a:t> out of </a:t>
            </a:r>
            <a:r>
              <a:rPr lang="fr-BE" baseline="0" dirty="0" err="1"/>
              <a:t>reach</a:t>
            </a:r>
            <a:r>
              <a:rPr lang="fr-BE" baseline="0" dirty="0"/>
              <a:t>.</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12</a:t>
            </a:fld>
            <a:endParaRPr lang="fr-BE"/>
          </a:p>
        </p:txBody>
      </p:sp>
    </p:spTree>
    <p:extLst>
      <p:ext uri="{BB962C8B-B14F-4D97-AF65-F5344CB8AC3E}">
        <p14:creationId xmlns:p14="http://schemas.microsoft.com/office/powerpoint/2010/main" val="3889134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So </a:t>
            </a:r>
            <a:r>
              <a:rPr lang="fr-BE" dirty="0" err="1"/>
              <a:t>we</a:t>
            </a:r>
            <a:r>
              <a:rPr lang="fr-BE" dirty="0"/>
              <a:t> talk about the </a:t>
            </a:r>
            <a:r>
              <a:rPr lang="fr-BE" dirty="0" err="1"/>
              <a:t>risk</a:t>
            </a:r>
            <a:r>
              <a:rPr lang="fr-BE" dirty="0"/>
              <a:t> for the </a:t>
            </a:r>
            <a:r>
              <a:rPr lang="fr-BE" dirty="0" err="1"/>
              <a:t>aircrew</a:t>
            </a:r>
            <a:r>
              <a:rPr lang="fr-BE" dirty="0"/>
              <a:t> and the </a:t>
            </a:r>
            <a:r>
              <a:rPr lang="fr-BE" dirty="0" err="1"/>
              <a:t>passengers</a:t>
            </a:r>
            <a:r>
              <a:rPr lang="fr-BE" dirty="0"/>
              <a:t> but </a:t>
            </a:r>
            <a:r>
              <a:rPr lang="fr-BE" dirty="0" err="1"/>
              <a:t>what</a:t>
            </a:r>
            <a:r>
              <a:rPr lang="fr-BE" dirty="0"/>
              <a:t> are the </a:t>
            </a:r>
            <a:r>
              <a:rPr lang="fr-BE" dirty="0" err="1"/>
              <a:t>risk</a:t>
            </a:r>
            <a:r>
              <a:rPr lang="fr-BE" baseline="0" dirty="0" err="1"/>
              <a:t>s</a:t>
            </a:r>
            <a:r>
              <a:rPr lang="fr-BE" baseline="0" dirty="0"/>
              <a:t> of radiation</a:t>
            </a:r>
            <a:endParaRPr lang="fr-BE" dirty="0"/>
          </a:p>
          <a:p>
            <a:endParaRPr lang="fr-BE" dirty="0"/>
          </a:p>
          <a:p>
            <a:r>
              <a:rPr lang="fr-BE" dirty="0"/>
              <a:t>This </a:t>
            </a:r>
            <a:r>
              <a:rPr lang="fr-BE" dirty="0" err="1"/>
              <a:t>picture</a:t>
            </a:r>
            <a:r>
              <a:rPr lang="fr-BE" baseline="0" dirty="0"/>
              <a:t> shows the possible </a:t>
            </a:r>
            <a:r>
              <a:rPr lang="fr-BE" baseline="0" dirty="0" err="1"/>
              <a:t>effects</a:t>
            </a:r>
            <a:r>
              <a:rPr lang="fr-BE" baseline="0" dirty="0"/>
              <a:t> of radiation on the </a:t>
            </a:r>
            <a:r>
              <a:rPr lang="fr-BE" baseline="0" dirty="0" err="1"/>
              <a:t>human</a:t>
            </a:r>
            <a:r>
              <a:rPr lang="fr-BE" baseline="0" dirty="0"/>
              <a:t> body. </a:t>
            </a:r>
            <a:r>
              <a:rPr lang="fr-BE" baseline="0" dirty="0" err="1"/>
              <a:t>Many</a:t>
            </a:r>
            <a:r>
              <a:rPr lang="fr-BE" baseline="0" dirty="0"/>
              <a:t> </a:t>
            </a:r>
            <a:r>
              <a:rPr lang="fr-BE" baseline="0" dirty="0" err="1"/>
              <a:t>effects</a:t>
            </a:r>
            <a:r>
              <a:rPr lang="fr-BE" baseline="0" dirty="0"/>
              <a:t> </a:t>
            </a:r>
            <a:r>
              <a:rPr lang="fr-BE" baseline="0" dirty="0" err="1"/>
              <a:t>exist</a:t>
            </a:r>
            <a:r>
              <a:rPr lang="fr-BE" baseline="0" dirty="0"/>
              <a:t> and </a:t>
            </a:r>
            <a:r>
              <a:rPr lang="fr-BE" baseline="0" dirty="0" err="1"/>
              <a:t>they</a:t>
            </a:r>
            <a:r>
              <a:rPr lang="fr-BE" baseline="0" dirty="0"/>
              <a:t> are </a:t>
            </a:r>
            <a:r>
              <a:rPr lang="fr-BE" baseline="0" dirty="0" err="1"/>
              <a:t>function</a:t>
            </a:r>
            <a:r>
              <a:rPr lang="fr-BE" baseline="0" dirty="0"/>
              <a:t> of the radiation </a:t>
            </a:r>
            <a:r>
              <a:rPr lang="fr-BE" baseline="0" dirty="0" err="1"/>
              <a:t>level</a:t>
            </a:r>
            <a:r>
              <a:rPr lang="fr-BE" baseline="0" dirty="0"/>
              <a:t>.</a:t>
            </a:r>
          </a:p>
          <a:p>
            <a:r>
              <a:rPr lang="fr-BE" baseline="0" dirty="0"/>
              <a:t>Radiation </a:t>
            </a:r>
            <a:r>
              <a:rPr lang="fr-BE" baseline="0" dirty="0" err="1"/>
              <a:t>from</a:t>
            </a:r>
            <a:r>
              <a:rPr lang="fr-BE" baseline="0" dirty="0"/>
              <a:t> </a:t>
            </a:r>
            <a:r>
              <a:rPr lang="fr-BE" baseline="0" dirty="0" err="1"/>
              <a:t>solar</a:t>
            </a:r>
            <a:r>
              <a:rPr lang="fr-BE" baseline="0" dirty="0"/>
              <a:t> </a:t>
            </a:r>
            <a:r>
              <a:rPr lang="fr-BE" baseline="0" dirty="0" err="1"/>
              <a:t>origin</a:t>
            </a:r>
            <a:r>
              <a:rPr lang="fr-BE" baseline="0" dirty="0"/>
              <a:t> </a:t>
            </a:r>
            <a:r>
              <a:rPr lang="fr-BE" baseline="0" dirty="0" err="1"/>
              <a:t>won’t</a:t>
            </a:r>
            <a:r>
              <a:rPr lang="fr-BE" baseline="0" dirty="0"/>
              <a:t> </a:t>
            </a:r>
            <a:r>
              <a:rPr lang="fr-BE" baseline="0" dirty="0" err="1"/>
              <a:t>reach</a:t>
            </a:r>
            <a:r>
              <a:rPr lang="fr-BE" baseline="0" dirty="0"/>
              <a:t> the </a:t>
            </a:r>
            <a:r>
              <a:rPr lang="fr-BE" baseline="0" dirty="0" err="1"/>
              <a:t>red</a:t>
            </a:r>
            <a:r>
              <a:rPr lang="fr-BE" baseline="0" dirty="0"/>
              <a:t> zone of course but accumulation of doses by </a:t>
            </a:r>
            <a:r>
              <a:rPr lang="fr-BE" baseline="0" dirty="0" err="1"/>
              <a:t>aircrew</a:t>
            </a:r>
            <a:r>
              <a:rPr lang="fr-BE" baseline="0" dirty="0"/>
              <a:t> </a:t>
            </a:r>
            <a:r>
              <a:rPr lang="fr-BE" baseline="0" dirty="0" err="1"/>
              <a:t>can</a:t>
            </a:r>
            <a:r>
              <a:rPr lang="fr-BE" baseline="0" dirty="0"/>
              <a:t> </a:t>
            </a:r>
            <a:r>
              <a:rPr lang="fr-BE" baseline="0" dirty="0" err="1"/>
              <a:t>present</a:t>
            </a:r>
            <a:r>
              <a:rPr lang="fr-BE" baseline="0" dirty="0"/>
              <a:t> a </a:t>
            </a:r>
            <a:r>
              <a:rPr lang="fr-BE" baseline="0" dirty="0" err="1"/>
              <a:t>risk</a:t>
            </a:r>
            <a:r>
              <a:rPr lang="fr-BE" baseline="0" dirty="0"/>
              <a:t> of </a:t>
            </a:r>
            <a:r>
              <a:rPr lang="fr-BE" baseline="0" dirty="0" err="1"/>
              <a:t>developing</a:t>
            </a:r>
            <a:r>
              <a:rPr lang="fr-BE" baseline="0" dirty="0"/>
              <a:t> </a:t>
            </a:r>
            <a:r>
              <a:rPr lang="fr-BE" baseline="0" dirty="0" err="1"/>
              <a:t>sickness</a:t>
            </a:r>
            <a:r>
              <a:rPr lang="fr-BE" baseline="0" dirty="0"/>
              <a:t> </a:t>
            </a:r>
            <a:r>
              <a:rPr lang="fr-BE" baseline="0" dirty="0" err="1"/>
              <a:t>years</a:t>
            </a:r>
            <a:r>
              <a:rPr lang="fr-BE" baseline="0" dirty="0"/>
              <a:t> </a:t>
            </a:r>
            <a:r>
              <a:rPr lang="fr-BE" baseline="0" dirty="0" err="1"/>
              <a:t>later</a:t>
            </a:r>
            <a:r>
              <a:rPr lang="fr-BE" baseline="0" dirty="0"/>
              <a:t>. (</a:t>
            </a:r>
            <a:r>
              <a:rPr lang="fr-BE" baseline="0" dirty="0" err="1"/>
              <a:t>moderate</a:t>
            </a:r>
            <a:r>
              <a:rPr lang="fr-BE" baseline="0" dirty="0"/>
              <a:t> zone)</a:t>
            </a:r>
          </a:p>
          <a:p>
            <a:endParaRPr lang="fr-BE" baseline="0" dirty="0"/>
          </a:p>
          <a:p>
            <a:r>
              <a:rPr lang="en-US" sz="1200" kern="1200" dirty="0">
                <a:solidFill>
                  <a:schemeClr val="tx1"/>
                </a:solidFill>
                <a:effectLst/>
                <a:latin typeface="+mn-lt"/>
                <a:ea typeface="+mn-ea"/>
                <a:cs typeface="+mn-cs"/>
              </a:rPr>
              <a:t>The principal health concerns to aircrew and astronauts who have frequent low-dose exposure to ionizing radiation are:</a:t>
            </a:r>
          </a:p>
          <a:p>
            <a:r>
              <a:rPr lang="en-US" sz="1200" kern="1200" dirty="0">
                <a:solidFill>
                  <a:schemeClr val="tx1"/>
                </a:solidFill>
                <a:effectLst/>
                <a:latin typeface="+mn-lt"/>
                <a:ea typeface="+mn-ea"/>
                <a:cs typeface="+mn-cs"/>
              </a:rPr>
              <a:t>Increased risk of cancer</a:t>
            </a:r>
          </a:p>
          <a:p>
            <a:r>
              <a:rPr lang="en-US" sz="1200" kern="1200" dirty="0">
                <a:solidFill>
                  <a:schemeClr val="tx1"/>
                </a:solidFill>
                <a:effectLst/>
                <a:latin typeface="+mn-lt"/>
                <a:ea typeface="+mn-ea"/>
                <a:cs typeface="+mn-cs"/>
              </a:rPr>
              <a:t>Increased risk for genetic defects to a developing fetus during pregnancy</a:t>
            </a:r>
          </a:p>
          <a:p>
            <a:r>
              <a:rPr lang="en-US" sz="1200" kern="1200" dirty="0">
                <a:solidFill>
                  <a:schemeClr val="tx1"/>
                </a:solidFill>
                <a:effectLst/>
                <a:latin typeface="+mn-lt"/>
                <a:ea typeface="+mn-ea"/>
                <a:cs typeface="+mn-cs"/>
              </a:rPr>
              <a:t>Increased risk for genetic defects to future offspring</a:t>
            </a:r>
          </a:p>
          <a:p>
            <a:r>
              <a:rPr lang="en-US" sz="1200" kern="1200" dirty="0">
                <a:solidFill>
                  <a:schemeClr val="tx1"/>
                </a:solidFill>
                <a:effectLst/>
                <a:latin typeface="+mn-lt"/>
                <a:ea typeface="+mn-ea"/>
                <a:cs typeface="+mn-cs"/>
              </a:rPr>
              <a:t>Degeneration of tissues – Cataracts and possibly other medical conditions</a:t>
            </a:r>
          </a:p>
          <a:p>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13</a:t>
            </a:fld>
            <a:endParaRPr lang="fr-BE"/>
          </a:p>
        </p:txBody>
      </p:sp>
    </p:spTree>
    <p:extLst>
      <p:ext uri="{BB962C8B-B14F-4D97-AF65-F5344CB8AC3E}">
        <p14:creationId xmlns:p14="http://schemas.microsoft.com/office/powerpoint/2010/main" val="167985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sym typeface="Wingdings" panose="05000000000000000000" pitchFamily="2" charset="2"/>
              </a:rPr>
              <a:t>Not only affecting the crew but also the avionic due to Single Event Effects.</a:t>
            </a:r>
          </a:p>
          <a:p>
            <a:r>
              <a:rPr lang="en-US" sz="1200" kern="1200" baseline="0" dirty="0">
                <a:solidFill>
                  <a:schemeClr val="tx1"/>
                </a:solidFill>
                <a:effectLst/>
                <a:latin typeface="+mn-lt"/>
                <a:ea typeface="+mn-ea"/>
                <a:cs typeface="+mn-cs"/>
                <a:sym typeface="Wingdings" panose="05000000000000000000" pitchFamily="2" charset="2"/>
              </a:rPr>
              <a:t>SEE are caused by single energetic particles and can take many forms. Pulse in logic circuitry, </a:t>
            </a:r>
            <a:r>
              <a:rPr lang="en-US" sz="1200" kern="1200" baseline="0" dirty="0" err="1">
                <a:solidFill>
                  <a:schemeClr val="tx1"/>
                </a:solidFill>
                <a:effectLst/>
                <a:latin typeface="+mn-lt"/>
                <a:ea typeface="+mn-ea"/>
                <a:cs typeface="+mn-cs"/>
                <a:sym typeface="Wingdings" panose="05000000000000000000" pitchFamily="2" charset="2"/>
              </a:rPr>
              <a:t>bitflips</a:t>
            </a:r>
            <a:r>
              <a:rPr lang="en-US" sz="1200" kern="1200" baseline="0" dirty="0">
                <a:solidFill>
                  <a:schemeClr val="tx1"/>
                </a:solidFill>
                <a:effectLst/>
                <a:latin typeface="+mn-lt"/>
                <a:ea typeface="+mn-ea"/>
                <a:cs typeface="+mn-cs"/>
                <a:sym typeface="Wingdings" panose="05000000000000000000" pitchFamily="2" charset="2"/>
              </a:rPr>
              <a:t> in memory cells. Can be potentially destructive</a:t>
            </a:r>
          </a:p>
          <a:p>
            <a:endParaRPr lang="en-US" sz="1200" kern="1200" baseline="0" dirty="0">
              <a:solidFill>
                <a:schemeClr val="tx1"/>
              </a:solidFill>
              <a:effectLst/>
              <a:latin typeface="+mn-lt"/>
              <a:ea typeface="+mn-ea"/>
              <a:cs typeface="+mn-cs"/>
              <a:sym typeface="Wingdings" panose="05000000000000000000" pitchFamily="2" charset="2"/>
            </a:endParaRPr>
          </a:p>
          <a:p>
            <a:pPr marL="171450" indent="-171450">
              <a:buFont typeface="Arial" panose="020B0604020202020204" pitchFamily="34" charset="0"/>
              <a:buChar char="•"/>
            </a:pPr>
            <a:r>
              <a:rPr lang="en-US" dirty="0"/>
              <a:t>Non-destructive : </a:t>
            </a:r>
            <a:r>
              <a:rPr lang="en-US" b="1" dirty="0"/>
              <a:t>SEU</a:t>
            </a:r>
            <a:r>
              <a:rPr lang="en-US" dirty="0"/>
              <a:t> (Single Event Upset), </a:t>
            </a:r>
            <a:r>
              <a:rPr lang="en-US" b="1" dirty="0"/>
              <a:t>SET</a:t>
            </a:r>
            <a:r>
              <a:rPr lang="en-US" dirty="0"/>
              <a:t> (single event transients), </a:t>
            </a:r>
            <a:r>
              <a:rPr lang="en-US" b="1" dirty="0"/>
              <a:t>MBU</a:t>
            </a:r>
            <a:r>
              <a:rPr lang="en-US" dirty="0"/>
              <a:t> (Multiple Bit Upsets), </a:t>
            </a:r>
            <a:r>
              <a:rPr lang="en-US" b="1" dirty="0"/>
              <a:t>SHE</a:t>
            </a:r>
            <a:r>
              <a:rPr lang="en-US" dirty="0"/>
              <a:t> (single-event hard error)</a:t>
            </a:r>
          </a:p>
          <a:p>
            <a:pPr marL="171450" indent="-171450">
              <a:buFont typeface="Arial" panose="020B0604020202020204" pitchFamily="34" charset="0"/>
              <a:buChar char="•"/>
            </a:pPr>
            <a:r>
              <a:rPr lang="en-US" dirty="0"/>
              <a:t>Destructive : </a:t>
            </a:r>
            <a:r>
              <a:rPr lang="en-US" b="1" dirty="0"/>
              <a:t>SEL</a:t>
            </a:r>
            <a:r>
              <a:rPr lang="en-US" dirty="0"/>
              <a:t> (single event </a:t>
            </a:r>
            <a:r>
              <a:rPr lang="en-US" dirty="0" err="1"/>
              <a:t>latchup</a:t>
            </a:r>
            <a:r>
              <a:rPr lang="en-US" dirty="0"/>
              <a:t>), </a:t>
            </a:r>
            <a:r>
              <a:rPr lang="en-US" b="1" dirty="0"/>
              <a:t>SEGR</a:t>
            </a:r>
            <a:r>
              <a:rPr lang="en-US" dirty="0"/>
              <a:t> (single event gate rupture), </a:t>
            </a:r>
            <a:r>
              <a:rPr lang="en-US" b="1" dirty="0"/>
              <a:t>SEB</a:t>
            </a:r>
            <a:r>
              <a:rPr lang="en-US" dirty="0"/>
              <a:t> (single event burnout)</a:t>
            </a:r>
          </a:p>
          <a:p>
            <a:endParaRPr lang="fr-BE" dirty="0"/>
          </a:p>
          <a:p>
            <a:r>
              <a:rPr lang="en-US" sz="1200" kern="1200" dirty="0">
                <a:solidFill>
                  <a:schemeClr val="tx1"/>
                </a:solidFill>
                <a:effectLst/>
                <a:latin typeface="+mn-lt"/>
                <a:ea typeface="+mn-ea"/>
                <a:cs typeface="+mn-cs"/>
              </a:rPr>
              <a:t>The particles will induce lattice displacements creating lasting damages. They will also have ionization effects creating transient glitches and soft errors. Low energy particles unable to create lattice effects are able to have ionization effects.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Various aviation systems will be impacted. Fly-by-wire technology, autopilot, flight warning, communication (voice and data), displays, FADEC (Full authority Digital Engine Control), any other aircraft system containing electronic components could be impacted.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Shielding can be a remedy. Substrate hardening will be used to reduce the effect of a projected particle. Clock bias voltage chip, can mask the effects of the particle event.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also that polymers, ceramics and metals can be affected by particles.</a:t>
            </a:r>
            <a:endParaRPr lang="fr-BE"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14</a:t>
            </a:fld>
            <a:endParaRPr lang="fr-BE"/>
          </a:p>
        </p:txBody>
      </p:sp>
    </p:spTree>
    <p:extLst>
      <p:ext uri="{BB962C8B-B14F-4D97-AF65-F5344CB8AC3E}">
        <p14:creationId xmlns:p14="http://schemas.microsoft.com/office/powerpoint/2010/main" val="102068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NOAA</a:t>
            </a:r>
            <a:r>
              <a:rPr lang="fr-BE" baseline="0" dirty="0"/>
              <a:t> </a:t>
            </a:r>
            <a:r>
              <a:rPr lang="fr-BE" baseline="0" dirty="0" err="1"/>
              <a:t>Scale</a:t>
            </a:r>
            <a:r>
              <a:rPr lang="fr-BE" baseline="0" dirty="0"/>
              <a:t> for </a:t>
            </a:r>
            <a:r>
              <a:rPr lang="fr-BE" baseline="0" dirty="0" err="1"/>
              <a:t>solar</a:t>
            </a:r>
            <a:r>
              <a:rPr lang="fr-BE" baseline="0" dirty="0"/>
              <a:t> radiation </a:t>
            </a:r>
            <a:r>
              <a:rPr lang="fr-BE" baseline="0" dirty="0" err="1"/>
              <a:t>storms</a:t>
            </a:r>
            <a:r>
              <a:rPr lang="fr-BE" baseline="0" dirty="0"/>
              <a:t>. The </a:t>
            </a:r>
            <a:r>
              <a:rPr lang="fr-BE" baseline="0" dirty="0" err="1"/>
              <a:t>scale</a:t>
            </a:r>
            <a:r>
              <a:rPr lang="fr-BE" baseline="0" dirty="0"/>
              <a:t> </a:t>
            </a:r>
            <a:r>
              <a:rPr lang="fr-BE" baseline="0" dirty="0" err="1"/>
              <a:t>is</a:t>
            </a:r>
            <a:r>
              <a:rPr lang="fr-BE" baseline="0" dirty="0"/>
              <a:t> </a:t>
            </a:r>
            <a:r>
              <a:rPr lang="fr-BE" baseline="0" dirty="0" err="1"/>
              <a:t>based</a:t>
            </a:r>
            <a:r>
              <a:rPr lang="fr-BE" baseline="0" dirty="0"/>
              <a:t> on flux </a:t>
            </a:r>
            <a:r>
              <a:rPr lang="fr-BE" baseline="0" dirty="0" err="1"/>
              <a:t>level</a:t>
            </a:r>
            <a:r>
              <a:rPr lang="fr-BE" baseline="0" dirty="0"/>
              <a:t> of 10MeV </a:t>
            </a:r>
            <a:r>
              <a:rPr lang="fr-BE" baseline="0" dirty="0" err="1"/>
              <a:t>particles</a:t>
            </a:r>
            <a:r>
              <a:rPr lang="fr-BE" baseline="0" dirty="0"/>
              <a:t>. </a:t>
            </a:r>
            <a:r>
              <a:rPr lang="fr-BE" baseline="0" dirty="0" err="1"/>
              <a:t>When</a:t>
            </a:r>
            <a:r>
              <a:rPr lang="fr-BE" baseline="0" dirty="0"/>
              <a:t> </a:t>
            </a:r>
            <a:r>
              <a:rPr lang="fr-BE" baseline="0" dirty="0" err="1"/>
              <a:t>departing</a:t>
            </a:r>
            <a:r>
              <a:rPr lang="fr-BE" baseline="0" dirty="0"/>
              <a:t> </a:t>
            </a:r>
            <a:r>
              <a:rPr lang="fr-BE" baseline="0" dirty="0" err="1"/>
              <a:t>from</a:t>
            </a:r>
            <a:r>
              <a:rPr lang="fr-BE" baseline="0" dirty="0"/>
              <a:t> the background </a:t>
            </a:r>
            <a:r>
              <a:rPr lang="fr-BE" baseline="0" dirty="0" err="1"/>
              <a:t>level</a:t>
            </a:r>
            <a:r>
              <a:rPr lang="fr-BE" baseline="0" dirty="0"/>
              <a:t> </a:t>
            </a:r>
            <a:r>
              <a:rPr lang="fr-BE" baseline="0" dirty="0" err="1"/>
              <a:t>we</a:t>
            </a:r>
            <a:r>
              <a:rPr lang="fr-BE" baseline="0" dirty="0"/>
              <a:t> </a:t>
            </a:r>
            <a:r>
              <a:rPr lang="fr-BE" baseline="0" dirty="0" err="1"/>
              <a:t>rapidly</a:t>
            </a:r>
            <a:r>
              <a:rPr lang="fr-BE" baseline="0" dirty="0"/>
              <a:t> </a:t>
            </a:r>
            <a:r>
              <a:rPr lang="fr-BE" baseline="0" dirty="0" err="1"/>
              <a:t>reach</a:t>
            </a:r>
            <a:r>
              <a:rPr lang="fr-BE" baseline="0" dirty="0"/>
              <a:t> the minor </a:t>
            </a:r>
            <a:r>
              <a:rPr lang="fr-BE" baseline="0" dirty="0" err="1"/>
              <a:t>storm</a:t>
            </a:r>
            <a:r>
              <a:rPr lang="fr-BE" baseline="0" dirty="0"/>
              <a:t> </a:t>
            </a:r>
            <a:r>
              <a:rPr lang="fr-BE" baseline="0" dirty="0" err="1"/>
              <a:t>level</a:t>
            </a:r>
            <a:r>
              <a:rPr lang="fr-BE" baseline="0" dirty="0"/>
              <a:t>. The </a:t>
            </a:r>
            <a:r>
              <a:rPr lang="fr-BE" baseline="0" dirty="0" err="1"/>
              <a:t>scale</a:t>
            </a:r>
            <a:r>
              <a:rPr lang="fr-BE" baseline="0" dirty="0"/>
              <a:t> </a:t>
            </a:r>
            <a:r>
              <a:rPr lang="fr-BE" baseline="0" dirty="0" err="1"/>
              <a:t>is</a:t>
            </a:r>
            <a:r>
              <a:rPr lang="fr-BE" baseline="0" dirty="0"/>
              <a:t> </a:t>
            </a:r>
            <a:r>
              <a:rPr lang="fr-BE" baseline="0" dirty="0" err="1"/>
              <a:t>then</a:t>
            </a:r>
            <a:r>
              <a:rPr lang="fr-BE" baseline="0" dirty="0"/>
              <a:t> </a:t>
            </a:r>
            <a:r>
              <a:rPr lang="fr-BE" baseline="0" dirty="0" err="1"/>
              <a:t>logarithmic</a:t>
            </a:r>
            <a:r>
              <a:rPr lang="fr-BE" baseline="0" dirty="0"/>
              <a:t>.</a:t>
            </a:r>
          </a:p>
          <a:p>
            <a:r>
              <a:rPr lang="fr-BE" baseline="0" dirty="0" err="1"/>
              <a:t>Based</a:t>
            </a:r>
            <a:r>
              <a:rPr lang="fr-BE" baseline="0" dirty="0"/>
              <a:t> on </a:t>
            </a:r>
            <a:r>
              <a:rPr lang="fr-BE" baseline="0" dirty="0" err="1"/>
              <a:t>this</a:t>
            </a:r>
            <a:r>
              <a:rPr lang="fr-BE" baseline="0" dirty="0"/>
              <a:t> </a:t>
            </a:r>
            <a:r>
              <a:rPr lang="fr-BE" baseline="0" dirty="0" err="1"/>
              <a:t>scale</a:t>
            </a:r>
            <a:r>
              <a:rPr lang="fr-BE" baseline="0" dirty="0"/>
              <a:t>, warnings </a:t>
            </a:r>
            <a:r>
              <a:rPr lang="fr-BE" baseline="0" dirty="0" err="1"/>
              <a:t>will</a:t>
            </a:r>
            <a:r>
              <a:rPr lang="fr-BE" baseline="0" dirty="0"/>
              <a:t> </a:t>
            </a:r>
            <a:r>
              <a:rPr lang="fr-BE" baseline="0" dirty="0" err="1"/>
              <a:t>be</a:t>
            </a:r>
            <a:r>
              <a:rPr lang="fr-BE" baseline="0" dirty="0"/>
              <a:t> </a:t>
            </a:r>
            <a:r>
              <a:rPr lang="fr-BE" baseline="0" dirty="0" err="1"/>
              <a:t>issued</a:t>
            </a:r>
            <a:r>
              <a:rPr lang="fr-BE" baseline="0" dirty="0"/>
              <a:t>.</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15</a:t>
            </a:fld>
            <a:endParaRPr lang="fr-BE"/>
          </a:p>
        </p:txBody>
      </p:sp>
    </p:spTree>
    <p:extLst>
      <p:ext uri="{BB962C8B-B14F-4D97-AF65-F5344CB8AC3E}">
        <p14:creationId xmlns:p14="http://schemas.microsoft.com/office/powerpoint/2010/main" val="2774081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Proton</a:t>
            </a:r>
            <a:r>
              <a:rPr lang="fr-BE" baseline="0" dirty="0"/>
              <a:t> </a:t>
            </a:r>
            <a:r>
              <a:rPr lang="fr-BE" baseline="0" dirty="0" err="1"/>
              <a:t>storms</a:t>
            </a:r>
            <a:r>
              <a:rPr lang="fr-BE" baseline="0" dirty="0"/>
              <a:t> </a:t>
            </a:r>
            <a:r>
              <a:rPr lang="fr-BE" baseline="0" dirty="0" err="1"/>
              <a:t>don’t</a:t>
            </a:r>
            <a:r>
              <a:rPr lang="fr-BE" baseline="0" dirty="0"/>
              <a:t> </a:t>
            </a:r>
            <a:r>
              <a:rPr lang="fr-BE" baseline="0" dirty="0" err="1"/>
              <a:t>happen</a:t>
            </a:r>
            <a:r>
              <a:rPr lang="fr-BE" baseline="0" dirty="0"/>
              <a:t> </a:t>
            </a:r>
            <a:r>
              <a:rPr lang="fr-BE" baseline="0" dirty="0" err="1"/>
              <a:t>so</a:t>
            </a:r>
            <a:r>
              <a:rPr lang="fr-BE" baseline="0" dirty="0"/>
              <a:t> </a:t>
            </a:r>
            <a:r>
              <a:rPr lang="fr-BE" baseline="0" dirty="0" err="1"/>
              <a:t>often</a:t>
            </a:r>
            <a:r>
              <a:rPr lang="fr-BE" baseline="0" dirty="0"/>
              <a:t>. The last </a:t>
            </a:r>
            <a:r>
              <a:rPr lang="fr-BE" baseline="0" dirty="0" err="1"/>
              <a:t>event</a:t>
            </a:r>
            <a:r>
              <a:rPr lang="fr-BE" baseline="0" dirty="0"/>
              <a:t> </a:t>
            </a:r>
            <a:r>
              <a:rPr lang="fr-BE" baseline="0" dirty="0" err="1"/>
              <a:t>was</a:t>
            </a:r>
            <a:r>
              <a:rPr lang="fr-BE" baseline="0" dirty="0"/>
              <a:t> the </a:t>
            </a:r>
            <a:r>
              <a:rPr lang="fr-BE" baseline="0" dirty="0" err="1"/>
              <a:t>storm</a:t>
            </a:r>
            <a:r>
              <a:rPr lang="fr-BE" baseline="0" dirty="0"/>
              <a:t> of </a:t>
            </a:r>
            <a:r>
              <a:rPr lang="fr-BE" baseline="0" dirty="0" err="1"/>
              <a:t>september</a:t>
            </a:r>
            <a:r>
              <a:rPr lang="fr-BE" baseline="0" dirty="0"/>
              <a:t> 2017. </a:t>
            </a:r>
            <a:r>
              <a:rPr lang="fr-BE" baseline="0" dirty="0" err="1"/>
              <a:t>following</a:t>
            </a:r>
            <a:r>
              <a:rPr lang="fr-BE" baseline="0" dirty="0"/>
              <a:t> NOAA </a:t>
            </a:r>
            <a:r>
              <a:rPr lang="fr-BE" baseline="0" dirty="0" err="1"/>
              <a:t>scale</a:t>
            </a:r>
            <a:r>
              <a:rPr lang="fr-BE" baseline="0" dirty="0"/>
              <a:t>, </a:t>
            </a:r>
            <a:r>
              <a:rPr lang="fr-BE" baseline="0" dirty="0" err="1"/>
              <a:t>this</a:t>
            </a:r>
            <a:r>
              <a:rPr lang="fr-BE" baseline="0" dirty="0"/>
              <a:t> </a:t>
            </a:r>
            <a:r>
              <a:rPr lang="fr-BE" baseline="0" dirty="0" err="1"/>
              <a:t>storm</a:t>
            </a:r>
            <a:r>
              <a:rPr lang="fr-BE" baseline="0" dirty="0"/>
              <a:t> </a:t>
            </a:r>
            <a:r>
              <a:rPr lang="fr-BE" baseline="0" dirty="0" err="1"/>
              <a:t>was</a:t>
            </a:r>
            <a:r>
              <a:rPr lang="fr-BE" baseline="0" dirty="0"/>
              <a:t> a </a:t>
            </a:r>
            <a:r>
              <a:rPr lang="fr-BE" baseline="0" dirty="0" err="1"/>
              <a:t>strong</a:t>
            </a:r>
            <a:r>
              <a:rPr lang="fr-BE" baseline="0" dirty="0"/>
              <a:t> </a:t>
            </a:r>
            <a:r>
              <a:rPr lang="fr-BE" baseline="0" dirty="0" err="1"/>
              <a:t>solar</a:t>
            </a:r>
            <a:r>
              <a:rPr lang="fr-BE" baseline="0" dirty="0"/>
              <a:t> radiation </a:t>
            </a:r>
            <a:r>
              <a:rPr lang="fr-BE" baseline="0" dirty="0" err="1"/>
              <a:t>storm</a:t>
            </a:r>
            <a:r>
              <a:rPr lang="fr-BE" baseline="0" dirty="0"/>
              <a:t>. </a:t>
            </a:r>
          </a:p>
          <a:p>
            <a:r>
              <a:rPr lang="fr-BE" baseline="0" dirty="0"/>
              <a:t>On the </a:t>
            </a:r>
            <a:r>
              <a:rPr lang="fr-BE" baseline="0" dirty="0" err="1"/>
              <a:t>picture</a:t>
            </a:r>
            <a:r>
              <a:rPr lang="fr-BE" baseline="0" dirty="0"/>
              <a:t> on the </a:t>
            </a:r>
            <a:r>
              <a:rPr lang="fr-BE" baseline="0" dirty="0" err="1"/>
              <a:t>left</a:t>
            </a:r>
            <a:r>
              <a:rPr lang="fr-BE" baseline="0" dirty="0"/>
              <a:t> </a:t>
            </a:r>
            <a:r>
              <a:rPr lang="fr-BE" baseline="0" dirty="0" err="1"/>
              <a:t>we</a:t>
            </a:r>
            <a:r>
              <a:rPr lang="fr-BE" baseline="0" dirty="0"/>
              <a:t> </a:t>
            </a:r>
            <a:r>
              <a:rPr lang="fr-BE" baseline="0" dirty="0" err="1"/>
              <a:t>can</a:t>
            </a:r>
            <a:r>
              <a:rPr lang="fr-BE" baseline="0" dirty="0"/>
              <a:t> </a:t>
            </a:r>
            <a:r>
              <a:rPr lang="fr-BE" baseline="0" dirty="0" err="1"/>
              <a:t>see</a:t>
            </a:r>
            <a:r>
              <a:rPr lang="fr-BE" baseline="0" dirty="0"/>
              <a:t> the doses </a:t>
            </a:r>
            <a:r>
              <a:rPr lang="fr-BE" baseline="0" dirty="0" err="1"/>
              <a:t>rising</a:t>
            </a:r>
            <a:r>
              <a:rPr lang="fr-BE" baseline="0" dirty="0"/>
              <a:t> to 20-25µSv/</a:t>
            </a:r>
            <a:r>
              <a:rPr lang="fr-BE" baseline="0" dirty="0" err="1"/>
              <a:t>hour</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16</a:t>
            </a:fld>
            <a:endParaRPr lang="fr-BE"/>
          </a:p>
        </p:txBody>
      </p:sp>
    </p:spTree>
    <p:extLst>
      <p:ext uri="{BB962C8B-B14F-4D97-AF65-F5344CB8AC3E}">
        <p14:creationId xmlns:p14="http://schemas.microsoft.com/office/powerpoint/2010/main" val="55970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Aviation </a:t>
            </a:r>
            <a:r>
              <a:rPr lang="fr-BE" dirty="0" err="1"/>
              <a:t>Dosismeter</a:t>
            </a:r>
            <a:endParaRPr lang="fr-BE" dirty="0"/>
          </a:p>
          <a:p>
            <a:r>
              <a:rPr lang="fr-BE" dirty="0" err="1"/>
              <a:t>Modelisation</a:t>
            </a:r>
            <a:r>
              <a:rPr lang="fr-BE" dirty="0"/>
              <a:t> of radiation </a:t>
            </a:r>
            <a:r>
              <a:rPr lang="fr-BE" dirty="0" err="1"/>
              <a:t>based</a:t>
            </a:r>
            <a:r>
              <a:rPr lang="fr-BE" dirty="0"/>
              <a:t> on</a:t>
            </a:r>
            <a:r>
              <a:rPr lang="fr-BE" baseline="0" dirty="0"/>
              <a:t> </a:t>
            </a:r>
            <a:r>
              <a:rPr lang="fr-BE" baseline="0" dirty="0" err="1"/>
              <a:t>numerous</a:t>
            </a:r>
            <a:r>
              <a:rPr lang="fr-BE" baseline="0" dirty="0"/>
              <a:t> on-</a:t>
            </a:r>
            <a:r>
              <a:rPr lang="fr-BE" baseline="0" dirty="0" err="1"/>
              <a:t>board</a:t>
            </a:r>
            <a:r>
              <a:rPr lang="fr-BE" baseline="0" dirty="0"/>
              <a:t> </a:t>
            </a:r>
            <a:r>
              <a:rPr lang="fr-BE" baseline="0" dirty="0" err="1"/>
              <a:t>aircraft</a:t>
            </a:r>
            <a:r>
              <a:rPr lang="fr-BE" baseline="0" dirty="0"/>
              <a:t> </a:t>
            </a:r>
            <a:r>
              <a:rPr lang="fr-BE" baseline="0" dirty="0" err="1"/>
              <a:t>measurements</a:t>
            </a:r>
            <a:endParaRPr lang="fr-BE" dirty="0"/>
          </a:p>
          <a:p>
            <a:endParaRPr lang="fr-BE" dirty="0"/>
          </a:p>
          <a:p>
            <a:r>
              <a:rPr lang="fr-BE" dirty="0" err="1"/>
              <a:t>Largest</a:t>
            </a:r>
            <a:r>
              <a:rPr lang="fr-BE" baseline="0" dirty="0"/>
              <a:t> </a:t>
            </a:r>
            <a:r>
              <a:rPr lang="fr-BE" baseline="0" dirty="0" err="1"/>
              <a:t>events</a:t>
            </a:r>
            <a:r>
              <a:rPr lang="fr-BE" baseline="0" dirty="0"/>
              <a:t> are </a:t>
            </a:r>
            <a:r>
              <a:rPr lang="fr-BE" baseline="0" dirty="0" err="1"/>
              <a:t>seen</a:t>
            </a:r>
            <a:r>
              <a:rPr lang="fr-BE" baseline="0" dirty="0"/>
              <a:t> as GLE </a:t>
            </a:r>
            <a:r>
              <a:rPr lang="fr-BE" baseline="0" dirty="0" err="1"/>
              <a:t>observed</a:t>
            </a:r>
            <a:r>
              <a:rPr lang="fr-BE" baseline="0" dirty="0"/>
              <a:t> by </a:t>
            </a:r>
            <a:r>
              <a:rPr lang="fr-BE" baseline="0" dirty="0" err="1"/>
              <a:t>ground</a:t>
            </a:r>
            <a:r>
              <a:rPr lang="fr-BE" baseline="0" dirty="0"/>
              <a:t> </a:t>
            </a:r>
            <a:r>
              <a:rPr lang="fr-BE" baseline="0" dirty="0" err="1"/>
              <a:t>based</a:t>
            </a:r>
            <a:r>
              <a:rPr lang="fr-BE" baseline="0" dirty="0"/>
              <a:t> neutron detectors</a:t>
            </a:r>
          </a:p>
          <a:p>
            <a:endParaRPr lang="fr-BE" sz="1200" b="0" i="0" u="none" strike="noStrike" kern="1200" baseline="0" dirty="0">
              <a:solidFill>
                <a:schemeClr val="tx1"/>
              </a:solidFill>
              <a:latin typeface="+mn-lt"/>
              <a:ea typeface="+mn-ea"/>
              <a:cs typeface="+mn-cs"/>
            </a:endParaRPr>
          </a:p>
          <a:p>
            <a:endParaRPr lang="fr-BE"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Cross continent flights in nominal conditions: </a:t>
            </a:r>
            <a:r>
              <a:rPr lang="en-US" sz="1200" b="0" i="0" u="none" strike="noStrike" kern="1200" baseline="0" dirty="0">
                <a:solidFill>
                  <a:schemeClr val="tx1"/>
                </a:solidFill>
                <a:latin typeface="+mn-lt"/>
                <a:ea typeface="+mn-ea"/>
                <a:cs typeface="+mn-cs"/>
              </a:rPr>
              <a:t>50μSv </a:t>
            </a:r>
          </a:p>
          <a:p>
            <a:r>
              <a:rPr lang="fr-BE" sz="1200" b="0" i="0" u="none" strike="noStrike" kern="1200" baseline="0" dirty="0">
                <a:solidFill>
                  <a:schemeClr val="tx1"/>
                </a:solidFill>
                <a:latin typeface="+mn-lt"/>
                <a:ea typeface="+mn-ea"/>
                <a:cs typeface="+mn-cs"/>
              </a:rPr>
              <a:t>• </a:t>
            </a:r>
            <a:r>
              <a:rPr lang="fr-BE" sz="1200" b="1" i="0" u="none" strike="noStrike" kern="1200" baseline="0" dirty="0">
                <a:solidFill>
                  <a:schemeClr val="tx1"/>
                </a:solidFill>
                <a:latin typeface="+mn-lt"/>
                <a:ea typeface="+mn-ea"/>
                <a:cs typeface="+mn-cs"/>
              </a:rPr>
              <a:t>Model </a:t>
            </a:r>
            <a:r>
              <a:rPr lang="fr-BE" sz="1200" b="1" i="0" u="none" strike="noStrike" kern="1200" baseline="0" dirty="0" err="1">
                <a:solidFill>
                  <a:schemeClr val="tx1"/>
                </a:solidFill>
                <a:latin typeface="+mn-lt"/>
                <a:ea typeface="+mn-ea"/>
                <a:cs typeface="+mn-cs"/>
              </a:rPr>
              <a:t>estimates</a:t>
            </a:r>
            <a:r>
              <a:rPr lang="fr-BE" sz="1200" b="1" i="0" u="none" strike="noStrike" kern="1200" baseline="0" dirty="0">
                <a:solidFill>
                  <a:schemeClr val="tx1"/>
                </a:solidFill>
                <a:latin typeface="+mn-lt"/>
                <a:ea typeface="+mn-ea"/>
                <a:cs typeface="+mn-cs"/>
              </a:rPr>
              <a:t> for </a:t>
            </a:r>
            <a:r>
              <a:rPr lang="fr-BE" sz="1200" b="1" i="0" u="none" strike="noStrike" kern="1200" baseline="0" dirty="0" err="1">
                <a:solidFill>
                  <a:schemeClr val="tx1"/>
                </a:solidFill>
                <a:latin typeface="+mn-lt"/>
                <a:ea typeface="+mn-ea"/>
                <a:cs typeface="+mn-cs"/>
              </a:rPr>
              <a:t>strong</a:t>
            </a:r>
            <a:r>
              <a:rPr lang="fr-BE" sz="1200" b="1" i="0" u="none" strike="noStrike" kern="1200" baseline="0" dirty="0">
                <a:solidFill>
                  <a:schemeClr val="tx1"/>
                </a:solidFill>
                <a:latin typeface="+mn-lt"/>
                <a:ea typeface="+mn-ea"/>
                <a:cs typeface="+mn-cs"/>
              </a:rPr>
              <a:t> Solar Proton Events: </a:t>
            </a:r>
            <a:r>
              <a:rPr lang="fr-BE" sz="1200" b="0" i="0" u="none" strike="noStrike" kern="1200" baseline="0" dirty="0">
                <a:solidFill>
                  <a:schemeClr val="tx1"/>
                </a:solidFill>
                <a:latin typeface="+mn-lt"/>
                <a:ea typeface="+mn-ea"/>
                <a:cs typeface="+mn-cs"/>
              </a:rPr>
              <a:t>570-870</a:t>
            </a:r>
            <a:r>
              <a:rPr lang="el-GR" sz="1200" b="0" i="0" u="none" strike="noStrike" kern="1200" baseline="0" dirty="0">
                <a:solidFill>
                  <a:schemeClr val="tx1"/>
                </a:solidFill>
                <a:latin typeface="+mn-lt"/>
                <a:ea typeface="+mn-ea"/>
                <a:cs typeface="+mn-cs"/>
              </a:rPr>
              <a:t>μ</a:t>
            </a:r>
            <a:r>
              <a:rPr lang="fr-BE" sz="1200" b="0" i="0" u="none" strike="noStrike" kern="1200" baseline="0" dirty="0">
                <a:solidFill>
                  <a:schemeClr val="tx1"/>
                </a:solidFill>
                <a:latin typeface="+mn-lt"/>
                <a:ea typeface="+mn-ea"/>
                <a:cs typeface="+mn-cs"/>
              </a:rPr>
              <a:t>Sv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Annual dose in Finland due to natural background: </a:t>
            </a:r>
            <a:r>
              <a:rPr lang="en-US" sz="1200" b="0" i="0" u="none" strike="noStrike" kern="1200" baseline="0" dirty="0">
                <a:solidFill>
                  <a:schemeClr val="tx1"/>
                </a:solidFill>
                <a:latin typeface="+mn-lt"/>
                <a:ea typeface="+mn-ea"/>
                <a:cs typeface="+mn-cs"/>
              </a:rPr>
              <a:t>3200μSv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If the annual dose for air crew is estimated to exceed </a:t>
            </a:r>
            <a:r>
              <a:rPr lang="en-US" sz="1200" b="0" i="0" u="none" strike="noStrike" kern="1200" baseline="0" dirty="0">
                <a:solidFill>
                  <a:schemeClr val="tx1"/>
                </a:solidFill>
                <a:latin typeface="+mn-lt"/>
                <a:ea typeface="+mn-ea"/>
                <a:cs typeface="+mn-cs"/>
              </a:rPr>
              <a:t>1000μSv </a:t>
            </a:r>
            <a:r>
              <a:rPr lang="en-US" sz="1200" b="1" i="0" u="none" strike="noStrike" kern="1200" baseline="0" dirty="0">
                <a:solidFill>
                  <a:schemeClr val="tx1"/>
                </a:solidFill>
                <a:latin typeface="+mn-lt"/>
                <a:ea typeface="+mn-ea"/>
                <a:cs typeface="+mn-cs"/>
              </a:rPr>
              <a:t>the flight company shall establish monitoring routines </a:t>
            </a:r>
            <a:endParaRPr lang="en-US" sz="1200" b="0" i="0" u="none" strike="noStrike" kern="1200" baseline="0" dirty="0">
              <a:solidFill>
                <a:schemeClr val="tx1"/>
              </a:solidFill>
              <a:latin typeface="+mn-lt"/>
              <a:ea typeface="+mn-ea"/>
              <a:cs typeface="+mn-cs"/>
            </a:endParaRPr>
          </a:p>
          <a:p>
            <a:endParaRPr lang="fr-BE" dirty="0"/>
          </a:p>
          <a:p>
            <a:r>
              <a:rPr lang="fr-BE" dirty="0"/>
              <a:t>PECASUS </a:t>
            </a:r>
            <a:r>
              <a:rPr lang="fr-BE" dirty="0" err="1"/>
              <a:t>thresholds</a:t>
            </a:r>
            <a:r>
              <a:rPr lang="fr-BE" dirty="0"/>
              <a:t> :</a:t>
            </a:r>
          </a:p>
          <a:p>
            <a:r>
              <a:rPr lang="fr-BE" dirty="0"/>
              <a:t>MOD</a:t>
            </a:r>
            <a:r>
              <a:rPr lang="fr-BE" baseline="0" dirty="0"/>
              <a:t> : 30µSv/h</a:t>
            </a:r>
          </a:p>
          <a:p>
            <a:r>
              <a:rPr lang="fr-BE" baseline="0" dirty="0"/>
              <a:t>SEV : 80µSv/h</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17</a:t>
            </a:fld>
            <a:endParaRPr lang="fr-BE"/>
          </a:p>
        </p:txBody>
      </p:sp>
    </p:spTree>
    <p:extLst>
      <p:ext uri="{BB962C8B-B14F-4D97-AF65-F5344CB8AC3E}">
        <p14:creationId xmlns:p14="http://schemas.microsoft.com/office/powerpoint/2010/main" val="141318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Here</a:t>
            </a:r>
            <a:r>
              <a:rPr lang="fr-BE" dirty="0"/>
              <a:t> </a:t>
            </a:r>
            <a:r>
              <a:rPr lang="fr-BE" dirty="0" err="1"/>
              <a:t>is</a:t>
            </a:r>
            <a:r>
              <a:rPr lang="fr-BE" dirty="0"/>
              <a:t> the </a:t>
            </a:r>
            <a:r>
              <a:rPr lang="fr-BE" dirty="0" err="1"/>
              <a:t>outline</a:t>
            </a:r>
            <a:r>
              <a:rPr lang="fr-BE" dirty="0"/>
              <a:t> of </a:t>
            </a:r>
            <a:r>
              <a:rPr lang="fr-BE" dirty="0" err="1"/>
              <a:t>this</a:t>
            </a:r>
            <a:r>
              <a:rPr lang="fr-BE" baseline="0" dirty="0"/>
              <a:t> course. I </a:t>
            </a:r>
            <a:r>
              <a:rPr lang="fr-BE" baseline="0" dirty="0" err="1"/>
              <a:t>will</a:t>
            </a:r>
            <a:r>
              <a:rPr lang="fr-BE" baseline="0" dirty="0"/>
              <a:t> </a:t>
            </a:r>
            <a:r>
              <a:rPr lang="fr-BE" baseline="0" dirty="0" err="1"/>
              <a:t>start</a:t>
            </a:r>
            <a:r>
              <a:rPr lang="fr-BE" baseline="0" dirty="0"/>
              <a:t> </a:t>
            </a:r>
            <a:r>
              <a:rPr lang="fr-BE" baseline="0" dirty="0" err="1"/>
              <a:t>with</a:t>
            </a:r>
            <a:r>
              <a:rPr lang="fr-BE" baseline="0" dirty="0"/>
              <a:t> a </a:t>
            </a:r>
            <a:r>
              <a:rPr lang="fr-BE" baseline="0" dirty="0" err="1"/>
              <a:t>quite</a:t>
            </a:r>
            <a:r>
              <a:rPr lang="fr-BE" baseline="0" dirty="0"/>
              <a:t> long introduction about the sources of radiation and the </a:t>
            </a:r>
            <a:r>
              <a:rPr lang="fr-BE" baseline="0" dirty="0" err="1"/>
              <a:t>regulations</a:t>
            </a:r>
            <a:r>
              <a:rPr lang="fr-BE" baseline="0" dirty="0"/>
              <a:t> relative to </a:t>
            </a:r>
            <a:r>
              <a:rPr lang="fr-BE" baseline="0" dirty="0" err="1"/>
              <a:t>this</a:t>
            </a:r>
            <a:r>
              <a:rPr lang="fr-BE" baseline="0" dirty="0"/>
              <a:t> </a:t>
            </a:r>
            <a:r>
              <a:rPr lang="fr-BE" baseline="0" dirty="0" err="1"/>
              <a:t>hazard</a:t>
            </a:r>
            <a:r>
              <a:rPr lang="fr-BE" baseline="0" dirty="0"/>
              <a:t>.</a:t>
            </a:r>
          </a:p>
          <a:p>
            <a:r>
              <a:rPr lang="fr-BE" baseline="0" dirty="0"/>
              <a:t>In a second part, I </a:t>
            </a:r>
            <a:r>
              <a:rPr lang="fr-BE" baseline="0" dirty="0" err="1"/>
              <a:t>will</a:t>
            </a:r>
            <a:r>
              <a:rPr lang="fr-BE" baseline="0" dirty="0"/>
              <a:t> </a:t>
            </a:r>
            <a:r>
              <a:rPr lang="fr-BE" baseline="0" dirty="0" err="1"/>
              <a:t>introduce</a:t>
            </a:r>
            <a:r>
              <a:rPr lang="fr-BE" baseline="0" dirty="0"/>
              <a:t> </a:t>
            </a:r>
            <a:r>
              <a:rPr lang="fr-BE" baseline="0" dirty="0" err="1"/>
              <a:t>why</a:t>
            </a:r>
            <a:r>
              <a:rPr lang="fr-BE" baseline="0" dirty="0"/>
              <a:t> the aviation </a:t>
            </a:r>
            <a:r>
              <a:rPr lang="fr-BE" baseline="0" dirty="0" err="1"/>
              <a:t>sector</a:t>
            </a:r>
            <a:r>
              <a:rPr lang="fr-BE" baseline="0" dirty="0"/>
              <a:t> </a:t>
            </a:r>
            <a:r>
              <a:rPr lang="fr-BE" baseline="0" dirty="0" err="1"/>
              <a:t>is</a:t>
            </a:r>
            <a:r>
              <a:rPr lang="fr-BE" baseline="0" dirty="0"/>
              <a:t> </a:t>
            </a:r>
            <a:r>
              <a:rPr lang="fr-BE" baseline="0" dirty="0" err="1"/>
              <a:t>subject</a:t>
            </a:r>
            <a:r>
              <a:rPr lang="fr-BE" baseline="0" dirty="0"/>
              <a:t> to </a:t>
            </a:r>
            <a:r>
              <a:rPr lang="fr-BE" baseline="0" dirty="0" err="1"/>
              <a:t>hazard</a:t>
            </a:r>
            <a:r>
              <a:rPr lang="fr-BE" baseline="0" dirty="0"/>
              <a:t> </a:t>
            </a:r>
            <a:r>
              <a:rPr lang="fr-BE" baseline="0" dirty="0" err="1"/>
              <a:t>linked</a:t>
            </a:r>
            <a:r>
              <a:rPr lang="fr-BE" baseline="0" dirty="0"/>
              <a:t> to </a:t>
            </a:r>
            <a:r>
              <a:rPr lang="fr-BE" baseline="0" dirty="0" err="1"/>
              <a:t>solar</a:t>
            </a:r>
            <a:r>
              <a:rPr lang="fr-BE" baseline="0" dirty="0"/>
              <a:t> radiation. I </a:t>
            </a:r>
            <a:r>
              <a:rPr lang="fr-BE" baseline="0" dirty="0" err="1"/>
              <a:t>will</a:t>
            </a:r>
            <a:r>
              <a:rPr lang="fr-BE" baseline="0" dirty="0"/>
              <a:t> </a:t>
            </a:r>
            <a:r>
              <a:rPr lang="fr-BE" baseline="0" dirty="0" err="1"/>
              <a:t>describe</a:t>
            </a:r>
            <a:r>
              <a:rPr lang="fr-BE" baseline="0" dirty="0"/>
              <a:t> the impact of </a:t>
            </a:r>
            <a:r>
              <a:rPr lang="fr-BE" baseline="0" dirty="0" err="1"/>
              <a:t>space</a:t>
            </a:r>
            <a:r>
              <a:rPr lang="fr-BE" baseline="0" dirty="0"/>
              <a:t> </a:t>
            </a:r>
            <a:r>
              <a:rPr lang="fr-BE" baseline="0" dirty="0" err="1"/>
              <a:t>weather</a:t>
            </a:r>
            <a:r>
              <a:rPr lang="fr-BE" baseline="0" dirty="0"/>
              <a:t> on the </a:t>
            </a:r>
            <a:r>
              <a:rPr lang="fr-BE" baseline="0" dirty="0" err="1"/>
              <a:t>crew</a:t>
            </a:r>
            <a:r>
              <a:rPr lang="fr-BE" baseline="0" dirty="0"/>
              <a:t>, the </a:t>
            </a:r>
            <a:r>
              <a:rPr lang="fr-BE" baseline="0" dirty="0" err="1"/>
              <a:t>passengers</a:t>
            </a:r>
            <a:r>
              <a:rPr lang="fr-BE" baseline="0" dirty="0"/>
              <a:t> and the </a:t>
            </a:r>
            <a:r>
              <a:rPr lang="fr-BE" baseline="0" dirty="0" err="1"/>
              <a:t>avionics</a:t>
            </a:r>
            <a:r>
              <a:rPr lang="fr-BE" baseline="0" dirty="0"/>
              <a:t> on-</a:t>
            </a:r>
            <a:r>
              <a:rPr lang="fr-BE" baseline="0" dirty="0" err="1"/>
              <a:t>board</a:t>
            </a:r>
            <a:r>
              <a:rPr lang="fr-BE" baseline="0" dirty="0"/>
              <a:t>.</a:t>
            </a:r>
          </a:p>
          <a:p>
            <a:r>
              <a:rPr lang="fr-BE" baseline="0" dirty="0"/>
              <a:t>At the end of the course I </a:t>
            </a:r>
            <a:r>
              <a:rPr lang="fr-BE" baseline="0" dirty="0" err="1"/>
              <a:t>will</a:t>
            </a:r>
            <a:r>
              <a:rPr lang="fr-BE" baseline="0" dirty="0"/>
              <a:t> finish </a:t>
            </a:r>
            <a:r>
              <a:rPr lang="fr-BE" baseline="0" dirty="0" err="1"/>
              <a:t>with</a:t>
            </a:r>
            <a:r>
              <a:rPr lang="fr-BE" baseline="0" dirty="0"/>
              <a:t> the indirect impacts of </a:t>
            </a:r>
            <a:r>
              <a:rPr lang="fr-BE" baseline="0" dirty="0" err="1"/>
              <a:t>space</a:t>
            </a:r>
            <a:r>
              <a:rPr lang="fr-BE" baseline="0" dirty="0"/>
              <a:t> </a:t>
            </a:r>
            <a:r>
              <a:rPr lang="fr-BE" baseline="0" dirty="0" err="1"/>
              <a:t>weather</a:t>
            </a:r>
            <a:r>
              <a:rPr lang="fr-BE" baseline="0" dirty="0"/>
              <a:t> and a short conclusion.</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2</a:t>
            </a:fld>
            <a:endParaRPr lang="fr-BE"/>
          </a:p>
        </p:txBody>
      </p:sp>
    </p:spTree>
    <p:extLst>
      <p:ext uri="{BB962C8B-B14F-4D97-AF65-F5344CB8AC3E}">
        <p14:creationId xmlns:p14="http://schemas.microsoft.com/office/powerpoint/2010/main" val="257130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Radiation in </a:t>
            </a:r>
            <a:r>
              <a:rPr lang="fr-BE" dirty="0" err="1"/>
              <a:t>Earth</a:t>
            </a:r>
            <a:r>
              <a:rPr lang="fr-BE" dirty="0"/>
              <a:t> </a:t>
            </a:r>
            <a:r>
              <a:rPr lang="fr-BE" dirty="0" err="1"/>
              <a:t>atmosphere</a:t>
            </a:r>
            <a:r>
              <a:rPr lang="fr-BE" dirty="0"/>
              <a:t> </a:t>
            </a:r>
            <a:r>
              <a:rPr lang="fr-BE" dirty="0" err="1"/>
              <a:t>originates</a:t>
            </a:r>
            <a:r>
              <a:rPr lang="fr-BE" baseline="0" dirty="0"/>
              <a:t> </a:t>
            </a:r>
            <a:r>
              <a:rPr lang="fr-BE" baseline="0" dirty="0" err="1"/>
              <a:t>from</a:t>
            </a:r>
            <a:r>
              <a:rPr lang="fr-BE" baseline="0" dirty="0"/>
              <a:t> </a:t>
            </a:r>
            <a:r>
              <a:rPr lang="fr-BE" baseline="0" dirty="0" err="1"/>
              <a:t>Galactic</a:t>
            </a:r>
            <a:r>
              <a:rPr lang="fr-BE" baseline="0" dirty="0"/>
              <a:t> </a:t>
            </a:r>
            <a:r>
              <a:rPr lang="fr-BE" baseline="0" dirty="0" err="1"/>
              <a:t>Cosmic</a:t>
            </a:r>
            <a:r>
              <a:rPr lang="fr-BE" baseline="0" dirty="0"/>
              <a:t> Rays and Solar </a:t>
            </a:r>
            <a:r>
              <a:rPr lang="fr-BE" baseline="0" dirty="0" err="1"/>
              <a:t>particles</a:t>
            </a:r>
            <a:r>
              <a:rPr lang="fr-BE" baseline="0" dirty="0"/>
              <a:t>. </a:t>
            </a:r>
            <a:r>
              <a:rPr lang="fr-BE" baseline="0" dirty="0" err="1"/>
              <a:t>Those</a:t>
            </a:r>
            <a:r>
              <a:rPr lang="fr-BE" baseline="0" dirty="0"/>
              <a:t> </a:t>
            </a:r>
            <a:r>
              <a:rPr lang="fr-BE" baseline="0" dirty="0" err="1"/>
              <a:t>particles</a:t>
            </a:r>
            <a:r>
              <a:rPr lang="fr-BE" baseline="0" dirty="0"/>
              <a:t> </a:t>
            </a:r>
            <a:r>
              <a:rPr lang="fr-BE" baseline="0" dirty="0" err="1"/>
              <a:t>will</a:t>
            </a:r>
            <a:r>
              <a:rPr lang="fr-BE" baseline="0" dirty="0"/>
              <a:t> </a:t>
            </a:r>
            <a:r>
              <a:rPr lang="fr-BE" baseline="0" dirty="0" err="1"/>
              <a:t>penetrate</a:t>
            </a:r>
            <a:r>
              <a:rPr lang="fr-BE" baseline="0" dirty="0"/>
              <a:t> the </a:t>
            </a:r>
            <a:r>
              <a:rPr lang="fr-BE" baseline="0" dirty="0" err="1"/>
              <a:t>Earth</a:t>
            </a:r>
            <a:r>
              <a:rPr lang="fr-BE" baseline="0" dirty="0"/>
              <a:t> </a:t>
            </a:r>
            <a:r>
              <a:rPr lang="fr-BE" baseline="0" dirty="0" err="1"/>
              <a:t>atmosphere</a:t>
            </a:r>
            <a:r>
              <a:rPr lang="fr-BE" baseline="0" dirty="0"/>
              <a:t> at </a:t>
            </a:r>
            <a:r>
              <a:rPr lang="fr-BE" baseline="0" dirty="0" err="1"/>
              <a:t>various</a:t>
            </a:r>
            <a:r>
              <a:rPr lang="fr-BE" baseline="0" dirty="0"/>
              <a:t> altitude and latitude. </a:t>
            </a:r>
          </a:p>
          <a:p>
            <a:r>
              <a:rPr lang="fr-BE" baseline="0" dirty="0"/>
              <a:t>Most of the </a:t>
            </a:r>
            <a:r>
              <a:rPr lang="fr-BE" baseline="0" dirty="0" err="1"/>
              <a:t>particles</a:t>
            </a:r>
            <a:r>
              <a:rPr lang="fr-BE" baseline="0" dirty="0"/>
              <a:t> </a:t>
            </a:r>
            <a:r>
              <a:rPr lang="fr-BE" baseline="0" dirty="0" err="1"/>
              <a:t>will</a:t>
            </a:r>
            <a:r>
              <a:rPr lang="fr-BE" baseline="0" dirty="0"/>
              <a:t> </a:t>
            </a:r>
            <a:r>
              <a:rPr lang="fr-BE" baseline="0" dirty="0" err="1"/>
              <a:t>be</a:t>
            </a:r>
            <a:r>
              <a:rPr lang="fr-BE" baseline="0" dirty="0"/>
              <a:t> </a:t>
            </a:r>
            <a:r>
              <a:rPr lang="fr-BE" baseline="0" dirty="0" err="1"/>
              <a:t>trapped</a:t>
            </a:r>
            <a:r>
              <a:rPr lang="fr-BE" baseline="0" dirty="0"/>
              <a:t> in </a:t>
            </a:r>
            <a:r>
              <a:rPr lang="fr-BE" baseline="0" dirty="0" err="1"/>
              <a:t>magnetic</a:t>
            </a:r>
            <a:r>
              <a:rPr lang="fr-BE" baseline="0" dirty="0"/>
              <a:t> </a:t>
            </a:r>
            <a:r>
              <a:rPr lang="fr-BE" baseline="0" dirty="0" err="1"/>
              <a:t>field</a:t>
            </a:r>
            <a:r>
              <a:rPr lang="fr-BE" baseline="0" dirty="0"/>
              <a:t> line (Van Allen Radiation </a:t>
            </a:r>
            <a:r>
              <a:rPr lang="fr-BE" baseline="0" dirty="0" err="1"/>
              <a:t>Belts</a:t>
            </a:r>
            <a:r>
              <a:rPr lang="fr-BE" baseline="0" dirty="0"/>
              <a:t>). </a:t>
            </a:r>
            <a:r>
              <a:rPr lang="fr-BE" baseline="0" dirty="0" err="1"/>
              <a:t>Particles</a:t>
            </a:r>
            <a:r>
              <a:rPr lang="fr-BE" baseline="0" dirty="0"/>
              <a:t> </a:t>
            </a:r>
            <a:r>
              <a:rPr lang="fr-BE" baseline="0" dirty="0" err="1"/>
              <a:t>untrapped</a:t>
            </a:r>
            <a:r>
              <a:rPr lang="fr-BE" baseline="0" dirty="0"/>
              <a:t> </a:t>
            </a:r>
            <a:r>
              <a:rPr lang="fr-BE" baseline="0" dirty="0" err="1"/>
              <a:t>will</a:t>
            </a:r>
            <a:r>
              <a:rPr lang="fr-BE" baseline="0" dirty="0"/>
              <a:t> </a:t>
            </a:r>
            <a:r>
              <a:rPr lang="fr-BE" baseline="0" dirty="0" err="1"/>
              <a:t>penetrate</a:t>
            </a:r>
            <a:r>
              <a:rPr lang="fr-BE" baseline="0" dirty="0"/>
              <a:t> </a:t>
            </a:r>
            <a:r>
              <a:rPr lang="fr-BE" baseline="0" dirty="0" err="1"/>
              <a:t>Earth</a:t>
            </a:r>
            <a:r>
              <a:rPr lang="fr-BE" baseline="0" dirty="0"/>
              <a:t> </a:t>
            </a:r>
            <a:r>
              <a:rPr lang="fr-BE" baseline="0" dirty="0" err="1"/>
              <a:t>firstly</a:t>
            </a:r>
            <a:r>
              <a:rPr lang="fr-BE" baseline="0" dirty="0"/>
              <a:t> in Polar </a:t>
            </a:r>
            <a:r>
              <a:rPr lang="fr-BE" baseline="0" dirty="0" err="1"/>
              <a:t>Regions</a:t>
            </a:r>
            <a:r>
              <a:rPr lang="fr-BE" baseline="0" dirty="0"/>
              <a:t>. The </a:t>
            </a:r>
            <a:r>
              <a:rPr lang="fr-BE" baseline="0" dirty="0" err="1"/>
              <a:t>particles</a:t>
            </a:r>
            <a:r>
              <a:rPr lang="fr-BE" baseline="0" dirty="0"/>
              <a:t> </a:t>
            </a:r>
            <a:r>
              <a:rPr lang="fr-BE" baseline="0" dirty="0" err="1"/>
              <a:t>will</a:t>
            </a:r>
            <a:r>
              <a:rPr lang="fr-BE" baseline="0" dirty="0"/>
              <a:t> </a:t>
            </a:r>
            <a:r>
              <a:rPr lang="fr-BE" baseline="0" dirty="0" err="1"/>
              <a:t>follow</a:t>
            </a:r>
            <a:r>
              <a:rPr lang="fr-BE" baseline="0" dirty="0"/>
              <a:t> </a:t>
            </a:r>
            <a:r>
              <a:rPr lang="fr-BE" baseline="0" dirty="0" err="1"/>
              <a:t>GeoMagnetic</a:t>
            </a:r>
            <a:r>
              <a:rPr lang="fr-BE" baseline="0" dirty="0"/>
              <a:t> Field </a:t>
            </a:r>
            <a:r>
              <a:rPr lang="fr-BE" baseline="0" dirty="0" err="1"/>
              <a:t>lines</a:t>
            </a:r>
            <a:r>
              <a:rPr lang="fr-BE" baseline="0" dirty="0"/>
              <a:t> up to the </a:t>
            </a:r>
            <a:r>
              <a:rPr lang="fr-BE" baseline="0" dirty="0" err="1"/>
              <a:t>Poles</a:t>
            </a:r>
            <a:r>
              <a:rPr lang="fr-BE" baseline="0" dirty="0"/>
              <a:t>.</a:t>
            </a:r>
          </a:p>
          <a:p>
            <a:r>
              <a:rPr lang="en-US" sz="1200" b="0" i="0" u="none" strike="noStrike" kern="1200" baseline="0" dirty="0">
                <a:solidFill>
                  <a:schemeClr val="tx1"/>
                </a:solidFill>
                <a:latin typeface="+mn-lt"/>
                <a:ea typeface="+mn-ea"/>
                <a:cs typeface="+mn-cs"/>
              </a:rPr>
              <a:t>High-energy cosmic rays and solar particles incident on the Earth spawn a multitude of other high-energy particles through nuclear interactions in the upper atmosphere. These high-energy particles generate secondary particles that reach a maximum flux at about 18 km and are then progressively attenuated by the atmosphere so that only the most penetrating component can be measured on the ground. Typically, at aircraft cruising altitudes the flux of </a:t>
            </a:r>
            <a:r>
              <a:rPr lang="en-US" sz="1200" b="0" i="0" u="none" strike="noStrike" kern="1200" baseline="0" dirty="0" err="1">
                <a:solidFill>
                  <a:schemeClr val="tx1"/>
                </a:solidFill>
                <a:latin typeface="+mn-lt"/>
                <a:ea typeface="+mn-ea"/>
                <a:cs typeface="+mn-cs"/>
              </a:rPr>
              <a:t>ionising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radiation is ~ 300 times higher than at sea level and consequently these particles can have an impact on aircraft passengers and crew because of the increased exposure to </a:t>
            </a:r>
            <a:r>
              <a:rPr lang="en-US" sz="1200" b="0" i="0" u="none" strike="noStrike" kern="1200" baseline="0" dirty="0" err="1">
                <a:solidFill>
                  <a:schemeClr val="tx1"/>
                </a:solidFill>
                <a:latin typeface="+mn-lt"/>
                <a:ea typeface="+mn-ea"/>
                <a:cs typeface="+mn-cs"/>
              </a:rPr>
              <a:t>ionising</a:t>
            </a:r>
            <a:r>
              <a:rPr lang="en-US" sz="1200" b="0" i="0" u="none" strike="noStrike" kern="1200" baseline="0" dirty="0">
                <a:solidFill>
                  <a:schemeClr val="tx1"/>
                </a:solidFill>
                <a:latin typeface="+mn-lt"/>
                <a:ea typeface="+mn-ea"/>
                <a:cs typeface="+mn-cs"/>
              </a:rPr>
              <a:t> radiation.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effective dose, which is the absorbed dose weighted for the </a:t>
            </a:r>
            <a:r>
              <a:rPr lang="en-US" sz="1200" b="0" i="0" u="none" strike="noStrike" kern="1200" baseline="0" dirty="0" err="1">
                <a:solidFill>
                  <a:schemeClr val="tx1"/>
                </a:solidFill>
                <a:latin typeface="+mn-lt"/>
                <a:ea typeface="+mn-ea"/>
                <a:cs typeface="+mn-cs"/>
              </a:rPr>
              <a:t>radiosensitivity</a:t>
            </a:r>
            <a:r>
              <a:rPr lang="en-US" sz="1200" b="0" i="0" u="none" strike="noStrike" kern="1200" baseline="0" dirty="0">
                <a:solidFill>
                  <a:schemeClr val="tx1"/>
                </a:solidFill>
                <a:latin typeface="+mn-lt"/>
                <a:ea typeface="+mn-ea"/>
                <a:cs typeface="+mn-cs"/>
              </a:rPr>
              <a:t> of each organ and the type/energy</a:t>
            </a:r>
          </a:p>
          <a:p>
            <a:r>
              <a:rPr lang="en-US" sz="1200" b="0" i="0" u="none" strike="noStrike" kern="1200" baseline="0" dirty="0">
                <a:solidFill>
                  <a:schemeClr val="tx1"/>
                </a:solidFill>
                <a:latin typeface="+mn-lt"/>
                <a:ea typeface="+mn-ea"/>
                <a:cs typeface="+mn-cs"/>
              </a:rPr>
              <a:t>of radiation. The effective dose is measured in Sieverts (</a:t>
            </a:r>
            <a:r>
              <a:rPr lang="en-US" sz="1200" b="0" i="0" u="none" strike="noStrike" kern="1200" baseline="0" dirty="0" err="1">
                <a:solidFill>
                  <a:schemeClr val="tx1"/>
                </a:solidFill>
                <a:latin typeface="+mn-lt"/>
                <a:ea typeface="+mn-ea"/>
                <a:cs typeface="+mn-cs"/>
              </a:rPr>
              <a:t>Sv</a:t>
            </a:r>
            <a:r>
              <a:rPr lang="en-US" sz="1200" b="0" i="0" u="none" strike="noStrike" kern="1200" baseline="0" dirty="0">
                <a:solidFill>
                  <a:schemeClr val="tx1"/>
                </a:solidFill>
                <a:latin typeface="+mn-lt"/>
                <a:ea typeface="+mn-ea"/>
                <a:cs typeface="+mn-cs"/>
              </a:rPr>
              <a:t>) and the probability of cancer and hereditary effects is</a:t>
            </a:r>
          </a:p>
          <a:p>
            <a:r>
              <a:rPr lang="en-US" sz="1200" b="0" i="0" u="none" strike="noStrike" kern="1200" baseline="0" dirty="0">
                <a:solidFill>
                  <a:schemeClr val="tx1"/>
                </a:solidFill>
                <a:latin typeface="+mn-lt"/>
                <a:ea typeface="+mn-ea"/>
                <a:cs typeface="+mn-cs"/>
              </a:rPr>
              <a:t>believed to correlate linearly with the effective dose, with 1 </a:t>
            </a:r>
            <a:r>
              <a:rPr lang="en-US" sz="1200" b="0" i="0" u="none" strike="noStrike" kern="1200" baseline="0" dirty="0" err="1">
                <a:solidFill>
                  <a:schemeClr val="tx1"/>
                </a:solidFill>
                <a:latin typeface="+mn-lt"/>
                <a:ea typeface="+mn-ea"/>
                <a:cs typeface="+mn-cs"/>
              </a:rPr>
              <a:t>Sv</a:t>
            </a:r>
            <a:r>
              <a:rPr lang="en-US" sz="1200" b="0" i="0" u="none" strike="noStrike" kern="1200" baseline="0" dirty="0">
                <a:solidFill>
                  <a:schemeClr val="tx1"/>
                </a:solidFill>
                <a:latin typeface="+mn-lt"/>
                <a:ea typeface="+mn-ea"/>
                <a:cs typeface="+mn-cs"/>
              </a:rPr>
              <a:t> corresponding to a 5.5% increase in lifetime risk of fatal cancer. Aside from severe accident and emergency situations, these are the risks to human health that are generally of concern.</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3</a:t>
            </a:fld>
            <a:endParaRPr lang="fr-BE"/>
          </a:p>
        </p:txBody>
      </p:sp>
    </p:spTree>
    <p:extLst>
      <p:ext uri="{BB962C8B-B14F-4D97-AF65-F5344CB8AC3E}">
        <p14:creationId xmlns:p14="http://schemas.microsoft.com/office/powerpoint/2010/main" val="356702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Let’s</a:t>
            </a:r>
            <a:r>
              <a:rPr lang="fr-BE" dirty="0"/>
              <a:t> talk</a:t>
            </a:r>
            <a:r>
              <a:rPr lang="fr-BE" baseline="0" dirty="0"/>
              <a:t> about the first source of radiation, the GCR. </a:t>
            </a:r>
            <a:r>
              <a:rPr lang="fr-BE" baseline="0" dirty="0" err="1"/>
              <a:t>These</a:t>
            </a:r>
            <a:r>
              <a:rPr lang="fr-BE" baseline="0" dirty="0"/>
              <a:t> GCR </a:t>
            </a:r>
            <a:r>
              <a:rPr lang="fr-BE" baseline="0" dirty="0" err="1"/>
              <a:t>form</a:t>
            </a:r>
            <a:r>
              <a:rPr lang="fr-BE" baseline="0" dirty="0"/>
              <a:t> the background radiation </a:t>
            </a:r>
            <a:r>
              <a:rPr lang="fr-BE" baseline="0" dirty="0" err="1"/>
              <a:t>received</a:t>
            </a:r>
            <a:r>
              <a:rPr lang="fr-BE" baseline="0" dirty="0"/>
              <a:t> at </a:t>
            </a:r>
            <a:r>
              <a:rPr lang="fr-BE" baseline="0" dirty="0" err="1"/>
              <a:t>Earth</a:t>
            </a:r>
            <a:r>
              <a:rPr lang="fr-BE" baseline="0" dirty="0"/>
              <a:t>. </a:t>
            </a:r>
            <a:r>
              <a:rPr lang="fr-BE" baseline="0" dirty="0" err="1"/>
              <a:t>These</a:t>
            </a:r>
            <a:r>
              <a:rPr lang="fr-BE" baseline="0" dirty="0"/>
              <a:t> rays </a:t>
            </a:r>
            <a:r>
              <a:rPr lang="fr-BE" baseline="0" dirty="0" err="1"/>
              <a:t>comes</a:t>
            </a:r>
            <a:r>
              <a:rPr lang="fr-BE" baseline="0" dirty="0"/>
              <a:t> </a:t>
            </a:r>
            <a:r>
              <a:rPr lang="fr-BE" baseline="0" dirty="0" err="1"/>
              <a:t>from</a:t>
            </a:r>
            <a:r>
              <a:rPr lang="fr-BE" baseline="0" dirty="0"/>
              <a:t> far </a:t>
            </a:r>
            <a:r>
              <a:rPr lang="fr-BE" baseline="0" dirty="0" err="1"/>
              <a:t>into</a:t>
            </a:r>
            <a:r>
              <a:rPr lang="fr-BE" baseline="0" dirty="0"/>
              <a:t> </a:t>
            </a:r>
            <a:r>
              <a:rPr lang="fr-BE" baseline="0" dirty="0" err="1"/>
              <a:t>space</a:t>
            </a:r>
            <a:r>
              <a:rPr lang="fr-BE" baseline="0" dirty="0"/>
              <a:t>, </a:t>
            </a:r>
            <a:r>
              <a:rPr lang="fr-BE" baseline="0" dirty="0" err="1"/>
              <a:t>from</a:t>
            </a:r>
            <a:r>
              <a:rPr lang="fr-BE" baseline="0" dirty="0"/>
              <a:t> </a:t>
            </a:r>
            <a:r>
              <a:rPr lang="fr-BE" baseline="0" dirty="0" err="1"/>
              <a:t>outside</a:t>
            </a:r>
            <a:r>
              <a:rPr lang="fr-BE" baseline="0" dirty="0"/>
              <a:t> </a:t>
            </a:r>
            <a:r>
              <a:rPr lang="fr-BE" baseline="0" dirty="0" err="1"/>
              <a:t>our</a:t>
            </a:r>
            <a:r>
              <a:rPr lang="fr-BE" baseline="0" dirty="0"/>
              <a:t> </a:t>
            </a:r>
            <a:r>
              <a:rPr lang="fr-BE" baseline="0" dirty="0" err="1"/>
              <a:t>solar</a:t>
            </a:r>
            <a:r>
              <a:rPr lang="fr-BE" baseline="0" dirty="0"/>
              <a:t> system. As </a:t>
            </a:r>
            <a:r>
              <a:rPr lang="fr-BE" baseline="0" dirty="0" err="1"/>
              <a:t>introduced</a:t>
            </a:r>
            <a:r>
              <a:rPr lang="fr-BE" baseline="0" dirty="0"/>
              <a:t> at </a:t>
            </a:r>
            <a:r>
              <a:rPr lang="fr-BE" baseline="0" dirty="0" err="1"/>
              <a:t>previous</a:t>
            </a:r>
            <a:r>
              <a:rPr lang="fr-BE" baseline="0" dirty="0"/>
              <a:t> slide, the </a:t>
            </a:r>
            <a:r>
              <a:rPr lang="fr-BE" baseline="0" dirty="0" err="1"/>
              <a:t>equivalent</a:t>
            </a:r>
            <a:r>
              <a:rPr lang="fr-BE" baseline="0" dirty="0"/>
              <a:t> dose </a:t>
            </a:r>
            <a:r>
              <a:rPr lang="fr-BE" baseline="0" dirty="0" err="1"/>
              <a:t>linked</a:t>
            </a:r>
            <a:r>
              <a:rPr lang="fr-BE" baseline="0" dirty="0"/>
              <a:t> to </a:t>
            </a:r>
            <a:r>
              <a:rPr lang="fr-BE" baseline="0" dirty="0" err="1"/>
              <a:t>those</a:t>
            </a:r>
            <a:r>
              <a:rPr lang="fr-BE" baseline="0" dirty="0"/>
              <a:t> GCR </a:t>
            </a:r>
            <a:r>
              <a:rPr lang="fr-BE" baseline="0" dirty="0" err="1"/>
              <a:t>is</a:t>
            </a:r>
            <a:r>
              <a:rPr lang="fr-BE" baseline="0" dirty="0"/>
              <a:t> </a:t>
            </a:r>
            <a:r>
              <a:rPr lang="fr-BE" baseline="0" dirty="0" err="1"/>
              <a:t>function</a:t>
            </a:r>
            <a:r>
              <a:rPr lang="fr-BE" baseline="0" dirty="0"/>
              <a:t> of the latitude and the altitude. This </a:t>
            </a:r>
            <a:r>
              <a:rPr lang="fr-BE" baseline="0" dirty="0" err="1"/>
              <a:t>is</a:t>
            </a:r>
            <a:r>
              <a:rPr lang="fr-BE" baseline="0" dirty="0"/>
              <a:t> once </a:t>
            </a:r>
            <a:r>
              <a:rPr lang="fr-BE" baseline="0" dirty="0" err="1"/>
              <a:t>again</a:t>
            </a:r>
            <a:r>
              <a:rPr lang="fr-BE" baseline="0" dirty="0"/>
              <a:t> </a:t>
            </a:r>
            <a:r>
              <a:rPr lang="fr-BE" baseline="0" dirty="0" err="1"/>
              <a:t>depicted</a:t>
            </a:r>
            <a:r>
              <a:rPr lang="fr-BE" baseline="0" dirty="0"/>
              <a:t> on the graph on the </a:t>
            </a:r>
            <a:r>
              <a:rPr lang="fr-BE" baseline="0" dirty="0" err="1"/>
              <a:t>left</a:t>
            </a:r>
            <a:r>
              <a:rPr lang="fr-BE" baseline="0" dirty="0"/>
              <a:t>. In </a:t>
            </a:r>
            <a:r>
              <a:rPr lang="fr-BE" baseline="0" dirty="0" err="1"/>
              <a:t>red</a:t>
            </a:r>
            <a:r>
              <a:rPr lang="fr-BE" baseline="0" dirty="0"/>
              <a:t>, </a:t>
            </a:r>
            <a:r>
              <a:rPr lang="fr-BE" baseline="0" dirty="0" err="1"/>
              <a:t>low</a:t>
            </a:r>
            <a:r>
              <a:rPr lang="fr-BE" baseline="0" dirty="0"/>
              <a:t> latitude and in </a:t>
            </a:r>
            <a:r>
              <a:rPr lang="fr-BE" baseline="0" dirty="0" err="1"/>
              <a:t>blue</a:t>
            </a:r>
            <a:r>
              <a:rPr lang="fr-BE" baseline="0" dirty="0"/>
              <a:t> high latitude. On the x axis the altitude of flight. </a:t>
            </a:r>
          </a:p>
          <a:p>
            <a:endParaRPr lang="fr-BE" baseline="0" dirty="0"/>
          </a:p>
          <a:p>
            <a:r>
              <a:rPr lang="fr-BE" baseline="0" dirty="0" err="1"/>
              <a:t>Then</a:t>
            </a:r>
            <a:r>
              <a:rPr lang="fr-BE" baseline="0" dirty="0"/>
              <a:t> one extra variation </a:t>
            </a:r>
            <a:r>
              <a:rPr lang="fr-BE" baseline="0" dirty="0" err="1"/>
              <a:t>is</a:t>
            </a:r>
            <a:r>
              <a:rPr lang="fr-BE" baseline="0" dirty="0"/>
              <a:t> the </a:t>
            </a:r>
            <a:r>
              <a:rPr lang="fr-BE" baseline="0" dirty="0" err="1"/>
              <a:t>sun</a:t>
            </a:r>
            <a:r>
              <a:rPr lang="fr-BE" baseline="0" dirty="0"/>
              <a:t> </a:t>
            </a:r>
            <a:r>
              <a:rPr lang="fr-BE" baseline="0" dirty="0" err="1"/>
              <a:t>activity</a:t>
            </a:r>
            <a:r>
              <a:rPr lang="fr-BE" baseline="0" dirty="0"/>
              <a:t>. In </a:t>
            </a:r>
            <a:r>
              <a:rPr lang="fr-BE" baseline="0" dirty="0" err="1"/>
              <a:t>bold</a:t>
            </a:r>
            <a:r>
              <a:rPr lang="fr-BE" baseline="0" dirty="0"/>
              <a:t> the </a:t>
            </a:r>
            <a:r>
              <a:rPr lang="fr-BE" baseline="0" dirty="0" err="1"/>
              <a:t>solar</a:t>
            </a:r>
            <a:r>
              <a:rPr lang="fr-BE" baseline="0" dirty="0"/>
              <a:t> maximum values, in light, the </a:t>
            </a:r>
            <a:r>
              <a:rPr lang="fr-BE" baseline="0" dirty="0" err="1"/>
              <a:t>solar</a:t>
            </a:r>
            <a:r>
              <a:rPr lang="fr-BE" baseline="0" dirty="0"/>
              <a:t> minimum values.</a:t>
            </a:r>
            <a:endParaRPr lang="fr-BE" dirty="0"/>
          </a:p>
          <a:p>
            <a:r>
              <a:rPr lang="fr-BE" sz="1200" kern="1200" dirty="0">
                <a:solidFill>
                  <a:schemeClr val="tx1"/>
                </a:solidFill>
                <a:effectLst/>
                <a:latin typeface="+mn-lt"/>
                <a:ea typeface="+mn-ea"/>
                <a:cs typeface="+mn-cs"/>
              </a:rPr>
              <a:t>Over the course of a </a:t>
            </a:r>
            <a:r>
              <a:rPr lang="fr-BE" sz="1200" kern="1200" dirty="0" err="1">
                <a:solidFill>
                  <a:schemeClr val="tx1"/>
                </a:solidFill>
                <a:effectLst/>
                <a:latin typeface="+mn-lt"/>
                <a:ea typeface="+mn-ea"/>
                <a:cs typeface="+mn-cs"/>
              </a:rPr>
              <a:t>solar</a:t>
            </a:r>
            <a:r>
              <a:rPr lang="fr-BE" sz="1200" kern="1200" dirty="0">
                <a:solidFill>
                  <a:schemeClr val="tx1"/>
                </a:solidFill>
                <a:effectLst/>
                <a:latin typeface="+mn-lt"/>
                <a:ea typeface="+mn-ea"/>
                <a:cs typeface="+mn-cs"/>
              </a:rPr>
              <a:t> cycle the </a:t>
            </a:r>
            <a:r>
              <a:rPr lang="fr-BE" sz="1200" kern="1200" dirty="0" err="1">
                <a:solidFill>
                  <a:schemeClr val="tx1"/>
                </a:solidFill>
                <a:effectLst/>
                <a:latin typeface="+mn-lt"/>
                <a:ea typeface="+mn-ea"/>
                <a:cs typeface="+mn-cs"/>
              </a:rPr>
              <a:t>solar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wind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modulates</a:t>
            </a:r>
            <a:r>
              <a:rPr lang="fr-BE" sz="1200" kern="1200" dirty="0">
                <a:solidFill>
                  <a:schemeClr val="tx1"/>
                </a:solidFill>
                <a:effectLst/>
                <a:latin typeface="+mn-lt"/>
                <a:ea typeface="+mn-ea"/>
                <a:cs typeface="+mn-cs"/>
              </a:rPr>
              <a:t> the fraction of the </a:t>
            </a:r>
            <a:r>
              <a:rPr lang="fr-BE" sz="1200" kern="1200" dirty="0" err="1">
                <a:solidFill>
                  <a:schemeClr val="tx1"/>
                </a:solidFill>
                <a:effectLst/>
                <a:latin typeface="+mn-lt"/>
                <a:ea typeface="+mn-ea"/>
                <a:cs typeface="+mn-cs"/>
              </a:rPr>
              <a:t>lower-energy</a:t>
            </a:r>
            <a:r>
              <a:rPr lang="fr-BE" sz="1200" kern="1200" dirty="0">
                <a:solidFill>
                  <a:schemeClr val="tx1"/>
                </a:solidFill>
                <a:effectLst/>
                <a:latin typeface="+mn-lt"/>
                <a:ea typeface="+mn-ea"/>
                <a:cs typeface="+mn-cs"/>
              </a:rPr>
              <a:t> GCR </a:t>
            </a:r>
            <a:r>
              <a:rPr lang="fr-BE" sz="1200" kern="1200" dirty="0" err="1">
                <a:solidFill>
                  <a:schemeClr val="tx1"/>
                </a:solidFill>
                <a:effectLst/>
                <a:latin typeface="+mn-lt"/>
                <a:ea typeface="+mn-ea"/>
                <a:cs typeface="+mn-cs"/>
              </a:rPr>
              <a:t>particles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such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that</a:t>
            </a:r>
            <a:r>
              <a:rPr lang="fr-BE" sz="1200" kern="1200" dirty="0">
                <a:solidFill>
                  <a:schemeClr val="tx1"/>
                </a:solidFill>
                <a:effectLst/>
                <a:latin typeface="+mn-lt"/>
                <a:ea typeface="+mn-ea"/>
                <a:cs typeface="+mn-cs"/>
              </a:rPr>
              <a:t> a </a:t>
            </a:r>
            <a:r>
              <a:rPr lang="fr-BE" sz="1200" kern="1200" dirty="0" err="1">
                <a:solidFill>
                  <a:schemeClr val="tx1"/>
                </a:solidFill>
                <a:effectLst/>
                <a:latin typeface="+mn-lt"/>
                <a:ea typeface="+mn-ea"/>
                <a:cs typeface="+mn-cs"/>
              </a:rPr>
              <a:t>majority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cannot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penetrate</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Earth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near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solar</a:t>
            </a:r>
            <a:r>
              <a:rPr lang="fr-BE" sz="1200" kern="1200" dirty="0">
                <a:solidFill>
                  <a:schemeClr val="tx1"/>
                </a:solidFill>
                <a:effectLst/>
                <a:latin typeface="+mn-lt"/>
                <a:ea typeface="+mn-ea"/>
                <a:cs typeface="+mn-cs"/>
              </a:rPr>
              <a:t> maximum. </a:t>
            </a:r>
          </a:p>
          <a:p>
            <a:r>
              <a:rPr lang="fr-BE" sz="1200" kern="1200" dirty="0">
                <a:solidFill>
                  <a:schemeClr val="tx1"/>
                </a:solidFill>
                <a:effectLst/>
                <a:latin typeface="+mn-lt"/>
                <a:ea typeface="+mn-ea"/>
                <a:cs typeface="+mn-cs"/>
              </a:rPr>
              <a:t>Near </a:t>
            </a:r>
            <a:r>
              <a:rPr lang="fr-BE" sz="1200" kern="1200" dirty="0" err="1">
                <a:solidFill>
                  <a:schemeClr val="tx1"/>
                </a:solidFill>
                <a:effectLst/>
                <a:latin typeface="+mn-lt"/>
                <a:ea typeface="+mn-ea"/>
                <a:cs typeface="+mn-cs"/>
              </a:rPr>
              <a:t>solar</a:t>
            </a:r>
            <a:r>
              <a:rPr lang="fr-BE" sz="1200" kern="1200" dirty="0">
                <a:solidFill>
                  <a:schemeClr val="tx1"/>
                </a:solidFill>
                <a:effectLst/>
                <a:latin typeface="+mn-lt"/>
                <a:ea typeface="+mn-ea"/>
                <a:cs typeface="+mn-cs"/>
              </a:rPr>
              <a:t> minimum, in the absence of </a:t>
            </a:r>
            <a:r>
              <a:rPr lang="fr-BE" sz="1200" kern="1200" dirty="0" err="1">
                <a:solidFill>
                  <a:schemeClr val="tx1"/>
                </a:solidFill>
                <a:effectLst/>
                <a:latin typeface="+mn-lt"/>
                <a:ea typeface="+mn-ea"/>
                <a:cs typeface="+mn-cs"/>
              </a:rPr>
              <a:t>many</a:t>
            </a:r>
            <a:r>
              <a:rPr lang="fr-BE" sz="1200" kern="1200" dirty="0">
                <a:solidFill>
                  <a:schemeClr val="tx1"/>
                </a:solidFill>
                <a:effectLst/>
                <a:latin typeface="+mn-lt"/>
                <a:ea typeface="+mn-ea"/>
                <a:cs typeface="+mn-cs"/>
              </a:rPr>
              <a:t> coronal mass </a:t>
            </a:r>
            <a:r>
              <a:rPr lang="fr-BE" sz="1200" kern="1200" dirty="0" err="1">
                <a:solidFill>
                  <a:schemeClr val="tx1"/>
                </a:solidFill>
                <a:effectLst/>
                <a:latin typeface="+mn-lt"/>
                <a:ea typeface="+mn-ea"/>
                <a:cs typeface="+mn-cs"/>
              </a:rPr>
              <a:t>ejections</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their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corresponding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magnetic</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fields</a:t>
            </a:r>
            <a:r>
              <a:rPr lang="fr-BE" sz="1200" kern="1200" dirty="0">
                <a:solidFill>
                  <a:schemeClr val="tx1"/>
                </a:solidFill>
                <a:effectLst/>
                <a:latin typeface="+mn-lt"/>
                <a:ea typeface="+mn-ea"/>
                <a:cs typeface="+mn-cs"/>
              </a:rPr>
              <a:t>, GCR </a:t>
            </a:r>
            <a:r>
              <a:rPr lang="fr-BE" sz="1200" kern="1200" dirty="0" err="1">
                <a:solidFill>
                  <a:schemeClr val="tx1"/>
                </a:solidFill>
                <a:effectLst/>
                <a:latin typeface="+mn-lt"/>
                <a:ea typeface="+mn-ea"/>
                <a:cs typeface="+mn-cs"/>
              </a:rPr>
              <a:t>particles</a:t>
            </a:r>
            <a:r>
              <a:rPr lang="fr-BE" sz="1200" kern="1200" dirty="0">
                <a:solidFill>
                  <a:schemeClr val="tx1"/>
                </a:solidFill>
                <a:effectLst/>
                <a:latin typeface="+mn-lt"/>
                <a:ea typeface="+mn-ea"/>
                <a:cs typeface="+mn-cs"/>
              </a:rPr>
              <a:t> have </a:t>
            </a:r>
            <a:r>
              <a:rPr lang="fr-BE" sz="1200" kern="1200" dirty="0" err="1">
                <a:solidFill>
                  <a:schemeClr val="tx1"/>
                </a:solidFill>
                <a:effectLst/>
                <a:latin typeface="+mn-lt"/>
                <a:ea typeface="+mn-ea"/>
                <a:cs typeface="+mn-cs"/>
              </a:rPr>
              <a:t>easier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access</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Earth</a:t>
            </a:r>
            <a:r>
              <a:rPr lang="fr-BE" sz="1200" kern="1200" dirty="0">
                <a:solidFill>
                  <a:schemeClr val="tx1"/>
                </a:solidFill>
                <a:effectLst/>
                <a:latin typeface="+mn-lt"/>
                <a:ea typeface="+mn-ea"/>
                <a:cs typeface="+mn-cs"/>
              </a:rPr>
              <a:t>. Just as the </a:t>
            </a:r>
            <a:r>
              <a:rPr lang="fr-BE" sz="1200" kern="1200" dirty="0" err="1">
                <a:solidFill>
                  <a:schemeClr val="tx1"/>
                </a:solidFill>
                <a:effectLst/>
                <a:latin typeface="+mn-lt"/>
                <a:ea typeface="+mn-ea"/>
                <a:cs typeface="+mn-cs"/>
              </a:rPr>
              <a:t>solar</a:t>
            </a:r>
            <a:r>
              <a:rPr lang="fr-BE" sz="1200" kern="1200" dirty="0">
                <a:solidFill>
                  <a:schemeClr val="tx1"/>
                </a:solidFill>
                <a:effectLst/>
                <a:latin typeface="+mn-lt"/>
                <a:ea typeface="+mn-ea"/>
                <a:cs typeface="+mn-cs"/>
              </a:rPr>
              <a:t> cycle </a:t>
            </a:r>
            <a:r>
              <a:rPr lang="fr-BE" sz="1200" kern="1200" dirty="0" err="1">
                <a:solidFill>
                  <a:schemeClr val="tx1"/>
                </a:solidFill>
                <a:effectLst/>
                <a:latin typeface="+mn-lt"/>
                <a:ea typeface="+mn-ea"/>
                <a:cs typeface="+mn-cs"/>
              </a:rPr>
              <a:t>follows</a:t>
            </a:r>
            <a:r>
              <a:rPr lang="fr-BE" sz="1200" kern="1200" dirty="0">
                <a:solidFill>
                  <a:schemeClr val="tx1"/>
                </a:solidFill>
                <a:effectLst/>
                <a:latin typeface="+mn-lt"/>
                <a:ea typeface="+mn-ea"/>
                <a:cs typeface="+mn-cs"/>
              </a:rPr>
              <a:t> a </a:t>
            </a:r>
            <a:r>
              <a:rPr lang="fr-BE" sz="1200" kern="1200" dirty="0" err="1">
                <a:solidFill>
                  <a:schemeClr val="tx1"/>
                </a:solidFill>
                <a:effectLst/>
                <a:latin typeface="+mn-lt"/>
                <a:ea typeface="+mn-ea"/>
                <a:cs typeface="+mn-cs"/>
              </a:rPr>
              <a:t>roughly</a:t>
            </a:r>
            <a:r>
              <a:rPr lang="fr-BE" sz="1200" kern="1200" dirty="0">
                <a:solidFill>
                  <a:schemeClr val="tx1"/>
                </a:solidFill>
                <a:effectLst/>
                <a:latin typeface="+mn-lt"/>
                <a:ea typeface="+mn-ea"/>
                <a:cs typeface="+mn-cs"/>
              </a:rPr>
              <a:t> 11-year cycle, </a:t>
            </a:r>
            <a:r>
              <a:rPr lang="fr-BE" sz="1200" kern="1200" dirty="0" err="1">
                <a:solidFill>
                  <a:schemeClr val="tx1"/>
                </a:solidFill>
                <a:effectLst/>
                <a:latin typeface="+mn-lt"/>
                <a:ea typeface="+mn-ea"/>
                <a:cs typeface="+mn-cs"/>
              </a:rPr>
              <a:t>so</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does</a:t>
            </a:r>
            <a:r>
              <a:rPr lang="fr-BE" sz="1200" kern="1200" dirty="0">
                <a:solidFill>
                  <a:schemeClr val="tx1"/>
                </a:solidFill>
                <a:effectLst/>
                <a:latin typeface="+mn-lt"/>
                <a:ea typeface="+mn-ea"/>
                <a:cs typeface="+mn-cs"/>
              </a:rPr>
              <a:t> the GCR, </a:t>
            </a:r>
            <a:r>
              <a:rPr lang="fr-BE" sz="1200" kern="1200" dirty="0" err="1">
                <a:solidFill>
                  <a:schemeClr val="tx1"/>
                </a:solidFill>
                <a:effectLst/>
                <a:latin typeface="+mn-lt"/>
                <a:ea typeface="+mn-ea"/>
                <a:cs typeface="+mn-cs"/>
              </a:rPr>
              <a:t>with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its</a:t>
            </a:r>
            <a:r>
              <a:rPr lang="fr-BE" sz="1200" kern="1200" dirty="0">
                <a:solidFill>
                  <a:schemeClr val="tx1"/>
                </a:solidFill>
                <a:effectLst/>
                <a:latin typeface="+mn-lt"/>
                <a:ea typeface="+mn-ea"/>
                <a:cs typeface="+mn-cs"/>
              </a:rPr>
              <a:t> maximum, </a:t>
            </a:r>
            <a:r>
              <a:rPr lang="fr-BE" sz="1200" kern="1200" dirty="0" err="1">
                <a:solidFill>
                  <a:schemeClr val="tx1"/>
                </a:solidFill>
                <a:effectLst/>
                <a:latin typeface="+mn-lt"/>
                <a:ea typeface="+mn-ea"/>
                <a:cs typeface="+mn-cs"/>
              </a:rPr>
              <a:t>however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coming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near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solar</a:t>
            </a:r>
            <a:r>
              <a:rPr lang="fr-BE" sz="1200" kern="1200" dirty="0">
                <a:solidFill>
                  <a:schemeClr val="tx1"/>
                </a:solidFill>
                <a:effectLst/>
                <a:latin typeface="+mn-lt"/>
                <a:ea typeface="+mn-ea"/>
                <a:cs typeface="+mn-cs"/>
              </a:rPr>
              <a:t> minimum. Visible on the graph</a:t>
            </a:r>
            <a:r>
              <a:rPr lang="fr-BE" sz="1200" kern="1200" baseline="0" dirty="0">
                <a:solidFill>
                  <a:schemeClr val="tx1"/>
                </a:solidFill>
                <a:effectLst/>
                <a:latin typeface="+mn-lt"/>
                <a:ea typeface="+mn-ea"/>
                <a:cs typeface="+mn-cs"/>
              </a:rPr>
              <a:t> on the right, the </a:t>
            </a:r>
            <a:r>
              <a:rPr lang="fr-BE" sz="1200" kern="1200" baseline="0" dirty="0" err="1">
                <a:solidFill>
                  <a:schemeClr val="tx1"/>
                </a:solidFill>
                <a:effectLst/>
                <a:latin typeface="+mn-lt"/>
                <a:ea typeface="+mn-ea"/>
                <a:cs typeface="+mn-cs"/>
              </a:rPr>
              <a:t>anti-phase</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between</a:t>
            </a:r>
            <a:r>
              <a:rPr lang="fr-BE" sz="1200" kern="1200" baseline="0" dirty="0">
                <a:solidFill>
                  <a:schemeClr val="tx1"/>
                </a:solidFill>
                <a:effectLst/>
                <a:latin typeface="+mn-lt"/>
                <a:ea typeface="+mn-ea"/>
                <a:cs typeface="+mn-cs"/>
              </a:rPr>
              <a:t> the GCR radiation on </a:t>
            </a:r>
            <a:r>
              <a:rPr lang="fr-BE" sz="1200" kern="1200" baseline="0" dirty="0" err="1">
                <a:solidFill>
                  <a:schemeClr val="tx1"/>
                </a:solidFill>
                <a:effectLst/>
                <a:latin typeface="+mn-lt"/>
                <a:ea typeface="+mn-ea"/>
                <a:cs typeface="+mn-cs"/>
              </a:rPr>
              <a:t>Earth</a:t>
            </a:r>
            <a:r>
              <a:rPr lang="fr-BE" sz="1200" kern="1200" baseline="0" dirty="0">
                <a:solidFill>
                  <a:schemeClr val="tx1"/>
                </a:solidFill>
                <a:effectLst/>
                <a:latin typeface="+mn-lt"/>
                <a:ea typeface="+mn-ea"/>
                <a:cs typeface="+mn-cs"/>
              </a:rPr>
              <a:t> and the </a:t>
            </a:r>
            <a:r>
              <a:rPr lang="fr-BE" sz="1200" kern="1200" baseline="0" dirty="0" err="1">
                <a:solidFill>
                  <a:schemeClr val="tx1"/>
                </a:solidFill>
                <a:effectLst/>
                <a:latin typeface="+mn-lt"/>
                <a:ea typeface="+mn-ea"/>
                <a:cs typeface="+mn-cs"/>
              </a:rPr>
              <a:t>solar</a:t>
            </a:r>
            <a:r>
              <a:rPr lang="fr-BE" sz="1200" kern="1200" baseline="0" dirty="0">
                <a:solidFill>
                  <a:schemeClr val="tx1"/>
                </a:solidFill>
                <a:effectLst/>
                <a:latin typeface="+mn-lt"/>
                <a:ea typeface="+mn-ea"/>
                <a:cs typeface="+mn-cs"/>
              </a:rPr>
              <a:t> cycle.</a:t>
            </a:r>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r>
              <a:rPr lang="fr-BE" sz="1200" kern="1200" dirty="0" err="1">
                <a:solidFill>
                  <a:schemeClr val="tx1"/>
                </a:solidFill>
                <a:effectLst/>
                <a:latin typeface="+mn-lt"/>
                <a:ea typeface="+mn-ea"/>
                <a:cs typeface="+mn-cs"/>
              </a:rPr>
              <a:t>Unlike</a:t>
            </a:r>
            <a:r>
              <a:rPr lang="fr-BE" sz="1200" kern="1200" dirty="0">
                <a:solidFill>
                  <a:schemeClr val="tx1"/>
                </a:solidFill>
                <a:effectLst/>
                <a:latin typeface="+mn-lt"/>
                <a:ea typeface="+mn-ea"/>
                <a:cs typeface="+mn-cs"/>
              </a:rPr>
              <a:t> the </a:t>
            </a:r>
            <a:r>
              <a:rPr lang="fr-BE" sz="1200" kern="1200" dirty="0" err="1">
                <a:solidFill>
                  <a:schemeClr val="tx1"/>
                </a:solidFill>
                <a:effectLst/>
                <a:latin typeface="+mn-lt"/>
                <a:ea typeface="+mn-ea"/>
                <a:cs typeface="+mn-cs"/>
              </a:rPr>
              <a:t>solar</a:t>
            </a:r>
            <a:r>
              <a:rPr lang="fr-BE" sz="1200" kern="1200" dirty="0">
                <a:solidFill>
                  <a:schemeClr val="tx1"/>
                </a:solidFill>
                <a:effectLst/>
                <a:latin typeface="+mn-lt"/>
                <a:ea typeface="+mn-ea"/>
                <a:cs typeface="+mn-cs"/>
              </a:rPr>
              <a:t> cycle, </a:t>
            </a:r>
            <a:r>
              <a:rPr lang="fr-BE" sz="1200" kern="1200" dirty="0" err="1">
                <a:solidFill>
                  <a:schemeClr val="tx1"/>
                </a:solidFill>
                <a:effectLst/>
                <a:latin typeface="+mn-lt"/>
                <a:ea typeface="+mn-ea"/>
                <a:cs typeface="+mn-cs"/>
              </a:rPr>
              <a:t>where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bursts</a:t>
            </a:r>
            <a:r>
              <a:rPr lang="fr-BE" sz="1200" kern="1200" dirty="0">
                <a:solidFill>
                  <a:schemeClr val="tx1"/>
                </a:solidFill>
                <a:effectLst/>
                <a:latin typeface="+mn-lt"/>
                <a:ea typeface="+mn-ea"/>
                <a:cs typeface="+mn-cs"/>
              </a:rPr>
              <a:t> of </a:t>
            </a:r>
            <a:r>
              <a:rPr lang="fr-BE" sz="1200" kern="1200" dirty="0" err="1">
                <a:solidFill>
                  <a:schemeClr val="tx1"/>
                </a:solidFill>
                <a:effectLst/>
                <a:latin typeface="+mn-lt"/>
                <a:ea typeface="+mn-ea"/>
                <a:cs typeface="+mn-cs"/>
              </a:rPr>
              <a:t>activity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can</a:t>
            </a:r>
            <a:r>
              <a:rPr lang="fr-BE" sz="1200" kern="1200" dirty="0">
                <a:solidFill>
                  <a:schemeClr val="tx1"/>
                </a:solidFill>
                <a:effectLst/>
                <a:latin typeface="+mn-lt"/>
                <a:ea typeface="+mn-ea"/>
                <a:cs typeface="+mn-cs"/>
              </a:rPr>
              <a:t> change the </a:t>
            </a:r>
            <a:r>
              <a:rPr lang="fr-BE" sz="1200" kern="1200" dirty="0" err="1">
                <a:solidFill>
                  <a:schemeClr val="tx1"/>
                </a:solidFill>
                <a:effectLst/>
                <a:latin typeface="+mn-lt"/>
                <a:ea typeface="+mn-ea"/>
                <a:cs typeface="+mn-cs"/>
              </a:rPr>
              <a:t>environment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quickly</a:t>
            </a:r>
            <a:r>
              <a:rPr lang="fr-BE" sz="1200" kern="1200" dirty="0">
                <a:solidFill>
                  <a:schemeClr val="tx1"/>
                </a:solidFill>
                <a:effectLst/>
                <a:latin typeface="+mn-lt"/>
                <a:ea typeface="+mn-ea"/>
                <a:cs typeface="+mn-cs"/>
              </a:rPr>
              <a:t>, the GCR </a:t>
            </a:r>
            <a:r>
              <a:rPr lang="fr-BE" sz="1200" kern="1200" dirty="0" err="1">
                <a:solidFill>
                  <a:schemeClr val="tx1"/>
                </a:solidFill>
                <a:effectLst/>
                <a:latin typeface="+mn-lt"/>
                <a:ea typeface="+mn-ea"/>
                <a:cs typeface="+mn-cs"/>
              </a:rPr>
              <a:t>spectrum</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remains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relatively</a:t>
            </a:r>
            <a:r>
              <a:rPr lang="fr-BE" sz="1200" kern="1200" dirty="0">
                <a:solidFill>
                  <a:schemeClr val="tx1"/>
                </a:solidFill>
                <a:effectLst/>
                <a:latin typeface="+mn-lt"/>
                <a:ea typeface="+mn-ea"/>
                <a:cs typeface="+mn-cs"/>
              </a:rPr>
              <a:t> constant in </a:t>
            </a:r>
            <a:r>
              <a:rPr lang="fr-BE" sz="1200" kern="1200" dirty="0" err="1">
                <a:solidFill>
                  <a:schemeClr val="tx1"/>
                </a:solidFill>
                <a:effectLst/>
                <a:latin typeface="+mn-lt"/>
                <a:ea typeface="+mn-ea"/>
                <a:cs typeface="+mn-cs"/>
              </a:rPr>
              <a:t>energy</a:t>
            </a:r>
            <a:r>
              <a:rPr lang="fr-BE" sz="1200" kern="1200" dirty="0">
                <a:solidFill>
                  <a:schemeClr val="tx1"/>
                </a:solidFill>
                <a:effectLst/>
                <a:latin typeface="+mn-lt"/>
                <a:ea typeface="+mn-ea"/>
                <a:cs typeface="+mn-cs"/>
              </a:rPr>
              <a:t> and composition, </a:t>
            </a:r>
            <a:r>
              <a:rPr lang="fr-BE" sz="1200" kern="1200" dirty="0" err="1">
                <a:solidFill>
                  <a:schemeClr val="tx1"/>
                </a:solidFill>
                <a:effectLst/>
                <a:latin typeface="+mn-lt"/>
                <a:ea typeface="+mn-ea"/>
                <a:cs typeface="+mn-cs"/>
              </a:rPr>
              <a:t>varying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only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slowly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with</a:t>
            </a:r>
            <a:r>
              <a:rPr lang="fr-BE" sz="1200" kern="1200" dirty="0">
                <a:solidFill>
                  <a:schemeClr val="tx1"/>
                </a:solidFill>
                <a:effectLst/>
                <a:latin typeface="+mn-lt"/>
                <a:ea typeface="+mn-ea"/>
                <a:cs typeface="+mn-cs"/>
              </a:rPr>
              <a:t> time.</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4</a:t>
            </a:fld>
            <a:endParaRPr lang="fr-BE"/>
          </a:p>
        </p:txBody>
      </p:sp>
    </p:spTree>
    <p:extLst>
      <p:ext uri="{BB962C8B-B14F-4D97-AF65-F5344CB8AC3E}">
        <p14:creationId xmlns:p14="http://schemas.microsoft.com/office/powerpoint/2010/main" val="187112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This </a:t>
            </a:r>
            <a:r>
              <a:rPr lang="fr-BE" dirty="0" err="1"/>
              <a:t>picture</a:t>
            </a:r>
            <a:r>
              <a:rPr lang="fr-BE" dirty="0"/>
              <a:t> shows</a:t>
            </a:r>
            <a:r>
              <a:rPr lang="fr-BE" baseline="0" dirty="0"/>
              <a:t>  the dose rate at a </a:t>
            </a:r>
            <a:r>
              <a:rPr lang="fr-BE" baseline="0" dirty="0" err="1"/>
              <a:t>fix</a:t>
            </a:r>
            <a:r>
              <a:rPr lang="fr-BE" baseline="0" dirty="0"/>
              <a:t> altitude of 35,000 </a:t>
            </a:r>
            <a:r>
              <a:rPr lang="fr-BE" baseline="0" dirty="0" err="1"/>
              <a:t>feet</a:t>
            </a:r>
            <a:r>
              <a:rPr lang="fr-BE" baseline="0" dirty="0"/>
              <a:t>. The dose </a:t>
            </a:r>
            <a:r>
              <a:rPr lang="fr-BE" baseline="0" dirty="0" err="1"/>
              <a:t>is</a:t>
            </a:r>
            <a:r>
              <a:rPr lang="fr-BE" baseline="0" dirty="0"/>
              <a:t> </a:t>
            </a:r>
            <a:r>
              <a:rPr lang="fr-BE" baseline="0" dirty="0" err="1"/>
              <a:t>here</a:t>
            </a:r>
            <a:r>
              <a:rPr lang="fr-BE" baseline="0" dirty="0"/>
              <a:t> in µSv per </a:t>
            </a:r>
            <a:r>
              <a:rPr lang="fr-BE" baseline="0" dirty="0" err="1"/>
              <a:t>hour</a:t>
            </a:r>
            <a:r>
              <a:rPr lang="fr-BE" baseline="0" dirty="0"/>
              <a:t>. </a:t>
            </a:r>
            <a:r>
              <a:rPr lang="fr-BE" baseline="0" dirty="0" err="1"/>
              <a:t>We</a:t>
            </a:r>
            <a:r>
              <a:rPr lang="fr-BE" baseline="0" dirty="0"/>
              <a:t> </a:t>
            </a:r>
            <a:r>
              <a:rPr lang="fr-BE" baseline="0" dirty="0" err="1"/>
              <a:t>can</a:t>
            </a:r>
            <a:r>
              <a:rPr lang="fr-BE" baseline="0" dirty="0"/>
              <a:t> </a:t>
            </a:r>
            <a:r>
              <a:rPr lang="fr-BE" baseline="0" dirty="0" err="1"/>
              <a:t>clearly</a:t>
            </a:r>
            <a:r>
              <a:rPr lang="fr-BE" baseline="0" dirty="0"/>
              <a:t> </a:t>
            </a:r>
            <a:r>
              <a:rPr lang="fr-BE" baseline="0" dirty="0" err="1"/>
              <a:t>see</a:t>
            </a:r>
            <a:r>
              <a:rPr lang="fr-BE" baseline="0" dirty="0"/>
              <a:t> </a:t>
            </a:r>
            <a:r>
              <a:rPr lang="fr-BE" baseline="0" dirty="0" err="1"/>
              <a:t>that</a:t>
            </a:r>
            <a:r>
              <a:rPr lang="fr-BE" baseline="0" dirty="0"/>
              <a:t> the </a:t>
            </a:r>
            <a:r>
              <a:rPr lang="fr-BE" baseline="0" dirty="0" err="1"/>
              <a:t>magnetic</a:t>
            </a:r>
            <a:r>
              <a:rPr lang="fr-BE" baseline="0" dirty="0"/>
              <a:t> </a:t>
            </a:r>
            <a:r>
              <a:rPr lang="fr-BE" baseline="0" dirty="0" err="1"/>
              <a:t>field</a:t>
            </a:r>
            <a:r>
              <a:rPr lang="fr-BE" baseline="0" dirty="0"/>
              <a:t> </a:t>
            </a:r>
            <a:r>
              <a:rPr lang="fr-BE" baseline="0" dirty="0" err="1"/>
              <a:t>protect</a:t>
            </a:r>
            <a:r>
              <a:rPr lang="fr-BE" baseline="0" dirty="0"/>
              <a:t> </a:t>
            </a:r>
            <a:r>
              <a:rPr lang="fr-BE" baseline="0" dirty="0" err="1"/>
              <a:t>earth</a:t>
            </a:r>
            <a:r>
              <a:rPr lang="fr-BE" baseline="0" dirty="0"/>
              <a:t> </a:t>
            </a:r>
            <a:r>
              <a:rPr lang="fr-BE" baseline="0" dirty="0" err="1"/>
              <a:t>quite</a:t>
            </a:r>
            <a:r>
              <a:rPr lang="fr-BE" baseline="0" dirty="0"/>
              <a:t> </a:t>
            </a:r>
            <a:r>
              <a:rPr lang="fr-BE" baseline="0" dirty="0" err="1"/>
              <a:t>effectively</a:t>
            </a:r>
            <a:r>
              <a:rPr lang="fr-BE" baseline="0" dirty="0"/>
              <a:t> at </a:t>
            </a:r>
            <a:r>
              <a:rPr lang="fr-BE" baseline="0" dirty="0" err="1"/>
              <a:t>low</a:t>
            </a:r>
            <a:r>
              <a:rPr lang="fr-BE" baseline="0" dirty="0"/>
              <a:t> latitude but not at high latitude.</a:t>
            </a:r>
          </a:p>
          <a:p>
            <a:r>
              <a:rPr lang="fr-BE" baseline="0" dirty="0"/>
              <a:t>This </a:t>
            </a:r>
            <a:r>
              <a:rPr lang="fr-BE" baseline="0" dirty="0" err="1"/>
              <a:t>picture</a:t>
            </a:r>
            <a:r>
              <a:rPr lang="fr-BE" baseline="0" dirty="0"/>
              <a:t> shows a normal/quiet situation </a:t>
            </a:r>
            <a:r>
              <a:rPr lang="fr-BE" baseline="0" dirty="0" err="1"/>
              <a:t>so</a:t>
            </a:r>
            <a:r>
              <a:rPr lang="fr-BE" baseline="0" dirty="0"/>
              <a:t> </a:t>
            </a:r>
            <a:r>
              <a:rPr lang="fr-BE" baseline="0" dirty="0" err="1"/>
              <a:t>only</a:t>
            </a:r>
            <a:r>
              <a:rPr lang="fr-BE" baseline="0" dirty="0"/>
              <a:t> the GCR component of the radiation. </a:t>
            </a:r>
            <a:r>
              <a:rPr lang="fr-BE" baseline="0" dirty="0" err="1"/>
              <a:t>During</a:t>
            </a:r>
            <a:r>
              <a:rPr lang="fr-BE" baseline="0" dirty="0"/>
              <a:t> </a:t>
            </a:r>
            <a:r>
              <a:rPr lang="fr-BE" baseline="0" dirty="0" err="1"/>
              <a:t>solar</a:t>
            </a:r>
            <a:r>
              <a:rPr lang="fr-BE" baseline="0" dirty="0"/>
              <a:t> </a:t>
            </a:r>
            <a:r>
              <a:rPr lang="fr-BE" baseline="0" dirty="0" err="1"/>
              <a:t>storms</a:t>
            </a:r>
            <a:r>
              <a:rPr lang="fr-BE" baseline="0" dirty="0"/>
              <a:t>, the dose </a:t>
            </a:r>
            <a:r>
              <a:rPr lang="fr-BE" baseline="0" dirty="0" err="1"/>
              <a:t>can</a:t>
            </a:r>
            <a:r>
              <a:rPr lang="fr-BE" baseline="0" dirty="0"/>
              <a:t> </a:t>
            </a:r>
            <a:r>
              <a:rPr lang="fr-BE" baseline="0" dirty="0" err="1"/>
              <a:t>be</a:t>
            </a:r>
            <a:r>
              <a:rPr lang="fr-BE" baseline="0" dirty="0"/>
              <a:t> </a:t>
            </a:r>
            <a:r>
              <a:rPr lang="fr-BE" baseline="0" dirty="0" err="1"/>
              <a:t>much</a:t>
            </a:r>
            <a:r>
              <a:rPr lang="fr-BE" baseline="0" dirty="0"/>
              <a:t> </a:t>
            </a:r>
            <a:r>
              <a:rPr lang="fr-BE" baseline="0" dirty="0" err="1"/>
              <a:t>higher</a:t>
            </a:r>
            <a:r>
              <a:rPr lang="fr-BE" baseline="0" dirty="0"/>
              <a:t>.</a:t>
            </a:r>
          </a:p>
          <a:p>
            <a:endParaRPr lang="fr-BE" baseline="0" dirty="0"/>
          </a:p>
        </p:txBody>
      </p:sp>
      <p:sp>
        <p:nvSpPr>
          <p:cNvPr id="4" name="Slide Number Placeholder 3"/>
          <p:cNvSpPr>
            <a:spLocks noGrp="1"/>
          </p:cNvSpPr>
          <p:nvPr>
            <p:ph type="sldNum" sz="quarter" idx="10"/>
          </p:nvPr>
        </p:nvSpPr>
        <p:spPr/>
        <p:txBody>
          <a:bodyPr/>
          <a:lstStyle/>
          <a:p>
            <a:fld id="{813C1E56-73B8-4AB8-A9B2-48EC0350D9F3}" type="slidenum">
              <a:rPr lang="fr-BE" smtClean="0"/>
              <a:t>5</a:t>
            </a:fld>
            <a:endParaRPr lang="fr-BE"/>
          </a:p>
        </p:txBody>
      </p:sp>
    </p:spTree>
    <p:extLst>
      <p:ext uri="{BB962C8B-B14F-4D97-AF65-F5344CB8AC3E}">
        <p14:creationId xmlns:p14="http://schemas.microsoft.com/office/powerpoint/2010/main" val="324719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On </a:t>
            </a:r>
            <a:r>
              <a:rPr lang="fr-BE" dirty="0" err="1"/>
              <a:t>this</a:t>
            </a:r>
            <a:r>
              <a:rPr lang="fr-BE" dirty="0"/>
              <a:t> table</a:t>
            </a:r>
            <a:r>
              <a:rPr lang="fr-BE" baseline="0" dirty="0"/>
              <a:t> </a:t>
            </a:r>
            <a:r>
              <a:rPr lang="fr-BE" baseline="0" dirty="0" err="1"/>
              <a:t>you</a:t>
            </a:r>
            <a:r>
              <a:rPr lang="fr-BE" baseline="0" dirty="0"/>
              <a:t> </a:t>
            </a:r>
            <a:r>
              <a:rPr lang="fr-BE" baseline="0" dirty="0" err="1"/>
              <a:t>can</a:t>
            </a:r>
            <a:r>
              <a:rPr lang="fr-BE" baseline="0" dirty="0"/>
              <a:t> </a:t>
            </a:r>
            <a:r>
              <a:rPr lang="fr-BE" baseline="0" dirty="0" err="1"/>
              <a:t>see</a:t>
            </a:r>
            <a:r>
              <a:rPr lang="fr-BE" baseline="0" dirty="0"/>
              <a:t> </a:t>
            </a:r>
            <a:r>
              <a:rPr lang="fr-BE" baseline="0" dirty="0" err="1"/>
              <a:t>some</a:t>
            </a:r>
            <a:r>
              <a:rPr lang="fr-BE" baseline="0" dirty="0"/>
              <a:t> </a:t>
            </a:r>
            <a:r>
              <a:rPr lang="fr-BE" baseline="0" dirty="0" err="1"/>
              <a:t>example</a:t>
            </a:r>
            <a:r>
              <a:rPr lang="fr-BE" baseline="0" dirty="0"/>
              <a:t> of doses </a:t>
            </a:r>
            <a:r>
              <a:rPr lang="fr-BE" baseline="0" dirty="0" err="1"/>
              <a:t>received</a:t>
            </a:r>
            <a:r>
              <a:rPr lang="fr-BE" baseline="0" dirty="0"/>
              <a:t> by </a:t>
            </a:r>
            <a:r>
              <a:rPr lang="fr-BE" baseline="0" dirty="0" err="1"/>
              <a:t>crew</a:t>
            </a:r>
            <a:r>
              <a:rPr lang="fr-BE" baseline="0" dirty="0"/>
              <a:t> and </a:t>
            </a:r>
            <a:r>
              <a:rPr lang="fr-BE" baseline="0" dirty="0" err="1"/>
              <a:t>passengers</a:t>
            </a:r>
            <a:r>
              <a:rPr lang="fr-BE" baseline="0" dirty="0"/>
              <a:t> </a:t>
            </a:r>
            <a:r>
              <a:rPr lang="fr-BE" baseline="0" dirty="0" err="1"/>
              <a:t>during</a:t>
            </a:r>
            <a:r>
              <a:rPr lang="fr-BE" baseline="0" dirty="0"/>
              <a:t> </a:t>
            </a:r>
            <a:r>
              <a:rPr lang="fr-BE" baseline="0" dirty="0" err="1"/>
              <a:t>various</a:t>
            </a:r>
            <a:r>
              <a:rPr lang="fr-BE" baseline="0" dirty="0"/>
              <a:t> </a:t>
            </a:r>
            <a:r>
              <a:rPr lang="fr-BE" baseline="0" dirty="0" err="1"/>
              <a:t>flights</a:t>
            </a:r>
            <a:r>
              <a:rPr lang="fr-BE" baseline="0" dirty="0"/>
              <a:t>. </a:t>
            </a:r>
          </a:p>
          <a:p>
            <a:r>
              <a:rPr lang="fr-BE" baseline="0" dirty="0"/>
              <a:t>This doses </a:t>
            </a:r>
            <a:r>
              <a:rPr lang="fr-BE" baseline="0" dirty="0" err="1"/>
              <a:t>will</a:t>
            </a:r>
            <a:r>
              <a:rPr lang="fr-BE" baseline="0" dirty="0"/>
              <a:t> </a:t>
            </a:r>
            <a:r>
              <a:rPr lang="fr-BE" baseline="0" dirty="0" err="1"/>
              <a:t>vary</a:t>
            </a:r>
            <a:r>
              <a:rPr lang="fr-BE" baseline="0" dirty="0"/>
              <a:t> </a:t>
            </a:r>
            <a:r>
              <a:rPr lang="fr-BE" baseline="0" dirty="0" err="1"/>
              <a:t>from</a:t>
            </a:r>
            <a:r>
              <a:rPr lang="fr-BE" baseline="0" dirty="0"/>
              <a:t> flight to flight in </a:t>
            </a:r>
            <a:r>
              <a:rPr lang="fr-BE" baseline="0" dirty="0" err="1"/>
              <a:t>function</a:t>
            </a:r>
            <a:r>
              <a:rPr lang="fr-BE" baseline="0" dirty="0"/>
              <a:t> of </a:t>
            </a:r>
          </a:p>
          <a:p>
            <a:r>
              <a:rPr lang="fr-BE" baseline="0" dirty="0"/>
              <a:t>Altitude</a:t>
            </a:r>
          </a:p>
          <a:p>
            <a:r>
              <a:rPr lang="fr-BE" baseline="0" dirty="0"/>
              <a:t>Latitude</a:t>
            </a:r>
          </a:p>
          <a:p>
            <a:r>
              <a:rPr lang="fr-BE" baseline="0" dirty="0"/>
              <a:t>Duration </a:t>
            </a:r>
          </a:p>
          <a:p>
            <a:r>
              <a:rPr lang="fr-BE" baseline="0" dirty="0"/>
              <a:t>Day to </a:t>
            </a:r>
            <a:r>
              <a:rPr lang="fr-BE" baseline="0" dirty="0" err="1"/>
              <a:t>day</a:t>
            </a:r>
            <a:r>
              <a:rPr lang="fr-BE" baseline="0" dirty="0"/>
              <a:t> </a:t>
            </a:r>
            <a:r>
              <a:rPr lang="fr-BE" baseline="0" dirty="0" err="1"/>
              <a:t>solar</a:t>
            </a:r>
            <a:r>
              <a:rPr lang="fr-BE" baseline="0" dirty="0"/>
              <a:t> radiation </a:t>
            </a:r>
            <a:r>
              <a:rPr lang="fr-BE" baseline="0" dirty="0" err="1"/>
              <a:t>levels</a:t>
            </a:r>
            <a:r>
              <a:rPr lang="fr-BE" baseline="0" dirty="0"/>
              <a:t>.</a:t>
            </a:r>
          </a:p>
          <a:p>
            <a:endParaRPr lang="fr-BE" baseline="0" dirty="0"/>
          </a:p>
          <a:p>
            <a:r>
              <a:rPr lang="fr-BE" baseline="0" dirty="0"/>
              <a:t>In the </a:t>
            </a:r>
            <a:r>
              <a:rPr lang="fr-BE" baseline="0" dirty="0" err="1"/>
              <a:t>examples</a:t>
            </a:r>
            <a:r>
              <a:rPr lang="fr-BE" baseline="0" dirty="0"/>
              <a:t> </a:t>
            </a:r>
            <a:r>
              <a:rPr lang="fr-BE" baseline="0" dirty="0" err="1"/>
              <a:t>here</a:t>
            </a:r>
            <a:r>
              <a:rPr lang="fr-BE" baseline="0" dirty="0"/>
              <a:t> </a:t>
            </a:r>
            <a:r>
              <a:rPr lang="fr-BE" baseline="0" dirty="0" err="1"/>
              <a:t>above</a:t>
            </a:r>
            <a:r>
              <a:rPr lang="fr-BE" baseline="0" dirty="0"/>
              <a:t>, no </a:t>
            </a:r>
            <a:r>
              <a:rPr lang="fr-BE" baseline="0" dirty="0" err="1"/>
              <a:t>storms</a:t>
            </a:r>
            <a:r>
              <a:rPr lang="fr-BE" baseline="0" dirty="0"/>
              <a:t> </a:t>
            </a:r>
            <a:r>
              <a:rPr lang="fr-BE" baseline="0" dirty="0" err="1"/>
              <a:t>were</a:t>
            </a:r>
            <a:r>
              <a:rPr lang="fr-BE" baseline="0" dirty="0"/>
              <a:t> </a:t>
            </a:r>
            <a:r>
              <a:rPr lang="fr-BE" baseline="0" dirty="0" err="1"/>
              <a:t>ongoing</a:t>
            </a:r>
            <a:r>
              <a:rPr lang="fr-BE" baseline="0" dirty="0"/>
              <a:t>. </a:t>
            </a:r>
            <a:r>
              <a:rPr lang="fr-BE" baseline="0" dirty="0" err="1"/>
              <a:t>It’s</a:t>
            </a:r>
            <a:r>
              <a:rPr lang="fr-BE" baseline="0" dirty="0"/>
              <a:t> the ‘normal’ situation.</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6</a:t>
            </a:fld>
            <a:endParaRPr lang="fr-BE"/>
          </a:p>
        </p:txBody>
      </p:sp>
    </p:spTree>
    <p:extLst>
      <p:ext uri="{BB962C8B-B14F-4D97-AF65-F5344CB8AC3E}">
        <p14:creationId xmlns:p14="http://schemas.microsoft.com/office/powerpoint/2010/main" val="282425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 second source of radiation comes from the Sun. the solar Energetic Particles. These particles are linked to the Sun activity and have a more eruptive character.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Solar radiation storms occur when a large-scale magnetic eruption, often causing a </a:t>
            </a:r>
            <a:r>
              <a:rPr lang="en-US" sz="1200" kern="1200" baseline="0" dirty="0">
                <a:solidFill>
                  <a:schemeClr val="tx1"/>
                </a:solidFill>
                <a:latin typeface="+mn-lt"/>
                <a:ea typeface="+mn-ea"/>
                <a:cs typeface="+mn-cs"/>
                <a:hlinkClick r:id="rId3"/>
              </a:rPr>
              <a:t>coronal mass ejection</a:t>
            </a:r>
            <a:r>
              <a:rPr lang="en-US" sz="1200" kern="1200" baseline="0" dirty="0">
                <a:solidFill>
                  <a:schemeClr val="tx1"/>
                </a:solidFill>
                <a:latin typeface="+mn-lt"/>
                <a:ea typeface="+mn-ea"/>
                <a:cs typeface="+mn-cs"/>
              </a:rPr>
              <a:t> and associated </a:t>
            </a:r>
            <a:r>
              <a:rPr lang="en-US" sz="1200" kern="1200" baseline="0" dirty="0">
                <a:solidFill>
                  <a:schemeClr val="tx1"/>
                </a:solidFill>
                <a:latin typeface="+mn-lt"/>
                <a:ea typeface="+mn-ea"/>
                <a:cs typeface="+mn-cs"/>
                <a:hlinkClick r:id="rId4"/>
              </a:rPr>
              <a:t>solar flare</a:t>
            </a:r>
            <a:r>
              <a:rPr lang="en-US" sz="1200" kern="1200" baseline="0" dirty="0">
                <a:solidFill>
                  <a:schemeClr val="tx1"/>
                </a:solidFill>
                <a:latin typeface="+mn-lt"/>
                <a:ea typeface="+mn-ea"/>
                <a:cs typeface="+mn-cs"/>
              </a:rPr>
              <a:t>, accelerates charged particles in the solar atmosphere to very high velocities. The most important particles are protons which can get accelerated to large fractions of the speed of light. At these velocities, the protons can traverse the 150 million km from sun to Earth in just 10’s of minutes or less. When they reach Earth, the fast moving protons penetrate the magnetosphere that shields Earth from lower energy charged particles. Once inside the </a:t>
            </a:r>
            <a:r>
              <a:rPr lang="en-US" sz="1200" kern="1200" baseline="0" dirty="0">
                <a:solidFill>
                  <a:schemeClr val="tx1"/>
                </a:solidFill>
                <a:latin typeface="+mn-lt"/>
                <a:ea typeface="+mn-ea"/>
                <a:cs typeface="+mn-cs"/>
                <a:hlinkClick r:id="rId5"/>
              </a:rPr>
              <a:t>magnetosphere</a:t>
            </a:r>
            <a:r>
              <a:rPr lang="en-US" sz="1200" kern="1200" baseline="0" dirty="0">
                <a:solidFill>
                  <a:schemeClr val="tx1"/>
                </a:solidFill>
                <a:latin typeface="+mn-lt"/>
                <a:ea typeface="+mn-ea"/>
                <a:cs typeface="+mn-cs"/>
              </a:rPr>
              <a:t>, the particles are guided down the magnetic field lines and penetrate into the atmosphere near the north and south poles</a:t>
            </a:r>
            <a:r>
              <a:rPr lang="en-US" baseline="-25000" dirty="0">
                <a:effectLst/>
              </a:rPr>
              <a:t>..</a:t>
            </a:r>
            <a:r>
              <a:rPr lang="en-US" baseline="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Largest</a:t>
            </a:r>
            <a:r>
              <a:rPr lang="fr-BE" baseline="0" dirty="0"/>
              <a:t> </a:t>
            </a:r>
            <a:r>
              <a:rPr lang="fr-BE" baseline="0" dirty="0" err="1"/>
              <a:t>events</a:t>
            </a:r>
            <a:r>
              <a:rPr lang="fr-BE" baseline="0" dirty="0"/>
              <a:t> are </a:t>
            </a:r>
            <a:r>
              <a:rPr lang="fr-BE" baseline="0" dirty="0" err="1"/>
              <a:t>seen</a:t>
            </a:r>
            <a:r>
              <a:rPr lang="fr-BE" baseline="0" dirty="0"/>
              <a:t> as GLE </a:t>
            </a:r>
            <a:r>
              <a:rPr lang="fr-BE" baseline="0" dirty="0" err="1"/>
              <a:t>observed</a:t>
            </a:r>
            <a:r>
              <a:rPr lang="fr-BE" baseline="0" dirty="0"/>
              <a:t> by </a:t>
            </a:r>
            <a:r>
              <a:rPr lang="fr-BE" baseline="0" dirty="0" err="1"/>
              <a:t>ground</a:t>
            </a:r>
            <a:r>
              <a:rPr lang="fr-BE" baseline="0" dirty="0"/>
              <a:t> </a:t>
            </a:r>
            <a:r>
              <a:rPr lang="fr-BE" baseline="0" dirty="0" err="1"/>
              <a:t>based</a:t>
            </a:r>
            <a:r>
              <a:rPr lang="fr-BE" baseline="0" dirty="0"/>
              <a:t> neutron detectors. </a:t>
            </a:r>
            <a:r>
              <a:rPr lang="fr-BE" baseline="0" dirty="0" err="1"/>
              <a:t>Unlike</a:t>
            </a:r>
            <a:r>
              <a:rPr lang="fr-BE" baseline="0" dirty="0"/>
              <a:t> the GCR, the SEP are in phase </a:t>
            </a:r>
            <a:r>
              <a:rPr lang="fr-BE" baseline="0" dirty="0" err="1"/>
              <a:t>with</a:t>
            </a:r>
            <a:r>
              <a:rPr lang="fr-BE" baseline="0" dirty="0"/>
              <a:t> the </a:t>
            </a:r>
            <a:r>
              <a:rPr lang="fr-BE" baseline="0" dirty="0" err="1"/>
              <a:t>solar</a:t>
            </a:r>
            <a:r>
              <a:rPr lang="fr-BE" baseline="0" dirty="0"/>
              <a:t> </a:t>
            </a:r>
            <a:r>
              <a:rPr lang="fr-BE" baseline="0" dirty="0" err="1"/>
              <a:t>activity</a:t>
            </a:r>
            <a:r>
              <a:rPr lang="fr-BE" baseline="0" dirty="0"/>
              <a:t>.</a:t>
            </a:r>
          </a:p>
          <a:p>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7</a:t>
            </a:fld>
            <a:endParaRPr lang="fr-BE"/>
          </a:p>
        </p:txBody>
      </p:sp>
    </p:spTree>
    <p:extLst>
      <p:ext uri="{BB962C8B-B14F-4D97-AF65-F5344CB8AC3E}">
        <p14:creationId xmlns:p14="http://schemas.microsoft.com/office/powerpoint/2010/main" val="290923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Let’s now talk about the regulations to protect professionals from the risk of radiation.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field of radiation protection is overseen by the International Commission on Radiological Protection (ICRP), which produces periodic recommendations on all aspects of the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ICRP divides radiation exposures into occupational/professional , medical and public, with different recommendations applying to each category. On the right you can see some values to get the order of magnitude.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European Commission is more strict with regard to the exposure to radiation and request work schedules adjustment to remain under 6mSv/ year for aircrew. </a:t>
            </a:r>
          </a:p>
          <a:p>
            <a:r>
              <a:rPr lang="en-US" sz="1200" b="0" i="0" u="none" strike="noStrike" kern="1200" baseline="0" dirty="0">
                <a:solidFill>
                  <a:schemeClr val="tx1"/>
                </a:solidFill>
                <a:latin typeface="+mn-lt"/>
                <a:ea typeface="+mn-ea"/>
                <a:cs typeface="+mn-cs"/>
              </a:rPr>
              <a:t>Specific rules are in force for pregnant aircrew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ECA (European Cockpit Association) </a:t>
            </a:r>
            <a:r>
              <a:rPr lang="en-US" dirty="0"/>
              <a:t>As Low As Reasonably Achievable (ALARA), </a:t>
            </a:r>
          </a:p>
          <a:p>
            <a:r>
              <a:rPr lang="en-US" dirty="0"/>
              <a:t>Flight crews should be provided with regular information of actual and forecasted solar activity on the Operational Flight Plan (OFP) and via SIGMET-type information.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13C1E56-73B8-4AB8-A9B2-48EC0350D9F3}" type="slidenum">
              <a:rPr lang="fr-BE" smtClean="0"/>
              <a:t>8</a:t>
            </a:fld>
            <a:endParaRPr lang="fr-BE"/>
          </a:p>
        </p:txBody>
      </p:sp>
    </p:spTree>
    <p:extLst>
      <p:ext uri="{BB962C8B-B14F-4D97-AF65-F5344CB8AC3E}">
        <p14:creationId xmlns:p14="http://schemas.microsoft.com/office/powerpoint/2010/main" val="276142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In </a:t>
            </a:r>
            <a:r>
              <a:rPr lang="fr-BE" dirty="0" err="1"/>
              <a:t>order</a:t>
            </a:r>
            <a:r>
              <a:rPr lang="fr-BE" dirty="0"/>
              <a:t> to </a:t>
            </a:r>
            <a:r>
              <a:rPr lang="fr-BE" dirty="0" err="1"/>
              <a:t>travel</a:t>
            </a:r>
            <a:r>
              <a:rPr lang="fr-BE" baseline="0" dirty="0"/>
              <a:t> </a:t>
            </a:r>
            <a:r>
              <a:rPr lang="fr-BE" baseline="0" dirty="0" err="1"/>
              <a:t>safely</a:t>
            </a:r>
            <a:r>
              <a:rPr lang="fr-BE" baseline="0" dirty="0"/>
              <a:t> </a:t>
            </a:r>
            <a:r>
              <a:rPr lang="fr-BE" baseline="0" dirty="0" err="1"/>
              <a:t>with</a:t>
            </a:r>
            <a:r>
              <a:rPr lang="fr-BE" baseline="0" dirty="0"/>
              <a:t> an </a:t>
            </a:r>
            <a:r>
              <a:rPr lang="fr-BE" baseline="0" dirty="0" err="1"/>
              <a:t>airplane</a:t>
            </a:r>
            <a:r>
              <a:rPr lang="fr-BE" baseline="0" dirty="0"/>
              <a:t>, </a:t>
            </a:r>
            <a:r>
              <a:rPr lang="fr-BE" baseline="0" dirty="0" err="1"/>
              <a:t>three</a:t>
            </a:r>
            <a:r>
              <a:rPr lang="fr-BE" baseline="0" dirty="0"/>
              <a:t> actions are </a:t>
            </a:r>
            <a:r>
              <a:rPr lang="fr-BE" baseline="0" dirty="0" err="1"/>
              <a:t>needed</a:t>
            </a:r>
            <a:r>
              <a:rPr lang="fr-BE" baseline="0" dirty="0"/>
              <a:t>. </a:t>
            </a:r>
          </a:p>
          <a:p>
            <a:r>
              <a:rPr lang="fr-BE" baseline="0" dirty="0" err="1"/>
              <a:t>Someone</a:t>
            </a:r>
            <a:r>
              <a:rPr lang="fr-BE" baseline="0" dirty="0"/>
              <a:t> </a:t>
            </a:r>
            <a:r>
              <a:rPr lang="fr-BE" baseline="0" dirty="0" err="1"/>
              <a:t>should</a:t>
            </a:r>
            <a:r>
              <a:rPr lang="fr-BE" baseline="0" dirty="0"/>
              <a:t> </a:t>
            </a:r>
            <a:r>
              <a:rPr lang="fr-BE" baseline="0" dirty="0" err="1"/>
              <a:t>effectively</a:t>
            </a:r>
            <a:r>
              <a:rPr lang="fr-BE" baseline="0" dirty="0"/>
              <a:t> </a:t>
            </a:r>
            <a:r>
              <a:rPr lang="fr-BE" baseline="0" dirty="0" err="1"/>
              <a:t>fly</a:t>
            </a:r>
            <a:r>
              <a:rPr lang="fr-BE" baseline="0" dirty="0"/>
              <a:t> the plane. </a:t>
            </a:r>
          </a:p>
          <a:p>
            <a:r>
              <a:rPr lang="fr-BE" baseline="0" dirty="0"/>
              <a:t>The plane </a:t>
            </a:r>
            <a:r>
              <a:rPr lang="fr-BE" baseline="0" dirty="0" err="1"/>
              <a:t>should</a:t>
            </a:r>
            <a:r>
              <a:rPr lang="fr-BE" baseline="0" dirty="0"/>
              <a:t> </a:t>
            </a:r>
            <a:r>
              <a:rPr lang="fr-BE" baseline="0" dirty="0" err="1"/>
              <a:t>be</a:t>
            </a:r>
            <a:r>
              <a:rPr lang="fr-BE" baseline="0" dirty="0"/>
              <a:t> able to </a:t>
            </a:r>
            <a:r>
              <a:rPr lang="fr-BE" baseline="0" dirty="0" err="1"/>
              <a:t>communicate</a:t>
            </a:r>
            <a:r>
              <a:rPr lang="fr-BE" baseline="0" dirty="0"/>
              <a:t> </a:t>
            </a:r>
            <a:r>
              <a:rPr lang="fr-BE" baseline="0" dirty="0" err="1"/>
              <a:t>with</a:t>
            </a:r>
            <a:r>
              <a:rPr lang="fr-BE" baseline="0" dirty="0"/>
              <a:t> </a:t>
            </a:r>
            <a:r>
              <a:rPr lang="fr-BE" baseline="0" dirty="0" err="1"/>
              <a:t>ground</a:t>
            </a:r>
            <a:r>
              <a:rPr lang="fr-BE" baseline="0" dirty="0"/>
              <a:t> stations and control stations, </a:t>
            </a:r>
            <a:r>
              <a:rPr lang="fr-BE" baseline="0" dirty="0" err="1"/>
              <a:t>with</a:t>
            </a:r>
            <a:r>
              <a:rPr lang="fr-BE" baseline="0" dirty="0"/>
              <a:t> ATC </a:t>
            </a:r>
            <a:r>
              <a:rPr lang="fr-BE" baseline="0" dirty="0" err="1"/>
              <a:t>operators</a:t>
            </a:r>
            <a:r>
              <a:rPr lang="fr-BE" baseline="0" dirty="0"/>
              <a:t>.</a:t>
            </a:r>
          </a:p>
          <a:p>
            <a:r>
              <a:rPr lang="fr-BE" baseline="0" dirty="0"/>
              <a:t>The plane </a:t>
            </a:r>
            <a:r>
              <a:rPr lang="fr-BE" baseline="0" dirty="0" err="1"/>
              <a:t>need</a:t>
            </a:r>
            <a:r>
              <a:rPr lang="fr-BE" baseline="0" dirty="0"/>
              <a:t> a navigation system to </a:t>
            </a:r>
            <a:r>
              <a:rPr lang="fr-BE" baseline="0" dirty="0" err="1"/>
              <a:t>follow</a:t>
            </a:r>
            <a:r>
              <a:rPr lang="fr-BE" baseline="0" dirty="0"/>
              <a:t> the right </a:t>
            </a:r>
            <a:r>
              <a:rPr lang="fr-BE" baseline="0" dirty="0" err="1"/>
              <a:t>path</a:t>
            </a:r>
            <a:r>
              <a:rPr lang="fr-BE" baseline="0" dirty="0"/>
              <a:t>.</a:t>
            </a:r>
          </a:p>
          <a:p>
            <a:endParaRPr lang="fr-BE" baseline="0" dirty="0"/>
          </a:p>
          <a:p>
            <a:r>
              <a:rPr lang="fr-BE" baseline="0" dirty="0" err="1"/>
              <a:t>SpWx</a:t>
            </a:r>
            <a:r>
              <a:rPr lang="fr-BE" baseline="0" dirty="0"/>
              <a:t> </a:t>
            </a:r>
            <a:r>
              <a:rPr lang="fr-BE" baseline="0" dirty="0" err="1"/>
              <a:t>can</a:t>
            </a:r>
            <a:r>
              <a:rPr lang="fr-BE" baseline="0" dirty="0"/>
              <a:t> impact </a:t>
            </a:r>
            <a:r>
              <a:rPr lang="fr-BE" baseline="0" dirty="0" err="1"/>
              <a:t>those</a:t>
            </a:r>
            <a:r>
              <a:rPr lang="fr-BE" baseline="0" dirty="0"/>
              <a:t> </a:t>
            </a:r>
            <a:r>
              <a:rPr lang="fr-BE" baseline="0" dirty="0" err="1"/>
              <a:t>three</a:t>
            </a:r>
            <a:r>
              <a:rPr lang="fr-BE" baseline="0" dirty="0"/>
              <a:t> </a:t>
            </a:r>
            <a:r>
              <a:rPr lang="fr-BE" baseline="0" dirty="0" err="1"/>
              <a:t>domains</a:t>
            </a:r>
            <a:r>
              <a:rPr lang="fr-BE" baseline="0" dirty="0"/>
              <a:t> in </a:t>
            </a:r>
            <a:r>
              <a:rPr lang="fr-BE" baseline="0" dirty="0" err="1"/>
              <a:t>many</a:t>
            </a:r>
            <a:r>
              <a:rPr lang="fr-BE" baseline="0" dirty="0"/>
              <a:t> </a:t>
            </a:r>
            <a:r>
              <a:rPr lang="fr-BE" baseline="0" dirty="0" err="1"/>
              <a:t>ways</a:t>
            </a:r>
            <a:r>
              <a:rPr lang="fr-BE" baseline="0" dirty="0"/>
              <a:t>. </a:t>
            </a:r>
            <a:r>
              <a:rPr lang="fr-BE" baseline="0" dirty="0" err="1"/>
              <a:t>We</a:t>
            </a:r>
            <a:r>
              <a:rPr lang="fr-BE" baseline="0" dirty="0"/>
              <a:t> </a:t>
            </a:r>
            <a:r>
              <a:rPr lang="fr-BE" baseline="0" dirty="0" err="1"/>
              <a:t>will</a:t>
            </a:r>
            <a:r>
              <a:rPr lang="fr-BE" baseline="0" dirty="0"/>
              <a:t> </a:t>
            </a:r>
            <a:r>
              <a:rPr lang="fr-BE" baseline="0" dirty="0" err="1"/>
              <a:t>now</a:t>
            </a:r>
            <a:r>
              <a:rPr lang="fr-BE" baseline="0" dirty="0"/>
              <a:t> </a:t>
            </a:r>
            <a:r>
              <a:rPr lang="fr-BE" baseline="0" dirty="0" err="1"/>
              <a:t>discuss</a:t>
            </a:r>
            <a:r>
              <a:rPr lang="fr-BE" baseline="0" dirty="0"/>
              <a:t> the </a:t>
            </a:r>
            <a:r>
              <a:rPr lang="fr-BE" baseline="0" dirty="0" err="1"/>
              <a:t>most</a:t>
            </a:r>
            <a:r>
              <a:rPr lang="fr-BE" baseline="0" dirty="0"/>
              <a:t> important </a:t>
            </a:r>
            <a:r>
              <a:rPr lang="fr-BE" baseline="0" dirty="0" err="1"/>
              <a:t>ones</a:t>
            </a:r>
            <a:r>
              <a:rPr lang="fr-BE" baseline="0" dirty="0"/>
              <a:t>.</a:t>
            </a:r>
          </a:p>
          <a:p>
            <a:endParaRPr lang="fr-BE" baseline="0" dirty="0"/>
          </a:p>
          <a:p>
            <a:r>
              <a:rPr lang="fr-BE" baseline="0" dirty="0"/>
              <a:t>SEE : single Event </a:t>
            </a:r>
            <a:r>
              <a:rPr lang="fr-BE" baseline="0" dirty="0" err="1"/>
              <a:t>Effect</a:t>
            </a:r>
            <a:r>
              <a:rPr lang="fr-BE" baseline="0" dirty="0"/>
              <a:t>: High </a:t>
            </a:r>
            <a:r>
              <a:rPr lang="fr-BE" baseline="0" dirty="0" err="1"/>
              <a:t>energetic</a:t>
            </a:r>
            <a:r>
              <a:rPr lang="fr-BE" baseline="0" dirty="0"/>
              <a:t> </a:t>
            </a:r>
            <a:r>
              <a:rPr lang="fr-BE" baseline="0" dirty="0" err="1"/>
              <a:t>particles</a:t>
            </a:r>
            <a:r>
              <a:rPr lang="fr-BE" baseline="0" dirty="0"/>
              <a:t> (&gt;10MeV) </a:t>
            </a:r>
            <a:r>
              <a:rPr lang="fr-BE" baseline="0" dirty="0" err="1"/>
              <a:t>penetrate</a:t>
            </a:r>
            <a:r>
              <a:rPr lang="fr-BE" baseline="0" dirty="0"/>
              <a:t> </a:t>
            </a:r>
            <a:r>
              <a:rPr lang="fr-BE" baseline="0" dirty="0" err="1"/>
              <a:t>aricraft</a:t>
            </a:r>
            <a:r>
              <a:rPr lang="fr-BE" baseline="0" dirty="0"/>
              <a:t> </a:t>
            </a:r>
            <a:r>
              <a:rPr lang="fr-BE" baseline="0" dirty="0" err="1"/>
              <a:t>shielding</a:t>
            </a:r>
            <a:r>
              <a:rPr lang="fr-BE" baseline="0" dirty="0"/>
              <a:t> and cause disruption in </a:t>
            </a:r>
            <a:r>
              <a:rPr lang="fr-BE" baseline="0" dirty="0" err="1"/>
              <a:t>some</a:t>
            </a:r>
            <a:r>
              <a:rPr lang="fr-BE" baseline="0" dirty="0"/>
              <a:t> </a:t>
            </a:r>
            <a:r>
              <a:rPr lang="fr-BE" baseline="0" dirty="0" err="1"/>
              <a:t>systems</a:t>
            </a:r>
            <a:r>
              <a:rPr lang="fr-BE" baseline="0" dirty="0"/>
              <a:t>, </a:t>
            </a:r>
            <a:r>
              <a:rPr lang="fr-BE" baseline="0" dirty="0" err="1"/>
              <a:t>such</a:t>
            </a:r>
            <a:r>
              <a:rPr lang="fr-BE" baseline="0" dirty="0"/>
              <a:t> as </a:t>
            </a:r>
            <a:r>
              <a:rPr lang="fr-BE" baseline="0" dirty="0" err="1"/>
              <a:t>screen</a:t>
            </a:r>
            <a:r>
              <a:rPr lang="fr-BE" baseline="0" dirty="0"/>
              <a:t> </a:t>
            </a:r>
            <a:r>
              <a:rPr lang="fr-BE" baseline="0" dirty="0" err="1"/>
              <a:t>glitches</a:t>
            </a:r>
            <a:r>
              <a:rPr lang="fr-BE" baseline="0" dirty="0"/>
              <a:t>.</a:t>
            </a:r>
          </a:p>
          <a:p>
            <a:endParaRPr lang="fr-BE" baseline="0" dirty="0"/>
          </a:p>
          <a:p>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9</a:t>
            </a:fld>
            <a:endParaRPr lang="fr-BE"/>
          </a:p>
        </p:txBody>
      </p:sp>
    </p:spTree>
    <p:extLst>
      <p:ext uri="{BB962C8B-B14F-4D97-AF65-F5344CB8AC3E}">
        <p14:creationId xmlns:p14="http://schemas.microsoft.com/office/powerpoint/2010/main" val="1214806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AF' - Dark">
    <p:spTree>
      <p:nvGrpSpPr>
        <p:cNvPr id="1" name=""/>
        <p:cNvGrpSpPr/>
        <p:nvPr/>
      </p:nvGrpSpPr>
      <p:grpSpPr>
        <a:xfrm>
          <a:off x="0" y="0"/>
          <a:ext cx="0" cy="0"/>
          <a:chOff x="0" y="0"/>
          <a:chExt cx="0" cy="0"/>
        </a:xfrm>
      </p:grpSpPr>
      <p:pic>
        <p:nvPicPr>
          <p:cNvPr id="5"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15" name="Afbeelding 14">
            <a:extLst>
              <a:ext uri="{FF2B5EF4-FFF2-40B4-BE49-F238E27FC236}">
                <a16:creationId xmlns:a16="http://schemas.microsoft.com/office/drawing/2014/main" id="{FC19E9BB-FB15-0746-9627-ADB524B00A80}"/>
              </a:ext>
            </a:extLst>
          </p:cNvPr>
          <p:cNvPicPr>
            <a:picLocks noChangeAspect="1"/>
          </p:cNvPicPr>
          <p:nvPr userDrawn="1"/>
        </p:nvPicPr>
        <p:blipFill>
          <a:blip r:embed="rId3"/>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1"/>
          <p:cNvSpPr>
            <a:spLocks noGrp="1"/>
          </p:cNvSpPr>
          <p:nvPr>
            <p:ph type="title"/>
          </p:nvPr>
        </p:nvSpPr>
        <p:spPr>
          <a:xfrm>
            <a:off x="2190750" y="1744665"/>
            <a:ext cx="9696450" cy="1017586"/>
          </a:xfrm>
          <a:prstGeom prst="rect">
            <a:avLst/>
          </a:prstGeom>
        </p:spPr>
        <p:txBody>
          <a:bodyPr anchor="b"/>
          <a:lstStyle>
            <a:lvl1pPr>
              <a:defRPr sz="4800">
                <a:solidFill>
                  <a:schemeClr val="bg2"/>
                </a:solidFill>
              </a:defRPr>
            </a:lvl1pPr>
          </a:lstStyle>
          <a:p>
            <a:endParaRPr lang="en-GB" dirty="0"/>
          </a:p>
        </p:txBody>
      </p:sp>
      <p:sp>
        <p:nvSpPr>
          <p:cNvPr id="4" name="Content Placeholder 3"/>
          <p:cNvSpPr>
            <a:spLocks noGrp="1"/>
          </p:cNvSpPr>
          <p:nvPr>
            <p:ph sz="quarter" idx="10" hasCustomPrompt="1"/>
          </p:nvPr>
        </p:nvSpPr>
        <p:spPr>
          <a:xfrm>
            <a:off x="2190750" y="2809875"/>
            <a:ext cx="9696450" cy="507063"/>
          </a:xfrm>
          <a:prstGeom prst="rect">
            <a:avLst/>
          </a:prstGeom>
        </p:spPr>
        <p:txBody>
          <a:bodyPr anchor="b"/>
          <a:lstStyle>
            <a:lvl1pPr marL="0" indent="0">
              <a:buNone/>
              <a:defRPr baseline="0">
                <a:solidFill>
                  <a:schemeClr val="bg1"/>
                </a:solidFill>
              </a:defRPr>
            </a:lvl1pPr>
          </a:lstStyle>
          <a:p>
            <a:pPr lvl="0"/>
            <a:r>
              <a:rPr lang="en-US" dirty="0"/>
              <a:t>Click to add subtitle</a:t>
            </a:r>
            <a:endParaRPr lang="en-GB" dirty="0"/>
          </a:p>
        </p:txBody>
      </p:sp>
      <p:sp>
        <p:nvSpPr>
          <p:cNvPr id="7" name="Text Placeholder 6"/>
          <p:cNvSpPr>
            <a:spLocks noGrp="1"/>
          </p:cNvSpPr>
          <p:nvPr>
            <p:ph type="body" sz="quarter" idx="11" hasCustomPrompt="1"/>
          </p:nvPr>
        </p:nvSpPr>
        <p:spPr>
          <a:xfrm>
            <a:off x="2190750" y="3593163"/>
            <a:ext cx="5875836" cy="350187"/>
          </a:xfrm>
          <a:prstGeom prst="rect">
            <a:avLst/>
          </a:prstGeom>
        </p:spPr>
        <p:txBody>
          <a:bodyPr anchor="ctr"/>
          <a:lstStyle>
            <a:lvl1pPr marL="0" indent="0">
              <a:buNone/>
              <a:defRPr sz="2000" baseline="0">
                <a:solidFill>
                  <a:schemeClr val="bg1"/>
                </a:solidFill>
              </a:defRPr>
            </a:lvl1pPr>
          </a:lstStyle>
          <a:p>
            <a:pPr lvl="0"/>
            <a:r>
              <a:rPr lang="en-US" dirty="0"/>
              <a:t>First name </a:t>
            </a:r>
            <a:r>
              <a:rPr lang="en-US" dirty="0" err="1"/>
              <a:t>NAME</a:t>
            </a:r>
            <a:r>
              <a:rPr lang="en-US" dirty="0"/>
              <a:t>, Rank, Title (optional)</a:t>
            </a:r>
            <a:endParaRPr lang="en-GB" dirty="0"/>
          </a:p>
        </p:txBody>
      </p:sp>
      <p:sp>
        <p:nvSpPr>
          <p:cNvPr id="13" name="Text Placeholder 6"/>
          <p:cNvSpPr>
            <a:spLocks noGrp="1"/>
          </p:cNvSpPr>
          <p:nvPr>
            <p:ph type="body" sz="quarter" idx="12" hasCustomPrompt="1"/>
          </p:nvPr>
        </p:nvSpPr>
        <p:spPr>
          <a:xfrm>
            <a:off x="2190750" y="3966249"/>
            <a:ext cx="5875836" cy="350187"/>
          </a:xfrm>
          <a:prstGeom prst="rect">
            <a:avLst/>
          </a:prstGeom>
        </p:spPr>
        <p:txBody>
          <a:bodyPr anchor="ctr"/>
          <a:lstStyle>
            <a:lvl1pPr marL="0" indent="0">
              <a:buNone/>
              <a:defRPr sz="2000" baseline="0">
                <a:solidFill>
                  <a:schemeClr val="bg1"/>
                </a:solidFill>
              </a:defRPr>
            </a:lvl1pPr>
          </a:lstStyle>
          <a:p>
            <a:pPr lvl="0"/>
            <a:r>
              <a:rPr lang="en-US" dirty="0"/>
              <a:t>Location (optional)</a:t>
            </a:r>
            <a:endParaRPr lang="en-GB" dirty="0"/>
          </a:p>
        </p:txBody>
      </p:sp>
      <p:sp>
        <p:nvSpPr>
          <p:cNvPr id="14" name="Text Placeholder 6"/>
          <p:cNvSpPr>
            <a:spLocks noGrp="1"/>
          </p:cNvSpPr>
          <p:nvPr>
            <p:ph type="body" sz="quarter" idx="13" hasCustomPrompt="1"/>
          </p:nvPr>
        </p:nvSpPr>
        <p:spPr>
          <a:xfrm>
            <a:off x="2190750" y="4354960"/>
            <a:ext cx="5875836" cy="350187"/>
          </a:xfrm>
          <a:prstGeom prst="rect">
            <a:avLst/>
          </a:prstGeom>
        </p:spPr>
        <p:txBody>
          <a:bodyPr anchor="ctr"/>
          <a:lstStyle>
            <a:lvl1pPr marL="0" indent="0">
              <a:buNone/>
              <a:defRPr sz="2000" baseline="0">
                <a:solidFill>
                  <a:schemeClr val="bg1"/>
                </a:solidFill>
              </a:defRPr>
            </a:lvl1pPr>
          </a:lstStyle>
          <a:p>
            <a:pPr lvl="0"/>
            <a:r>
              <a:rPr lang="en-US" dirty="0"/>
              <a:t>Date (optional)</a:t>
            </a:r>
            <a:endParaRPr lang="en-GB" dirty="0"/>
          </a:p>
        </p:txBody>
      </p:sp>
      <p:sp>
        <p:nvSpPr>
          <p:cNvPr id="12" name="TextBox 11"/>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a:ln>
                  <a:noFill/>
                </a:ln>
                <a:solidFill>
                  <a:srgbClr val="F6CA20"/>
                </a:solidFill>
                <a:effectLst/>
                <a:uLnTx/>
                <a:uFillTx/>
                <a:latin typeface="Century Gothic" panose="020F0302020204030204"/>
                <a:ea typeface="+mn-ea"/>
                <a:cs typeface="+mn-cs"/>
              </a:rPr>
              <a:t>Post-</a:t>
            </a:r>
            <a:r>
              <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sp>
        <p:nvSpPr>
          <p:cNvPr id="11" name="Footer Placeholder 6"/>
          <p:cNvSpPr>
            <a:spLocks noGrp="1"/>
          </p:cNvSpPr>
          <p:nvPr>
            <p:ph type="ftr" sz="quarter" idx="3"/>
          </p:nvPr>
        </p:nvSpPr>
        <p:spPr>
          <a:xfrm>
            <a:off x="3509548" y="6457948"/>
            <a:ext cx="5228052"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UNCLASSIFIED</a:t>
            </a:r>
          </a:p>
        </p:txBody>
      </p:sp>
    </p:spTree>
    <p:extLst>
      <p:ext uri="{BB962C8B-B14F-4D97-AF65-F5344CB8AC3E}">
        <p14:creationId xmlns:p14="http://schemas.microsoft.com/office/powerpoint/2010/main" val="169602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fld id="{4A81DB27-48A8-4A91-86AC-47E7653D2B0E}" type="datetime1">
              <a:rPr lang="en-GB" smtClean="0"/>
              <a:t>24/05/2023</a:t>
            </a:fld>
            <a:endParaRPr lang="fr-BE"/>
          </a:p>
        </p:txBody>
      </p:sp>
      <p:sp>
        <p:nvSpPr>
          <p:cNvPr id="5" name="Footer Placeholder 4"/>
          <p:cNvSpPr>
            <a:spLocks noGrp="1"/>
          </p:cNvSpPr>
          <p:nvPr>
            <p:ph type="ftr" sz="quarter" idx="11"/>
          </p:nvPr>
        </p:nvSpPr>
        <p:spPr/>
        <p:txBody>
          <a:bodyPr/>
          <a:lstStyle>
            <a:lvl1pPr>
              <a:defRPr/>
            </a:lvl1pPr>
          </a:lstStyle>
          <a:p>
            <a:r>
              <a:rPr lang="fr-BE"/>
              <a:t>UNCLASSIFIED</a:t>
            </a:r>
          </a:p>
        </p:txBody>
      </p:sp>
      <p:sp>
        <p:nvSpPr>
          <p:cNvPr id="6" name="Slide Number Placeholder 5"/>
          <p:cNvSpPr>
            <a:spLocks noGrp="1"/>
          </p:cNvSpPr>
          <p:nvPr>
            <p:ph type="sldNum" sz="quarter" idx="12"/>
          </p:nvPr>
        </p:nvSpPr>
        <p:spPr/>
        <p:txBody>
          <a:bodyPr/>
          <a:lstStyle>
            <a:lvl1pPr>
              <a:defRPr/>
            </a:lvl1pPr>
          </a:lstStyle>
          <a:p>
            <a:fld id="{9BDA5AAE-CE71-4A2C-AC24-679AF158CD59}" type="slidenum">
              <a:rPr lang="fr-BE" smtClean="0"/>
              <a:t>‹#›</a:t>
            </a:fld>
            <a:endParaRPr lang="fr-BE"/>
          </a:p>
        </p:txBody>
      </p:sp>
    </p:spTree>
    <p:extLst>
      <p:ext uri="{BB962C8B-B14F-4D97-AF65-F5344CB8AC3E}">
        <p14:creationId xmlns:p14="http://schemas.microsoft.com/office/powerpoint/2010/main" val="370359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3"/>
          <p:cNvSpPr>
            <a:spLocks noGrp="1"/>
          </p:cNvSpPr>
          <p:nvPr>
            <p:ph type="dt" sz="half" idx="10"/>
          </p:nvPr>
        </p:nvSpPr>
        <p:spPr/>
        <p:txBody>
          <a:bodyPr/>
          <a:lstStyle>
            <a:lvl1pPr>
              <a:defRPr/>
            </a:lvl1pPr>
          </a:lstStyle>
          <a:p>
            <a:fld id="{C3D58FAD-989D-434B-A31B-60F76E460BB9}" type="datetime1">
              <a:rPr lang="en-GB" smtClean="0"/>
              <a:t>24/05/2023</a:t>
            </a:fld>
            <a:endParaRPr lang="fr-BE"/>
          </a:p>
        </p:txBody>
      </p:sp>
      <p:sp>
        <p:nvSpPr>
          <p:cNvPr id="6" name="Footer Placeholder 4"/>
          <p:cNvSpPr>
            <a:spLocks noGrp="1"/>
          </p:cNvSpPr>
          <p:nvPr>
            <p:ph type="ftr" sz="quarter" idx="11"/>
          </p:nvPr>
        </p:nvSpPr>
        <p:spPr/>
        <p:txBody>
          <a:bodyPr/>
          <a:lstStyle>
            <a:lvl1pPr>
              <a:defRPr/>
            </a:lvl1pPr>
          </a:lstStyle>
          <a:p>
            <a:r>
              <a:rPr lang="fr-BE"/>
              <a:t>UNCLASSIFIED</a:t>
            </a:r>
          </a:p>
        </p:txBody>
      </p:sp>
      <p:sp>
        <p:nvSpPr>
          <p:cNvPr id="7" name="Slide Number Placeholder 5"/>
          <p:cNvSpPr>
            <a:spLocks noGrp="1"/>
          </p:cNvSpPr>
          <p:nvPr>
            <p:ph type="sldNum" sz="quarter" idx="12"/>
          </p:nvPr>
        </p:nvSpPr>
        <p:spPr/>
        <p:txBody>
          <a:bodyPr/>
          <a:lstStyle>
            <a:lvl1pPr>
              <a:defRPr/>
            </a:lvl1pPr>
          </a:lstStyle>
          <a:p>
            <a:fld id="{9BDA5AAE-CE71-4A2C-AC24-679AF158CD59}" type="slidenum">
              <a:rPr lang="fr-BE" smtClean="0"/>
              <a:t>‹#›</a:t>
            </a:fld>
            <a:endParaRPr lang="fr-BE"/>
          </a:p>
        </p:txBody>
      </p:sp>
    </p:spTree>
    <p:extLst>
      <p:ext uri="{BB962C8B-B14F-4D97-AF65-F5344CB8AC3E}">
        <p14:creationId xmlns:p14="http://schemas.microsoft.com/office/powerpoint/2010/main" val="96842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AF' - Light">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F22DA49-6479-924F-B725-01365BC3D277}"/>
              </a:ext>
            </a:extLst>
          </p:cNvPr>
          <p:cNvPicPr>
            <a:picLocks noChangeAspect="1"/>
          </p:cNvPicPr>
          <p:nvPr userDrawn="1"/>
        </p:nvPicPr>
        <p:blipFill>
          <a:blip r:embed="rId2"/>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8" name="Title 1"/>
          <p:cNvSpPr>
            <a:spLocks noGrp="1"/>
          </p:cNvSpPr>
          <p:nvPr>
            <p:ph type="title"/>
          </p:nvPr>
        </p:nvSpPr>
        <p:spPr>
          <a:xfrm>
            <a:off x="2190750" y="1744665"/>
            <a:ext cx="9696450" cy="1017586"/>
          </a:xfrm>
          <a:prstGeom prst="rect">
            <a:avLst/>
          </a:prstGeom>
        </p:spPr>
        <p:txBody>
          <a:bodyPr anchor="b"/>
          <a:lstStyle>
            <a:lvl1pPr>
              <a:defRPr sz="4800">
                <a:solidFill>
                  <a:schemeClr val="bg2"/>
                </a:solidFill>
              </a:defRPr>
            </a:lvl1pPr>
          </a:lstStyle>
          <a:p>
            <a:endParaRPr lang="en-GB" dirty="0"/>
          </a:p>
        </p:txBody>
      </p:sp>
      <p:sp>
        <p:nvSpPr>
          <p:cNvPr id="9" name="Content Placeholder 3"/>
          <p:cNvSpPr>
            <a:spLocks noGrp="1"/>
          </p:cNvSpPr>
          <p:nvPr>
            <p:ph sz="quarter" idx="10" hasCustomPrompt="1"/>
          </p:nvPr>
        </p:nvSpPr>
        <p:spPr>
          <a:xfrm>
            <a:off x="2190750" y="2809875"/>
            <a:ext cx="9696450" cy="507063"/>
          </a:xfrm>
          <a:prstGeom prst="rect">
            <a:avLst/>
          </a:prstGeom>
        </p:spPr>
        <p:txBody>
          <a:bodyPr anchor="b"/>
          <a:lstStyle>
            <a:lvl1pPr marL="0" indent="0">
              <a:buNone/>
              <a:defRPr baseline="0">
                <a:solidFill>
                  <a:schemeClr val="tx2"/>
                </a:solidFill>
              </a:defRPr>
            </a:lvl1pPr>
          </a:lstStyle>
          <a:p>
            <a:pPr lvl="0"/>
            <a:r>
              <a:rPr lang="en-US" dirty="0"/>
              <a:t>Click to add subtitle</a:t>
            </a:r>
            <a:endParaRPr lang="en-GB" dirty="0"/>
          </a:p>
        </p:txBody>
      </p:sp>
      <p:sp>
        <p:nvSpPr>
          <p:cNvPr id="11" name="Text Placeholder 6"/>
          <p:cNvSpPr>
            <a:spLocks noGrp="1"/>
          </p:cNvSpPr>
          <p:nvPr>
            <p:ph type="body" sz="quarter" idx="11" hasCustomPrompt="1"/>
          </p:nvPr>
        </p:nvSpPr>
        <p:spPr>
          <a:xfrm>
            <a:off x="2190750" y="3593163"/>
            <a:ext cx="5875836" cy="350187"/>
          </a:xfrm>
          <a:prstGeom prst="rect">
            <a:avLst/>
          </a:prstGeom>
        </p:spPr>
        <p:txBody>
          <a:bodyPr anchor="ctr"/>
          <a:lstStyle>
            <a:lvl1pPr marL="0" indent="0">
              <a:buNone/>
              <a:defRPr sz="2000" baseline="0">
                <a:solidFill>
                  <a:schemeClr val="tx2"/>
                </a:solidFill>
              </a:defRPr>
            </a:lvl1pPr>
          </a:lstStyle>
          <a:p>
            <a:pPr lvl="0"/>
            <a:r>
              <a:rPr lang="en-US" dirty="0"/>
              <a:t>First name </a:t>
            </a:r>
            <a:r>
              <a:rPr lang="en-US" dirty="0" err="1"/>
              <a:t>NAME</a:t>
            </a:r>
            <a:r>
              <a:rPr lang="en-US" dirty="0"/>
              <a:t>, Rank, Title (optional)</a:t>
            </a:r>
            <a:endParaRPr lang="en-GB" dirty="0"/>
          </a:p>
        </p:txBody>
      </p:sp>
      <p:sp>
        <p:nvSpPr>
          <p:cNvPr id="12" name="Text Placeholder 6"/>
          <p:cNvSpPr>
            <a:spLocks noGrp="1"/>
          </p:cNvSpPr>
          <p:nvPr>
            <p:ph type="body" sz="quarter" idx="12" hasCustomPrompt="1"/>
          </p:nvPr>
        </p:nvSpPr>
        <p:spPr>
          <a:xfrm>
            <a:off x="2190750" y="3966249"/>
            <a:ext cx="5875836" cy="350187"/>
          </a:xfrm>
          <a:prstGeom prst="rect">
            <a:avLst/>
          </a:prstGeom>
        </p:spPr>
        <p:txBody>
          <a:bodyPr anchor="ctr"/>
          <a:lstStyle>
            <a:lvl1pPr marL="0" indent="0">
              <a:buNone/>
              <a:defRPr sz="2000" baseline="0">
                <a:solidFill>
                  <a:schemeClr val="tx2"/>
                </a:solidFill>
              </a:defRPr>
            </a:lvl1pPr>
          </a:lstStyle>
          <a:p>
            <a:pPr lvl="0"/>
            <a:r>
              <a:rPr lang="en-US" dirty="0"/>
              <a:t>Location (optional)</a:t>
            </a:r>
            <a:endParaRPr lang="en-GB" dirty="0"/>
          </a:p>
        </p:txBody>
      </p:sp>
      <p:sp>
        <p:nvSpPr>
          <p:cNvPr id="13" name="Text Placeholder 6"/>
          <p:cNvSpPr>
            <a:spLocks noGrp="1"/>
          </p:cNvSpPr>
          <p:nvPr>
            <p:ph type="body" sz="quarter" idx="13" hasCustomPrompt="1"/>
          </p:nvPr>
        </p:nvSpPr>
        <p:spPr>
          <a:xfrm>
            <a:off x="2190750" y="4354960"/>
            <a:ext cx="5875836" cy="350187"/>
          </a:xfrm>
          <a:prstGeom prst="rect">
            <a:avLst/>
          </a:prstGeom>
        </p:spPr>
        <p:txBody>
          <a:bodyPr anchor="ctr"/>
          <a:lstStyle>
            <a:lvl1pPr marL="0" indent="0">
              <a:buNone/>
              <a:defRPr sz="2000" baseline="0">
                <a:solidFill>
                  <a:schemeClr val="tx2"/>
                </a:solidFill>
              </a:defRPr>
            </a:lvl1pPr>
          </a:lstStyle>
          <a:p>
            <a:pPr lvl="0"/>
            <a:r>
              <a:rPr lang="en-US" dirty="0"/>
              <a:t>Date (optional)</a:t>
            </a:r>
            <a:endParaRPr lang="en-GB" dirty="0"/>
          </a:p>
        </p:txBody>
      </p:sp>
      <p:sp>
        <p:nvSpPr>
          <p:cNvPr id="18" name="TextBox 17"/>
          <p:cNvSpPr txBox="1"/>
          <p:nvPr userDrawn="1"/>
        </p:nvSpPr>
        <p:spPr>
          <a:xfrm rot="20714863">
            <a:off x="8760125" y="5597608"/>
            <a:ext cx="275267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a:ln>
                  <a:noFill/>
                </a:ln>
                <a:solidFill>
                  <a:srgbClr val="F6CA20"/>
                </a:solidFill>
                <a:effectLst/>
                <a:uLnTx/>
                <a:uFillTx/>
                <a:latin typeface="Century Gothic" panose="020F0302020204030204"/>
                <a:ea typeface="+mn-ea"/>
                <a:cs typeface="+mn-cs"/>
              </a:rPr>
              <a:t>Post-</a:t>
            </a:r>
            <a:r>
              <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sp>
        <p:nvSpPr>
          <p:cNvPr id="10" name="Footer Placeholder 6"/>
          <p:cNvSpPr>
            <a:spLocks noGrp="1"/>
          </p:cNvSpPr>
          <p:nvPr>
            <p:ph type="ftr" sz="quarter" idx="3"/>
          </p:nvPr>
        </p:nvSpPr>
        <p:spPr>
          <a:xfrm>
            <a:off x="3509548" y="6457948"/>
            <a:ext cx="5228052"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UNCLASSIFIED</a:t>
            </a:r>
          </a:p>
        </p:txBody>
      </p:sp>
    </p:spTree>
    <p:extLst>
      <p:ext uri="{BB962C8B-B14F-4D97-AF65-F5344CB8AC3E}">
        <p14:creationId xmlns:p14="http://schemas.microsoft.com/office/powerpoint/2010/main" val="335421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Text/Objec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901DD2-F40F-0745-B904-7BCBE24DB18C}"/>
              </a:ext>
            </a:extLst>
          </p:cNvPr>
          <p:cNvPicPr>
            <a:picLocks noChangeAspect="1"/>
          </p:cNvPicPr>
          <p:nvPr userDrawn="1"/>
        </p:nvPicPr>
        <p:blipFill>
          <a:blip r:embed="rId2">
            <a:alphaModFix amt="5000"/>
          </a:blip>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4" name="Rechthoek 3">
            <a:extLst>
              <a:ext uri="{FF2B5EF4-FFF2-40B4-BE49-F238E27FC236}">
                <a16:creationId xmlns:a16="http://schemas.microsoft.com/office/drawing/2014/main" id="{C0A23BE5-3A11-4A47-8138-D1A3DB1F0617}"/>
              </a:ext>
            </a:extLst>
          </p:cNvPr>
          <p:cNvSpPr/>
          <p:nvPr userDrawn="1"/>
        </p:nvSpPr>
        <p:spPr>
          <a:xfrm>
            <a:off x="0" y="0"/>
            <a:ext cx="12192000" cy="16122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itle 15"/>
          <p:cNvSpPr>
            <a:spLocks noGrp="1"/>
          </p:cNvSpPr>
          <p:nvPr>
            <p:ph type="title"/>
          </p:nvPr>
        </p:nvSpPr>
        <p:spPr>
          <a:xfrm>
            <a:off x="2772229" y="88064"/>
            <a:ext cx="9046027" cy="961539"/>
          </a:xfrm>
        </p:spPr>
        <p:txBody>
          <a:bodyPr anchor="b"/>
          <a:lstStyle>
            <a:lvl1pPr>
              <a:defRPr/>
            </a:lvl1pPr>
          </a:lstStyle>
          <a:p>
            <a:endParaRPr lang="en-GB" dirty="0"/>
          </a:p>
        </p:txBody>
      </p:sp>
      <p:sp>
        <p:nvSpPr>
          <p:cNvPr id="19" name="Content Placeholder 3"/>
          <p:cNvSpPr>
            <a:spLocks noGrp="1"/>
          </p:cNvSpPr>
          <p:nvPr>
            <p:ph sz="quarter" idx="14" hasCustomPrompt="1"/>
          </p:nvPr>
        </p:nvSpPr>
        <p:spPr>
          <a:xfrm>
            <a:off x="2772229" y="1096042"/>
            <a:ext cx="9046028" cy="499366"/>
          </a:xfrm>
          <a:prstGeom prst="rect">
            <a:avLst/>
          </a:prstGeom>
        </p:spPr>
        <p:txBody>
          <a:bodyPr anchor="t"/>
          <a:lstStyle>
            <a:lvl1pPr marL="0" indent="0">
              <a:buNone/>
              <a:defRPr baseline="0">
                <a:solidFill>
                  <a:schemeClr val="bg2"/>
                </a:solidFill>
              </a:defRPr>
            </a:lvl1pPr>
          </a:lstStyle>
          <a:p>
            <a:pPr lvl="0"/>
            <a:r>
              <a:rPr lang="en-US" dirty="0"/>
              <a:t>Click to add slide subtitle</a:t>
            </a:r>
            <a:endParaRPr lang="en-GB" dirty="0"/>
          </a:p>
        </p:txBody>
      </p:sp>
      <p:sp>
        <p:nvSpPr>
          <p:cNvPr id="21" name="Content Placeholder 20"/>
          <p:cNvSpPr>
            <a:spLocks noGrp="1"/>
          </p:cNvSpPr>
          <p:nvPr>
            <p:ph sz="quarter" idx="15"/>
          </p:nvPr>
        </p:nvSpPr>
        <p:spPr>
          <a:xfrm>
            <a:off x="533400" y="1814287"/>
            <a:ext cx="11183938" cy="43833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0B3C1-9028-4827-9BBF-4A1E408492DF}"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24/05/2023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0" name="Footer Placeholder 9"/>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UNCLASSIFIED</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2" name="TextBox 11"/>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a:ln>
                  <a:noFill/>
                </a:ln>
                <a:solidFill>
                  <a:srgbClr val="FFFFFF">
                    <a:lumMod val="75000"/>
                  </a:srgbClr>
                </a:solidFill>
                <a:effectLst/>
                <a:uLnTx/>
                <a:uFillTx/>
                <a:latin typeface="Century Gothic" panose="020F0302020204030204"/>
                <a:ea typeface="+mn-ea"/>
                <a:cs typeface="+mn-cs"/>
              </a:rPr>
              <a:t>Post-</a:t>
            </a:r>
            <a:r>
              <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spTree>
    <p:extLst>
      <p:ext uri="{BB962C8B-B14F-4D97-AF65-F5344CB8AC3E}">
        <p14:creationId xmlns:p14="http://schemas.microsoft.com/office/powerpoint/2010/main" val="45883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ext/Objec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901DD2-F40F-0745-B904-7BCBE24DB18C}"/>
              </a:ext>
            </a:extLst>
          </p:cNvPr>
          <p:cNvPicPr>
            <a:picLocks noChangeAspect="1"/>
          </p:cNvPicPr>
          <p:nvPr userDrawn="1"/>
        </p:nvPicPr>
        <p:blipFill>
          <a:blip r:embed="rId2">
            <a:alphaModFix amt="5000"/>
          </a:blip>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4" name="Rechthoek 3">
            <a:extLst>
              <a:ext uri="{FF2B5EF4-FFF2-40B4-BE49-F238E27FC236}">
                <a16:creationId xmlns:a16="http://schemas.microsoft.com/office/drawing/2014/main" id="{C0A23BE5-3A11-4A47-8138-D1A3DB1F0617}"/>
              </a:ext>
            </a:extLst>
          </p:cNvPr>
          <p:cNvSpPr/>
          <p:nvPr userDrawn="1"/>
        </p:nvSpPr>
        <p:spPr>
          <a:xfrm>
            <a:off x="0" y="0"/>
            <a:ext cx="12192000" cy="16122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Date Placeholder 8"/>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C559D7-AF27-4415-B18E-2E8444252AC2}"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24/05/2023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0" name="Footer Placeholder 9"/>
          <p:cNvSpPr>
            <a:spLocks noGrp="1"/>
          </p:cNvSpPr>
          <p:nvPr>
            <p:ph type="ftr" sz="quarter" idx="11"/>
          </p:nvPr>
        </p:nvSpPr>
        <p:spPr/>
        <p:txBody>
          <a:bodyPr/>
          <a:lstStyle>
            <a:lvl1pPr>
              <a:defRPr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UNCLASSIFIED</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6" name="Title 15"/>
          <p:cNvSpPr>
            <a:spLocks noGrp="1"/>
          </p:cNvSpPr>
          <p:nvPr>
            <p:ph type="title"/>
          </p:nvPr>
        </p:nvSpPr>
        <p:spPr>
          <a:xfrm>
            <a:off x="2772229" y="88064"/>
            <a:ext cx="9046027" cy="1421422"/>
          </a:xfrm>
        </p:spPr>
        <p:txBody>
          <a:bodyPr anchor="ctr"/>
          <a:lstStyle>
            <a:lvl1pPr>
              <a:defRPr/>
            </a:lvl1pPr>
          </a:lstStyle>
          <a:p>
            <a:endParaRPr lang="en-GB" dirty="0"/>
          </a:p>
        </p:txBody>
      </p:sp>
      <p:sp>
        <p:nvSpPr>
          <p:cNvPr id="12" name="Content Placeholder 20"/>
          <p:cNvSpPr>
            <a:spLocks noGrp="1"/>
          </p:cNvSpPr>
          <p:nvPr>
            <p:ph sz="quarter" idx="15"/>
          </p:nvPr>
        </p:nvSpPr>
        <p:spPr>
          <a:xfrm>
            <a:off x="533400" y="1814287"/>
            <a:ext cx="11183938" cy="43833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12"/>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a:ln>
                  <a:noFill/>
                </a:ln>
                <a:solidFill>
                  <a:srgbClr val="FFFFFF">
                    <a:lumMod val="75000"/>
                  </a:srgbClr>
                </a:solidFill>
                <a:effectLst/>
                <a:uLnTx/>
                <a:uFillTx/>
                <a:latin typeface="Century Gothic" panose="020F0302020204030204"/>
                <a:ea typeface="+mn-ea"/>
                <a:cs typeface="+mn-cs"/>
              </a:rPr>
              <a:t>Post-</a:t>
            </a:r>
            <a:r>
              <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spTree>
    <p:extLst>
      <p:ext uri="{BB962C8B-B14F-4D97-AF65-F5344CB8AC3E}">
        <p14:creationId xmlns:p14="http://schemas.microsoft.com/office/powerpoint/2010/main" val="373732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Object - WHITE">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5C6305-A794-4007-A4B9-301E79F263DD}"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24/05/2023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6" name="Footer Placeholder 5"/>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UNCLASSIFIED</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8" name="Content Placeholder 20"/>
          <p:cNvSpPr>
            <a:spLocks noGrp="1"/>
          </p:cNvSpPr>
          <p:nvPr>
            <p:ph sz="quarter" idx="15"/>
          </p:nvPr>
        </p:nvSpPr>
        <p:spPr>
          <a:xfrm>
            <a:off x="533400" y="1814287"/>
            <a:ext cx="11183938" cy="43833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15"/>
          <p:cNvSpPr>
            <a:spLocks noGrp="1"/>
          </p:cNvSpPr>
          <p:nvPr>
            <p:ph type="title"/>
          </p:nvPr>
        </p:nvSpPr>
        <p:spPr>
          <a:xfrm>
            <a:off x="2772229" y="88064"/>
            <a:ext cx="9046027" cy="1421422"/>
          </a:xfrm>
        </p:spPr>
        <p:txBody>
          <a:bodyPr anchor="ctr"/>
          <a:lstStyle>
            <a:lvl1pPr>
              <a:defRPr>
                <a:solidFill>
                  <a:schemeClr val="tx1"/>
                </a:solidFill>
              </a:defRPr>
            </a:lvl1pPr>
          </a:lstStyle>
          <a:p>
            <a:endParaRPr lang="en-GB" dirty="0"/>
          </a:p>
        </p:txBody>
      </p:sp>
      <p:sp>
        <p:nvSpPr>
          <p:cNvPr id="9" name="TextBox 8"/>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a:ln>
                  <a:noFill/>
                </a:ln>
                <a:solidFill>
                  <a:srgbClr val="FFFFFF">
                    <a:lumMod val="75000"/>
                  </a:srgbClr>
                </a:solidFill>
                <a:effectLst/>
                <a:uLnTx/>
                <a:uFillTx/>
                <a:latin typeface="Century Gothic" panose="020F0302020204030204"/>
                <a:ea typeface="+mn-ea"/>
                <a:cs typeface="+mn-cs"/>
              </a:rPr>
              <a:t>Post-</a:t>
            </a:r>
            <a:r>
              <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spTree>
    <p:extLst>
      <p:ext uri="{BB962C8B-B14F-4D97-AF65-F5344CB8AC3E}">
        <p14:creationId xmlns:p14="http://schemas.microsoft.com/office/powerpoint/2010/main" val="237830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SLIDE - Dark">
    <p:spTree>
      <p:nvGrpSpPr>
        <p:cNvPr id="1" name=""/>
        <p:cNvGrpSpPr/>
        <p:nvPr/>
      </p:nvGrpSpPr>
      <p:grpSpPr>
        <a:xfrm>
          <a:off x="0" y="0"/>
          <a:ext cx="0" cy="0"/>
          <a:chOff x="0" y="0"/>
          <a:chExt cx="0" cy="0"/>
        </a:xfrm>
      </p:grpSpPr>
      <p:pic>
        <p:nvPicPr>
          <p:cNvPr id="6"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4" name="Afbeelding 3">
            <a:extLst>
              <a:ext uri="{FF2B5EF4-FFF2-40B4-BE49-F238E27FC236}">
                <a16:creationId xmlns:a16="http://schemas.microsoft.com/office/drawing/2014/main" id="{BCB03A06-8A2F-5B49-843F-EDB100C249AB}"/>
              </a:ext>
            </a:extLst>
          </p:cNvPr>
          <p:cNvPicPr>
            <a:picLocks noChangeAspect="1"/>
          </p:cNvPicPr>
          <p:nvPr userDrawn="1"/>
        </p:nvPicPr>
        <p:blipFill>
          <a:blip r:embed="rId3">
            <a:alphaModFix amt="20000"/>
          </a:blip>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1"/>
          <p:cNvSpPr>
            <a:spLocks noGrp="1"/>
          </p:cNvSpPr>
          <p:nvPr>
            <p:ph type="title" hasCustomPrompt="1"/>
          </p:nvPr>
        </p:nvSpPr>
        <p:spPr>
          <a:xfrm>
            <a:off x="3814158" y="609600"/>
            <a:ext cx="7958742" cy="1219200"/>
          </a:xfrm>
          <a:prstGeom prst="rect">
            <a:avLst/>
          </a:prstGeom>
        </p:spPr>
        <p:txBody>
          <a:bodyPr/>
          <a:lstStyle>
            <a:lvl1pPr algn="r">
              <a:defRPr>
                <a:solidFill>
                  <a:schemeClr val="bg1"/>
                </a:solidFill>
              </a:defRPr>
            </a:lvl1pPr>
          </a:lstStyle>
          <a:p>
            <a:r>
              <a:rPr lang="en-US" dirty="0"/>
              <a:t>Click to edit Title</a:t>
            </a:r>
            <a:endParaRPr lang="en-GB" dirty="0"/>
          </a:p>
        </p:txBody>
      </p:sp>
      <p:sp>
        <p:nvSpPr>
          <p:cNvPr id="9" name="Content Placeholder 8"/>
          <p:cNvSpPr>
            <a:spLocks noGrp="1"/>
          </p:cNvSpPr>
          <p:nvPr>
            <p:ph sz="quarter" idx="10"/>
          </p:nvPr>
        </p:nvSpPr>
        <p:spPr>
          <a:xfrm>
            <a:off x="533403" y="2235199"/>
            <a:ext cx="11239497" cy="41513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76960C-74E8-4824-A4FD-EF489C841F3C}"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24/05/2023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1" name="Footer Placeholder 10"/>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UNCLASSIFIED</a:t>
            </a:r>
          </a:p>
        </p:txBody>
      </p:sp>
      <p:sp>
        <p:nvSpPr>
          <p:cNvPr id="12" name="Slide Number Placeholder 11"/>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3" name="TextBox 12"/>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a:ln>
                  <a:noFill/>
                </a:ln>
                <a:solidFill>
                  <a:srgbClr val="F6CA20"/>
                </a:solidFill>
                <a:effectLst/>
                <a:uLnTx/>
                <a:uFillTx/>
                <a:latin typeface="Century Gothic" panose="020F0302020204030204"/>
                <a:ea typeface="+mn-ea"/>
                <a:cs typeface="+mn-cs"/>
              </a:rPr>
              <a:t>Post-</a:t>
            </a:r>
            <a:r>
              <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spTree>
    <p:extLst>
      <p:ext uri="{BB962C8B-B14F-4D97-AF65-F5344CB8AC3E}">
        <p14:creationId xmlns:p14="http://schemas.microsoft.com/office/powerpoint/2010/main" val="90008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SLIDE - L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814158" y="609600"/>
            <a:ext cx="7958742" cy="1219200"/>
          </a:xfrm>
          <a:prstGeom prst="rect">
            <a:avLst/>
          </a:prstGeom>
        </p:spPr>
        <p:txBody>
          <a:bodyPr/>
          <a:lstStyle>
            <a:lvl1pPr algn="r">
              <a:defRPr>
                <a:solidFill>
                  <a:schemeClr val="tx2"/>
                </a:solidFill>
              </a:defRPr>
            </a:lvl1pPr>
          </a:lstStyle>
          <a:p>
            <a:r>
              <a:rPr lang="en-US" dirty="0"/>
              <a:t>Click to edit Title</a:t>
            </a:r>
            <a:endParaRPr lang="en-GB" dirty="0"/>
          </a:p>
        </p:txBody>
      </p:sp>
      <p:sp>
        <p:nvSpPr>
          <p:cNvPr id="8" name="Content Placeholder 8"/>
          <p:cNvSpPr>
            <a:spLocks noGrp="1"/>
          </p:cNvSpPr>
          <p:nvPr>
            <p:ph sz="quarter" idx="10"/>
          </p:nvPr>
        </p:nvSpPr>
        <p:spPr>
          <a:xfrm>
            <a:off x="533403" y="2235199"/>
            <a:ext cx="11239497" cy="4151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1EEC56-6358-4939-B9C6-3C63A38DE158}"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24/05/2023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3" name="Footer Placeholder 2"/>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UNCLASSIFIED</a:t>
            </a:r>
          </a:p>
        </p:txBody>
      </p:sp>
      <p:sp>
        <p:nvSpPr>
          <p:cNvPr id="9" name="Slide Number Placeholder 8"/>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0" name="TextBox 9"/>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a:ln>
                  <a:noFill/>
                </a:ln>
                <a:solidFill>
                  <a:srgbClr val="FFFFFF">
                    <a:lumMod val="75000"/>
                  </a:srgbClr>
                </a:solidFill>
                <a:effectLst/>
                <a:uLnTx/>
                <a:uFillTx/>
                <a:latin typeface="Century Gothic" panose="020F0302020204030204"/>
                <a:ea typeface="+mn-ea"/>
                <a:cs typeface="+mn-cs"/>
              </a:rPr>
              <a:t>Post-</a:t>
            </a:r>
            <a:r>
              <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spTree>
    <p:extLst>
      <p:ext uri="{BB962C8B-B14F-4D97-AF65-F5344CB8AC3E}">
        <p14:creationId xmlns:p14="http://schemas.microsoft.com/office/powerpoint/2010/main" val="180564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CENT SLIDE 'Wing'">
    <p:spTree>
      <p:nvGrpSpPr>
        <p:cNvPr id="1" name=""/>
        <p:cNvGrpSpPr/>
        <p:nvPr/>
      </p:nvGrpSpPr>
      <p:grpSpPr>
        <a:xfrm>
          <a:off x="0" y="0"/>
          <a:ext cx="0" cy="0"/>
          <a:chOff x="0" y="0"/>
          <a:chExt cx="0" cy="0"/>
        </a:xfrm>
      </p:grpSpPr>
      <p:pic>
        <p:nvPicPr>
          <p:cNvPr id="6"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3" name="Afbeelding 2">
            <a:extLst>
              <a:ext uri="{FF2B5EF4-FFF2-40B4-BE49-F238E27FC236}">
                <a16:creationId xmlns:a16="http://schemas.microsoft.com/office/drawing/2014/main" id="{6AAF39AF-0CF7-C746-BA9F-44EFA7932E12}"/>
              </a:ext>
            </a:extLst>
          </p:cNvPr>
          <p:cNvPicPr>
            <a:picLocks noChangeAspect="1"/>
          </p:cNvPicPr>
          <p:nvPr userDrawn="1"/>
        </p:nvPicPr>
        <p:blipFill>
          <a:blip r:embed="rId3">
            <a:alphaModFix amt="20000"/>
          </a:blip>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8" name="Title 1"/>
          <p:cNvSpPr>
            <a:spLocks noGrp="1"/>
          </p:cNvSpPr>
          <p:nvPr>
            <p:ph type="title" hasCustomPrompt="1"/>
          </p:nvPr>
        </p:nvSpPr>
        <p:spPr>
          <a:xfrm>
            <a:off x="3018971" y="422744"/>
            <a:ext cx="8753929" cy="1219200"/>
          </a:xfrm>
          <a:prstGeom prst="rect">
            <a:avLst/>
          </a:prstGeom>
        </p:spPr>
        <p:txBody>
          <a:bodyPr/>
          <a:lstStyle>
            <a:lvl1pPr algn="l">
              <a:defRPr>
                <a:solidFill>
                  <a:schemeClr val="bg2"/>
                </a:solidFill>
              </a:defRPr>
            </a:lvl1pPr>
          </a:lstStyle>
          <a:p>
            <a:r>
              <a:rPr lang="en-US" dirty="0"/>
              <a:t>Click to edit Title</a:t>
            </a:r>
            <a:endParaRPr lang="en-GB" dirty="0"/>
          </a:p>
        </p:txBody>
      </p:sp>
      <p:sp>
        <p:nvSpPr>
          <p:cNvPr id="10" name="Content Placeholder 8"/>
          <p:cNvSpPr>
            <a:spLocks noGrp="1"/>
          </p:cNvSpPr>
          <p:nvPr>
            <p:ph sz="quarter" idx="10"/>
          </p:nvPr>
        </p:nvSpPr>
        <p:spPr>
          <a:xfrm>
            <a:off x="533403" y="2064687"/>
            <a:ext cx="11239497" cy="4321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936A83-7A24-4B95-88D2-C95740833914}"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24/05/2023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4" name="Footer Placeholder 3"/>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UNCLASSIFIED</a:t>
            </a:r>
          </a:p>
        </p:txBody>
      </p:sp>
      <p:sp>
        <p:nvSpPr>
          <p:cNvPr id="11" name="Slide Number Placeholder 10"/>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77552"/>
          <a:stretch/>
        </p:blipFill>
        <p:spPr>
          <a:xfrm>
            <a:off x="-3" y="-7166"/>
            <a:ext cx="1535188" cy="762000"/>
          </a:xfrm>
          <a:prstGeom prst="rect">
            <a:avLst/>
          </a:prstGeom>
        </p:spPr>
      </p:pic>
      <p:sp>
        <p:nvSpPr>
          <p:cNvPr id="12" name="TextBox 11"/>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a:ln>
                  <a:noFill/>
                </a:ln>
                <a:solidFill>
                  <a:srgbClr val="F6CA20"/>
                </a:solidFill>
                <a:effectLst/>
                <a:uLnTx/>
                <a:uFillTx/>
                <a:latin typeface="Century Gothic" panose="020F0302020204030204"/>
                <a:ea typeface="+mn-ea"/>
                <a:cs typeface="+mn-cs"/>
              </a:rPr>
              <a:t>Post-</a:t>
            </a:r>
            <a:r>
              <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spTree>
    <p:extLst>
      <p:ext uri="{BB962C8B-B14F-4D97-AF65-F5344CB8AC3E}">
        <p14:creationId xmlns:p14="http://schemas.microsoft.com/office/powerpoint/2010/main" val="213691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lvl1pPr>
              <a:defRPr/>
            </a:lvl1pPr>
          </a:lstStyle>
          <a:p>
            <a:fld id="{687A8FF9-4D3B-4593-9457-629E9B1F91C1}" type="datetime1">
              <a:rPr lang="en-GB" smtClean="0"/>
              <a:t>24/05/2023</a:t>
            </a:fld>
            <a:endParaRPr lang="fr-BE"/>
          </a:p>
        </p:txBody>
      </p:sp>
      <p:sp>
        <p:nvSpPr>
          <p:cNvPr id="5" name="Footer Placeholder 4"/>
          <p:cNvSpPr>
            <a:spLocks noGrp="1"/>
          </p:cNvSpPr>
          <p:nvPr>
            <p:ph type="ftr" sz="quarter" idx="11"/>
          </p:nvPr>
        </p:nvSpPr>
        <p:spPr/>
        <p:txBody>
          <a:bodyPr/>
          <a:lstStyle>
            <a:lvl1pPr>
              <a:defRPr/>
            </a:lvl1pPr>
          </a:lstStyle>
          <a:p>
            <a:r>
              <a:rPr lang="fr-BE"/>
              <a:t>UNCLASSIFIED</a:t>
            </a:r>
          </a:p>
        </p:txBody>
      </p:sp>
      <p:sp>
        <p:nvSpPr>
          <p:cNvPr id="6" name="Slide Number Placeholder 5"/>
          <p:cNvSpPr>
            <a:spLocks noGrp="1"/>
          </p:cNvSpPr>
          <p:nvPr>
            <p:ph type="sldNum" sz="quarter" idx="12"/>
          </p:nvPr>
        </p:nvSpPr>
        <p:spPr/>
        <p:txBody>
          <a:bodyPr/>
          <a:lstStyle>
            <a:lvl1pPr>
              <a:defRPr/>
            </a:lvl1pPr>
          </a:lstStyle>
          <a:p>
            <a:fld id="{9BDA5AAE-CE71-4A2C-AC24-679AF158CD59}" type="slidenum">
              <a:rPr lang="fr-BE" smtClean="0"/>
              <a:t>‹#›</a:t>
            </a:fld>
            <a:endParaRPr lang="fr-BE"/>
          </a:p>
        </p:txBody>
      </p:sp>
    </p:spTree>
    <p:extLst>
      <p:ext uri="{BB962C8B-B14F-4D97-AF65-F5344CB8AC3E}">
        <p14:creationId xmlns:p14="http://schemas.microsoft.com/office/powerpoint/2010/main" val="290872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1E1F591B-74E5-B443-A8A1-B17AF2D7A63B}"/>
              </a:ext>
            </a:extLst>
          </p:cNvPr>
          <p:cNvPicPr>
            <a:picLocks noChangeAspect="1"/>
          </p:cNvPicPr>
          <p:nvPr userDrawn="1"/>
        </p:nvPicPr>
        <p:blipFill>
          <a:blip r:embed="rId13">
            <a:alphaModFix amt="5000"/>
          </a:blip>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Placeholder 1"/>
          <p:cNvSpPr>
            <a:spLocks noGrp="1"/>
          </p:cNvSpPr>
          <p:nvPr>
            <p:ph type="title"/>
          </p:nvPr>
        </p:nvSpPr>
        <p:spPr>
          <a:xfrm>
            <a:off x="2772229" y="131605"/>
            <a:ext cx="90460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Date Placeholder 5"/>
          <p:cNvSpPr>
            <a:spLocks noGrp="1"/>
          </p:cNvSpPr>
          <p:nvPr>
            <p:ph type="dt" sz="half" idx="2"/>
          </p:nvPr>
        </p:nvSpPr>
        <p:spPr>
          <a:xfrm>
            <a:off x="533403" y="645794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B8729F-3EB0-4338-BECA-416E8FA151A9}"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24/05/2023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7" name="Footer Placeholder 6"/>
          <p:cNvSpPr>
            <a:spLocks noGrp="1"/>
          </p:cNvSpPr>
          <p:nvPr>
            <p:ph type="ftr" sz="quarter" idx="3"/>
          </p:nvPr>
        </p:nvSpPr>
        <p:spPr>
          <a:xfrm>
            <a:off x="3509548" y="6457948"/>
            <a:ext cx="5228052"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UNCLASSIFIED</a:t>
            </a:r>
          </a:p>
        </p:txBody>
      </p:sp>
      <p:sp>
        <p:nvSpPr>
          <p:cNvPr id="8" name="Slide Number Placeholder 7"/>
          <p:cNvSpPr>
            <a:spLocks noGrp="1"/>
          </p:cNvSpPr>
          <p:nvPr>
            <p:ph type="sldNum" sz="quarter" idx="4"/>
          </p:nvPr>
        </p:nvSpPr>
        <p:spPr>
          <a:xfrm>
            <a:off x="8973456" y="64579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10" name="Text Placeholder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30469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449263" indent="-449263" algn="l" defTabSz="914400" rtl="0" eaLnBrk="1" latinLnBrk="0" hangingPunct="1">
        <a:lnSpc>
          <a:spcPct val="90000"/>
        </a:lnSpc>
        <a:spcBef>
          <a:spcPts val="1000"/>
        </a:spcBef>
        <a:buFont typeface="Wingdings" panose="05000000000000000000" pitchFamily="2" charset="2"/>
        <a:buChar char="§"/>
        <a:defRPr sz="2800" kern="1200">
          <a:solidFill>
            <a:schemeClr val="tx2"/>
          </a:solidFill>
          <a:latin typeface="+mn-lt"/>
          <a:ea typeface="+mn-ea"/>
          <a:cs typeface="+mn-cs"/>
        </a:defRPr>
      </a:lvl1pPr>
      <a:lvl2pPr marL="900113" indent="-450850" algn="l" defTabSz="914400" rtl="0" eaLnBrk="1" latinLnBrk="0" hangingPunct="1">
        <a:lnSpc>
          <a:spcPct val="90000"/>
        </a:lnSpc>
        <a:spcBef>
          <a:spcPts val="500"/>
        </a:spcBef>
        <a:buFont typeface="Century Gothic" panose="020B0502020202020204" pitchFamily="34" charset="0"/>
        <a:buChar char="□"/>
        <a:defRPr sz="2400" kern="1200">
          <a:solidFill>
            <a:schemeClr val="tx2"/>
          </a:solidFill>
          <a:latin typeface="+mn-lt"/>
          <a:ea typeface="+mn-ea"/>
          <a:cs typeface="+mn-cs"/>
        </a:defRPr>
      </a:lvl2pPr>
      <a:lvl3pPr marL="1262063" indent="-361950" algn="l" defTabSz="914400" rtl="0" eaLnBrk="1" latinLnBrk="0" hangingPunct="1">
        <a:lnSpc>
          <a:spcPct val="90000"/>
        </a:lnSpc>
        <a:spcBef>
          <a:spcPts val="500"/>
        </a:spcBef>
        <a:buFont typeface="Century Gothic" panose="020B0502020202020204" pitchFamily="34" charset="0"/>
        <a:buChar char="●"/>
        <a:defRPr sz="2000" kern="1200">
          <a:solidFill>
            <a:schemeClr val="tx2"/>
          </a:solidFill>
          <a:latin typeface="+mn-lt"/>
          <a:ea typeface="+mn-ea"/>
          <a:cs typeface="+mn-cs"/>
        </a:defRPr>
      </a:lvl3pPr>
      <a:lvl4pPr marL="1600200" indent="-338138"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1973263" indent="-274638"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0" y="322265"/>
            <a:ext cx="9696450" cy="1017586"/>
          </a:xfrm>
        </p:spPr>
        <p:txBody>
          <a:bodyPr/>
          <a:lstStyle/>
          <a:p>
            <a:r>
              <a:rPr lang="fr-BE" dirty="0"/>
              <a:t>Impact on Aviation</a:t>
            </a:r>
          </a:p>
        </p:txBody>
      </p:sp>
      <p:sp>
        <p:nvSpPr>
          <p:cNvPr id="16" name="Content Placeholder 15"/>
          <p:cNvSpPr>
            <a:spLocks noGrp="1"/>
          </p:cNvSpPr>
          <p:nvPr>
            <p:ph sz="quarter" idx="10"/>
          </p:nvPr>
        </p:nvSpPr>
        <p:spPr>
          <a:xfrm>
            <a:off x="2190750" y="1387475"/>
            <a:ext cx="9696450" cy="507063"/>
          </a:xfrm>
        </p:spPr>
        <p:txBody>
          <a:bodyPr/>
          <a:lstStyle/>
          <a:p>
            <a:r>
              <a:rPr lang="fr-BE" dirty="0"/>
              <a:t>Focus on radiations</a:t>
            </a:r>
          </a:p>
        </p:txBody>
      </p:sp>
      <p:sp>
        <p:nvSpPr>
          <p:cNvPr id="17" name="Text Placeholder 16"/>
          <p:cNvSpPr>
            <a:spLocks noGrp="1"/>
          </p:cNvSpPr>
          <p:nvPr>
            <p:ph type="body" sz="quarter" idx="11"/>
          </p:nvPr>
        </p:nvSpPr>
        <p:spPr>
          <a:xfrm>
            <a:off x="2190750" y="2170763"/>
            <a:ext cx="5875836" cy="350187"/>
          </a:xfrm>
        </p:spPr>
        <p:txBody>
          <a:bodyPr>
            <a:normAutofit lnSpcReduction="10000"/>
          </a:bodyPr>
          <a:lstStyle/>
          <a:p>
            <a:r>
              <a:rPr lang="fr-BE" dirty="0" err="1"/>
              <a:t>Capt</a:t>
            </a:r>
            <a:r>
              <a:rPr lang="fr-BE" dirty="0"/>
              <a:t> Bastien Van Belleghem</a:t>
            </a:r>
          </a:p>
        </p:txBody>
      </p:sp>
      <p:sp>
        <p:nvSpPr>
          <p:cNvPr id="18" name="Text Placeholder 17"/>
          <p:cNvSpPr>
            <a:spLocks noGrp="1"/>
          </p:cNvSpPr>
          <p:nvPr>
            <p:ph type="body" sz="quarter" idx="12"/>
          </p:nvPr>
        </p:nvSpPr>
        <p:spPr>
          <a:xfrm>
            <a:off x="2190750" y="2543849"/>
            <a:ext cx="5875836" cy="350187"/>
          </a:xfrm>
        </p:spPr>
        <p:txBody>
          <a:bodyPr>
            <a:normAutofit lnSpcReduction="10000"/>
          </a:bodyPr>
          <a:lstStyle/>
          <a:p>
            <a:r>
              <a:rPr lang="fr-BE" dirty="0"/>
              <a:t>Brussels</a:t>
            </a:r>
          </a:p>
        </p:txBody>
      </p:sp>
      <p:sp>
        <p:nvSpPr>
          <p:cNvPr id="19" name="Text Placeholder 18"/>
          <p:cNvSpPr>
            <a:spLocks noGrp="1"/>
          </p:cNvSpPr>
          <p:nvPr>
            <p:ph type="body" sz="quarter" idx="13"/>
          </p:nvPr>
        </p:nvSpPr>
        <p:spPr>
          <a:xfrm>
            <a:off x="2190750" y="2932560"/>
            <a:ext cx="5875836" cy="350187"/>
          </a:xfrm>
        </p:spPr>
        <p:txBody>
          <a:bodyPr>
            <a:normAutofit lnSpcReduction="10000"/>
          </a:bodyPr>
          <a:lstStyle/>
          <a:p>
            <a:r>
              <a:rPr lang="fr-BE" dirty="0"/>
              <a:t>25 May 2023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668" y="3465385"/>
            <a:ext cx="3243443" cy="2131779"/>
          </a:xfrm>
          <a:prstGeom prst="rect">
            <a:avLst/>
          </a:prstGeom>
          <a:effectLst>
            <a:glow>
              <a:schemeClr val="accent1">
                <a:alpha val="40000"/>
              </a:schemeClr>
            </a:glow>
            <a:softEdge rad="63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0" y="3485400"/>
            <a:ext cx="3167647" cy="2111764"/>
          </a:xfrm>
          <a:prstGeom prst="rect">
            <a:avLst/>
          </a:prstGeom>
          <a:effectLst>
            <a:glow>
              <a:schemeClr val="accent1">
                <a:alpha val="40000"/>
              </a:schemeClr>
            </a:glow>
            <a:softEdge rad="63500"/>
          </a:effectLst>
        </p:spPr>
      </p:pic>
      <p:sp>
        <p:nvSpPr>
          <p:cNvPr id="3" name="Footer Placeholder 2"/>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8112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BE" dirty="0"/>
              <a:t>Impact on Aviation </a:t>
            </a:r>
          </a:p>
        </p:txBody>
      </p:sp>
      <p:sp>
        <p:nvSpPr>
          <p:cNvPr id="2" name="Content Placeholder 1"/>
          <p:cNvSpPr>
            <a:spLocks noGrp="1"/>
          </p:cNvSpPr>
          <p:nvPr>
            <p:ph sz="quarter" idx="14"/>
          </p:nvPr>
        </p:nvSpPr>
        <p:spPr/>
        <p:txBody>
          <a:bodyPr/>
          <a:lstStyle/>
          <a:p>
            <a:endParaRPr lang="fr-BE"/>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graphicFrame>
        <p:nvGraphicFramePr>
          <p:cNvPr id="15" name="Content Placeholder 14">
            <a:extLst>
              <a:ext uri="{FF2B5EF4-FFF2-40B4-BE49-F238E27FC236}">
                <a16:creationId xmlns:a16="http://schemas.microsoft.com/office/drawing/2014/main" id="{F8AD0040-F42C-FD0B-A724-7B9A4F139EE5}"/>
              </a:ext>
            </a:extLst>
          </p:cNvPr>
          <p:cNvGraphicFramePr>
            <a:graphicFrameLocks noGrp="1"/>
          </p:cNvGraphicFramePr>
          <p:nvPr>
            <p:ph sz="quarter" idx="15"/>
            <p:extLst>
              <p:ext uri="{D42A27DB-BD31-4B8C-83A1-F6EECF244321}">
                <p14:modId xmlns:p14="http://schemas.microsoft.com/office/powerpoint/2010/main" val="3055036873"/>
              </p:ext>
            </p:extLst>
          </p:nvPr>
        </p:nvGraphicFramePr>
        <p:xfrm>
          <a:off x="749301" y="1641847"/>
          <a:ext cx="11068955" cy="4825804"/>
        </p:xfrm>
        <a:graphic>
          <a:graphicData uri="http://schemas.openxmlformats.org/drawingml/2006/table">
            <a:tbl>
              <a:tblPr/>
              <a:tblGrid>
                <a:gridCol w="1839031">
                  <a:extLst>
                    <a:ext uri="{9D8B030D-6E8A-4147-A177-3AD203B41FA5}">
                      <a16:colId xmlns:a16="http://schemas.microsoft.com/office/drawing/2014/main" val="1388302321"/>
                    </a:ext>
                  </a:extLst>
                </a:gridCol>
                <a:gridCol w="927242">
                  <a:extLst>
                    <a:ext uri="{9D8B030D-6E8A-4147-A177-3AD203B41FA5}">
                      <a16:colId xmlns:a16="http://schemas.microsoft.com/office/drawing/2014/main" val="3908840450"/>
                    </a:ext>
                  </a:extLst>
                </a:gridCol>
                <a:gridCol w="1004513">
                  <a:extLst>
                    <a:ext uri="{9D8B030D-6E8A-4147-A177-3AD203B41FA5}">
                      <a16:colId xmlns:a16="http://schemas.microsoft.com/office/drawing/2014/main" val="324954051"/>
                    </a:ext>
                  </a:extLst>
                </a:gridCol>
                <a:gridCol w="927242">
                  <a:extLst>
                    <a:ext uri="{9D8B030D-6E8A-4147-A177-3AD203B41FA5}">
                      <a16:colId xmlns:a16="http://schemas.microsoft.com/office/drawing/2014/main" val="1403794219"/>
                    </a:ext>
                  </a:extLst>
                </a:gridCol>
                <a:gridCol w="1101101">
                  <a:extLst>
                    <a:ext uri="{9D8B030D-6E8A-4147-A177-3AD203B41FA5}">
                      <a16:colId xmlns:a16="http://schemas.microsoft.com/office/drawing/2014/main" val="2532218136"/>
                    </a:ext>
                  </a:extLst>
                </a:gridCol>
                <a:gridCol w="927242">
                  <a:extLst>
                    <a:ext uri="{9D8B030D-6E8A-4147-A177-3AD203B41FA5}">
                      <a16:colId xmlns:a16="http://schemas.microsoft.com/office/drawing/2014/main" val="2699806932"/>
                    </a:ext>
                  </a:extLst>
                </a:gridCol>
                <a:gridCol w="927242">
                  <a:extLst>
                    <a:ext uri="{9D8B030D-6E8A-4147-A177-3AD203B41FA5}">
                      <a16:colId xmlns:a16="http://schemas.microsoft.com/office/drawing/2014/main" val="1118152184"/>
                    </a:ext>
                  </a:extLst>
                </a:gridCol>
                <a:gridCol w="927242">
                  <a:extLst>
                    <a:ext uri="{9D8B030D-6E8A-4147-A177-3AD203B41FA5}">
                      <a16:colId xmlns:a16="http://schemas.microsoft.com/office/drawing/2014/main" val="1390616397"/>
                    </a:ext>
                  </a:extLst>
                </a:gridCol>
                <a:gridCol w="1560858">
                  <a:extLst>
                    <a:ext uri="{9D8B030D-6E8A-4147-A177-3AD203B41FA5}">
                      <a16:colId xmlns:a16="http://schemas.microsoft.com/office/drawing/2014/main" val="2124135198"/>
                    </a:ext>
                  </a:extLst>
                </a:gridCol>
                <a:gridCol w="927242">
                  <a:extLst>
                    <a:ext uri="{9D8B030D-6E8A-4147-A177-3AD203B41FA5}">
                      <a16:colId xmlns:a16="http://schemas.microsoft.com/office/drawing/2014/main" val="169757823"/>
                    </a:ext>
                  </a:extLst>
                </a:gridCol>
              </a:tblGrid>
              <a:tr h="680810">
                <a:tc>
                  <a:txBody>
                    <a:bodyPr/>
                    <a:lstStyle/>
                    <a:p>
                      <a:pPr algn="ctr" fontAlgn="ctr"/>
                      <a:r>
                        <a:rPr lang="fr-BE" sz="1400" b="1" i="0" u="none" strike="noStrike" dirty="0">
                          <a:solidFill>
                            <a:srgbClr val="000000"/>
                          </a:solidFill>
                          <a:effectLst/>
                          <a:latin typeface="Calibri" panose="020F0502020204030204" pitchFamily="34" charset="0"/>
                        </a:rPr>
                        <a:t>Solar Event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fr-BE" sz="1400" b="1" i="0" u="none" strike="noStrike" dirty="0">
                          <a:solidFill>
                            <a:srgbClr val="000000"/>
                          </a:solidFill>
                          <a:effectLst/>
                          <a:latin typeface="Calibri" panose="020F0502020204030204" pitchFamily="34" charset="0"/>
                        </a:rPr>
                        <a:t>Solar </a:t>
                      </a:r>
                      <a:r>
                        <a:rPr lang="fr-BE" sz="1400" b="1" i="0" u="none" strike="noStrike" dirty="0" err="1">
                          <a:solidFill>
                            <a:srgbClr val="000000"/>
                          </a:solidFill>
                          <a:effectLst/>
                          <a:latin typeface="Calibri" panose="020F0502020204030204" pitchFamily="34" charset="0"/>
                        </a:rPr>
                        <a:t>Flare</a:t>
                      </a:r>
                      <a:endParaRPr lang="fr-BE"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fr-BE"/>
                    </a:p>
                  </a:txBody>
                  <a:tcPr/>
                </a:tc>
                <a:tc hMerge="1">
                  <a:txBody>
                    <a:bodyPr/>
                    <a:lstStyle/>
                    <a:p>
                      <a:endParaRPr lang="fr-BE"/>
                    </a:p>
                  </a:txBody>
                  <a:tcPr/>
                </a:tc>
                <a:tc hMerge="1">
                  <a:txBody>
                    <a:bodyPr/>
                    <a:lstStyle/>
                    <a:p>
                      <a:endParaRPr lang="fr-BE"/>
                    </a:p>
                  </a:txBody>
                  <a:tcPr/>
                </a:tc>
                <a:tc gridSpan="2">
                  <a:txBody>
                    <a:bodyPr/>
                    <a:lstStyle/>
                    <a:p>
                      <a:pPr algn="ctr" fontAlgn="ctr"/>
                      <a:r>
                        <a:rPr lang="fr-BE" sz="1400" b="1" i="0" u="none" strike="noStrike" dirty="0">
                          <a:solidFill>
                            <a:srgbClr val="000000"/>
                          </a:solidFill>
                          <a:effectLst/>
                          <a:latin typeface="Calibri" panose="020F0502020204030204" pitchFamily="34" charset="0"/>
                        </a:rPr>
                        <a:t>Coronal Mass Ejection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fr-BE"/>
                    </a:p>
                  </a:txBody>
                  <a:tcPr/>
                </a:tc>
                <a:tc>
                  <a:txBody>
                    <a:bodyPr/>
                    <a:lstStyle/>
                    <a:p>
                      <a:pPr algn="ctr" fontAlgn="ctr"/>
                      <a:r>
                        <a:rPr lang="fr-BE" sz="1400" b="1" i="0" u="none" strike="noStrike">
                          <a:solidFill>
                            <a:srgbClr val="000000"/>
                          </a:solidFill>
                          <a:effectLst/>
                          <a:latin typeface="Calibri" panose="020F0502020204030204" pitchFamily="34" charset="0"/>
                        </a:rPr>
                        <a:t>Solar Wind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fr-BE" sz="1400" b="1" i="0" u="none" strike="noStrike">
                          <a:solidFill>
                            <a:srgbClr val="000000"/>
                          </a:solidFill>
                          <a:effectLst/>
                          <a:latin typeface="Calibri" panose="020F0502020204030204" pitchFamily="34" charset="0"/>
                        </a:rPr>
                        <a:t>Galactic Cosmic Rays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9B9"/>
                    </a:solidFill>
                  </a:tcPr>
                </a:tc>
                <a:tc>
                  <a:txBody>
                    <a:bodyPr/>
                    <a:lstStyle/>
                    <a:p>
                      <a:pPr algn="l" fontAlgn="b"/>
                      <a:r>
                        <a:rPr lang="fr-BE" sz="14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774603080"/>
                  </a:ext>
                </a:extLst>
              </a:tr>
              <a:tr h="932961">
                <a:tc>
                  <a:txBody>
                    <a:bodyPr/>
                    <a:lstStyle/>
                    <a:p>
                      <a:pPr algn="ctr" fontAlgn="ctr"/>
                      <a:r>
                        <a:rPr lang="fr-BE" sz="1400" b="1" i="0" u="none" strike="noStrike" dirty="0" err="1">
                          <a:solidFill>
                            <a:srgbClr val="000000"/>
                          </a:solidFill>
                          <a:effectLst/>
                          <a:latin typeface="Calibri" panose="020F0502020204030204" pitchFamily="34" charset="0"/>
                        </a:rPr>
                        <a:t>Sdecondary</a:t>
                      </a:r>
                      <a:r>
                        <a:rPr lang="fr-BE" sz="1400" b="1" i="0" u="none" strike="noStrike" dirty="0">
                          <a:solidFill>
                            <a:srgbClr val="000000"/>
                          </a:solidFill>
                          <a:effectLst/>
                          <a:latin typeface="Calibri" panose="020F0502020204030204" pitchFamily="34" charset="0"/>
                        </a:rPr>
                        <a:t> </a:t>
                      </a:r>
                      <a:r>
                        <a:rPr lang="fr-BE" sz="1400" b="1" i="0" u="none" strike="noStrike" dirty="0" err="1">
                          <a:solidFill>
                            <a:srgbClr val="000000"/>
                          </a:solidFill>
                          <a:effectLst/>
                          <a:latin typeface="Calibri" panose="020F0502020204030204" pitchFamily="34" charset="0"/>
                        </a:rPr>
                        <a:t>Effect</a:t>
                      </a:r>
                      <a:endParaRPr lang="fr-BE"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BE" sz="1400" b="1" i="0" u="none" strike="noStrike">
                          <a:solidFill>
                            <a:srgbClr val="000000"/>
                          </a:solidFill>
                          <a:effectLst/>
                          <a:latin typeface="Calibri" panose="020F0502020204030204" pitchFamily="34" charset="0"/>
                        </a:rPr>
                        <a:t>X-ray emission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fr-BE" sz="1400" b="1" i="0" u="none" strike="noStrike">
                          <a:solidFill>
                            <a:srgbClr val="000000"/>
                          </a:solidFill>
                          <a:effectLst/>
                          <a:latin typeface="Calibri" panose="020F0502020204030204" pitchFamily="34" charset="0"/>
                        </a:rPr>
                        <a:t>UV emission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fr-BE" sz="1400" b="1" i="0" u="none" strike="noStrike" dirty="0">
                          <a:solidFill>
                            <a:srgbClr val="000000"/>
                          </a:solidFill>
                          <a:effectLst/>
                          <a:latin typeface="Calibri" panose="020F0502020204030204" pitchFamily="34" charset="0"/>
                        </a:rPr>
                        <a:t>Radio </a:t>
                      </a:r>
                      <a:r>
                        <a:rPr lang="fr-BE" sz="1400" b="1" i="0" u="none" strike="noStrike" dirty="0" err="1">
                          <a:solidFill>
                            <a:srgbClr val="000000"/>
                          </a:solidFill>
                          <a:effectLst/>
                          <a:latin typeface="Calibri" panose="020F0502020204030204" pitchFamily="34" charset="0"/>
                        </a:rPr>
                        <a:t>burst</a:t>
                      </a:r>
                      <a:endParaRPr lang="fr-BE"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fr-BE" sz="1400" b="1" i="0" u="none" strike="noStrike" dirty="0">
                          <a:solidFill>
                            <a:srgbClr val="000000"/>
                          </a:solidFill>
                          <a:effectLst/>
                          <a:latin typeface="Calibri" panose="020F0502020204030204" pitchFamily="34" charset="0"/>
                        </a:rPr>
                        <a:t>Solar </a:t>
                      </a:r>
                      <a:r>
                        <a:rPr lang="fr-BE" sz="1400" b="1" i="0" u="none" strike="noStrike" dirty="0" err="1">
                          <a:solidFill>
                            <a:srgbClr val="000000"/>
                          </a:solidFill>
                          <a:effectLst/>
                          <a:latin typeface="Calibri" panose="020F0502020204030204" pitchFamily="34" charset="0"/>
                        </a:rPr>
                        <a:t>Energetic</a:t>
                      </a:r>
                      <a:r>
                        <a:rPr lang="fr-BE" sz="1400" b="1" i="0" u="none" strike="noStrike" dirty="0">
                          <a:solidFill>
                            <a:srgbClr val="000000"/>
                          </a:solidFill>
                          <a:effectLst/>
                          <a:latin typeface="Calibri" panose="020F0502020204030204" pitchFamily="34" charset="0"/>
                        </a:rPr>
                        <a:t> </a:t>
                      </a:r>
                      <a:r>
                        <a:rPr lang="fr-BE" sz="1400" b="1" i="0" u="none" strike="noStrike" dirty="0" err="1">
                          <a:solidFill>
                            <a:srgbClr val="000000"/>
                          </a:solidFill>
                          <a:effectLst/>
                          <a:latin typeface="Calibri" panose="020F0502020204030204" pitchFamily="34" charset="0"/>
                        </a:rPr>
                        <a:t>Particles</a:t>
                      </a:r>
                      <a:r>
                        <a:rPr lang="fr-BE" sz="1400" b="1" i="0" u="none" strike="noStrike" dirty="0">
                          <a:solidFill>
                            <a:srgbClr val="000000"/>
                          </a:solidFill>
                          <a:effectLst/>
                          <a:latin typeface="Calibri" panose="020F0502020204030204" pitchFamily="34" charset="0"/>
                        </a:rPr>
                        <a:t> (SEP)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fr-BE" sz="1400" b="1" i="0" u="none" strike="noStrike">
                          <a:solidFill>
                            <a:srgbClr val="000000"/>
                          </a:solidFill>
                          <a:effectLst/>
                          <a:latin typeface="Calibri" panose="020F0502020204030204" pitchFamily="34" charset="0"/>
                        </a:rPr>
                        <a:t>Plasma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BE" sz="1400" b="1" i="0" u="none" strike="noStrike">
                          <a:solidFill>
                            <a:srgbClr val="000000"/>
                          </a:solidFill>
                          <a:effectLst/>
                          <a:latin typeface="Calibri" panose="020F0502020204030204" pitchFamily="34" charset="0"/>
                        </a:rPr>
                        <a:t>SEP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BE" sz="1400" b="1" i="0" u="none" strike="noStrike">
                          <a:solidFill>
                            <a:srgbClr val="000000"/>
                          </a:solidFill>
                          <a:effectLst/>
                          <a:latin typeface="Calibri" panose="020F0502020204030204" pitchFamily="34" charset="0"/>
                        </a:rPr>
                        <a:t>Enhances Radiation Belts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fr-BE" sz="14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9B9"/>
                    </a:solidFill>
                  </a:tcPr>
                </a:tc>
                <a:tc>
                  <a:txBody>
                    <a:bodyPr/>
                    <a:lstStyle/>
                    <a:p>
                      <a:pPr algn="l" fontAlgn="b"/>
                      <a:r>
                        <a:rPr lang="fr-BE" sz="14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603291522"/>
                  </a:ext>
                </a:extLst>
              </a:tr>
              <a:tr h="1185113">
                <a:tc>
                  <a:txBody>
                    <a:bodyPr/>
                    <a:lstStyle/>
                    <a:p>
                      <a:pPr algn="ctr" fontAlgn="ctr"/>
                      <a:r>
                        <a:rPr lang="fr-BE" sz="1400" b="1" i="0" u="none" strike="noStrike">
                          <a:solidFill>
                            <a:srgbClr val="000000"/>
                          </a:solidFill>
                          <a:effectLst/>
                          <a:latin typeface="Calibri" panose="020F0502020204030204" pitchFamily="34" charset="0"/>
                        </a:rPr>
                        <a:t>Impact on Earth systems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BE" sz="1400" b="1" i="0" u="none" strike="noStrike">
                          <a:solidFill>
                            <a:srgbClr val="000000"/>
                          </a:solidFill>
                          <a:effectLst/>
                          <a:latin typeface="Calibri" panose="020F0502020204030204" pitchFamily="34" charset="0"/>
                        </a:rPr>
                        <a:t>Increase Ionosphere Density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fr-BE" sz="1400" b="1" i="0" u="none" strike="noStrike">
                          <a:solidFill>
                            <a:srgbClr val="000000"/>
                          </a:solidFill>
                          <a:effectLst/>
                          <a:latin typeface="Calibri" panose="020F0502020204030204" pitchFamily="34" charset="0"/>
                        </a:rPr>
                        <a:t>Ionospheric Disturbances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fr-BE" sz="14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fr-BE" sz="1400" b="1" i="0" u="none" strike="noStrike">
                          <a:solidFill>
                            <a:srgbClr val="000000"/>
                          </a:solidFill>
                          <a:effectLst/>
                          <a:latin typeface="Calibri" panose="020F0502020204030204" pitchFamily="34" charset="0"/>
                        </a:rPr>
                        <a:t>Geomagnetic Storm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fr-BE" sz="14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BE" sz="14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BE" sz="1400" b="1" i="0" u="none" strike="noStrike" dirty="0">
                          <a:solidFill>
                            <a:srgbClr val="000000"/>
                          </a:solidFill>
                          <a:effectLst/>
                          <a:latin typeface="Calibri" panose="020F0502020204030204" pitchFamily="34" charset="0"/>
                        </a:rPr>
                        <a:t>Aurora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fr-BE" sz="1400" b="1" i="0" u="none" strike="noStrike" dirty="0">
                          <a:solidFill>
                            <a:srgbClr val="000000"/>
                          </a:solidFill>
                          <a:effectLst/>
                          <a:latin typeface="Calibri" panose="020F0502020204030204" pitchFamily="34" charset="0"/>
                        </a:rPr>
                        <a:t>Radiation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9B9"/>
                    </a:solidFill>
                  </a:tcPr>
                </a:tc>
                <a:tc>
                  <a:txBody>
                    <a:bodyPr/>
                    <a:lstStyle/>
                    <a:p>
                      <a:pPr algn="ctr" fontAlgn="ctr"/>
                      <a:r>
                        <a:rPr lang="fr-BE" sz="1400" b="1" i="0" u="none" strike="noStrike" dirty="0" err="1">
                          <a:solidFill>
                            <a:srgbClr val="000000"/>
                          </a:solidFill>
                          <a:effectLst/>
                          <a:latin typeface="Calibri" panose="020F0502020204030204" pitchFamily="34" charset="0"/>
                        </a:rPr>
                        <a:t>Ionospheric</a:t>
                      </a:r>
                      <a:r>
                        <a:rPr lang="fr-BE" sz="1400" b="1" i="0" u="none" strike="noStrike" dirty="0">
                          <a:solidFill>
                            <a:srgbClr val="000000"/>
                          </a:solidFill>
                          <a:effectLst/>
                          <a:latin typeface="Calibri" panose="020F0502020204030204" pitchFamily="34" charset="0"/>
                        </a:rPr>
                        <a:t> Scintillation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4224732088"/>
                  </a:ext>
                </a:extLst>
              </a:tr>
              <a:tr h="252152">
                <a:tc>
                  <a:txBody>
                    <a:bodyPr/>
                    <a:lstStyle/>
                    <a:p>
                      <a:pPr algn="l" fontAlgn="b"/>
                      <a:r>
                        <a:rPr lang="fr-BE" sz="1400" b="1" i="0" u="none" strike="noStrike" dirty="0">
                          <a:solidFill>
                            <a:srgbClr val="000000"/>
                          </a:solidFill>
                          <a:effectLst/>
                          <a:latin typeface="Calibri" panose="020F0502020204030204" pitchFamily="34" charset="0"/>
                        </a:rPr>
                        <a:t>Air Crew &amp; </a:t>
                      </a:r>
                      <a:r>
                        <a:rPr lang="fr-BE" sz="1400" b="1" i="0" u="none" strike="noStrike" dirty="0" err="1">
                          <a:solidFill>
                            <a:srgbClr val="000000"/>
                          </a:solidFill>
                          <a:effectLst/>
                          <a:latin typeface="Calibri" panose="020F0502020204030204" pitchFamily="34" charset="0"/>
                        </a:rPr>
                        <a:t>Passengers</a:t>
                      </a:r>
                      <a:endParaRPr lang="fr-BE"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BDFF"/>
                    </a:solidFill>
                  </a:tcPr>
                </a:tc>
                <a:tc>
                  <a:txBody>
                    <a:bodyPr/>
                    <a:lstStyle/>
                    <a:p>
                      <a:pPr algn="ctr" fontAlgn="b"/>
                      <a:r>
                        <a:rPr lang="fr-BE"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73773621"/>
                  </a:ext>
                </a:extLst>
              </a:tr>
              <a:tr h="252152">
                <a:tc>
                  <a:txBody>
                    <a:bodyPr/>
                    <a:lstStyle/>
                    <a:p>
                      <a:pPr algn="l" fontAlgn="b"/>
                      <a:r>
                        <a:rPr lang="fr-BE" sz="1400" b="1" i="0" u="none" strike="noStrike" dirty="0" err="1">
                          <a:solidFill>
                            <a:srgbClr val="000000"/>
                          </a:solidFill>
                          <a:effectLst/>
                          <a:latin typeface="Calibri" panose="020F0502020204030204" pitchFamily="34" charset="0"/>
                        </a:rPr>
                        <a:t>Avionics</a:t>
                      </a:r>
                      <a:endParaRPr lang="fr-BE"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BDFF"/>
                    </a:solidFill>
                  </a:tcPr>
                </a:tc>
                <a:tc>
                  <a:txBody>
                    <a:bodyPr/>
                    <a:lstStyle/>
                    <a:p>
                      <a:pPr algn="ctr" fontAlgn="b"/>
                      <a:r>
                        <a:rPr lang="fr-BE"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7908322"/>
                  </a:ext>
                </a:extLst>
              </a:tr>
              <a:tr h="252152">
                <a:tc>
                  <a:txBody>
                    <a:bodyPr/>
                    <a:lstStyle/>
                    <a:p>
                      <a:pPr algn="l" fontAlgn="b"/>
                      <a:r>
                        <a:rPr lang="fr-BE" sz="1400" b="1" i="0" u="none" strike="noStrike" dirty="0">
                          <a:solidFill>
                            <a:srgbClr val="000000"/>
                          </a:solidFill>
                          <a:effectLst/>
                          <a:latin typeface="Calibri" panose="020F0502020204030204" pitchFamily="34" charset="0"/>
                        </a:rPr>
                        <a:t>HF Coms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BDFF"/>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4490012"/>
                  </a:ext>
                </a:extLst>
              </a:tr>
              <a:tr h="252152">
                <a:tc>
                  <a:txBody>
                    <a:bodyPr/>
                    <a:lstStyle/>
                    <a:p>
                      <a:pPr algn="l" fontAlgn="b"/>
                      <a:r>
                        <a:rPr lang="fr-BE" sz="1400" b="1" i="0" u="none" strike="noStrike" dirty="0">
                          <a:solidFill>
                            <a:srgbClr val="000000"/>
                          </a:solidFill>
                          <a:effectLst/>
                          <a:latin typeface="Calibri" panose="020F0502020204030204" pitchFamily="34" charset="0"/>
                        </a:rPr>
                        <a:t>GNSS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BDFF"/>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4506201"/>
                  </a:ext>
                </a:extLst>
              </a:tr>
              <a:tr h="252152">
                <a:tc>
                  <a:txBody>
                    <a:bodyPr/>
                    <a:lstStyle/>
                    <a:p>
                      <a:pPr algn="l" fontAlgn="b"/>
                      <a:r>
                        <a:rPr lang="fr-BE" sz="1400" b="1" i="0" u="none" strike="noStrike" dirty="0" err="1">
                          <a:solidFill>
                            <a:srgbClr val="000000"/>
                          </a:solidFill>
                          <a:effectLst/>
                          <a:latin typeface="Calibri" panose="020F0502020204030204" pitchFamily="34" charset="0"/>
                        </a:rPr>
                        <a:t>SatCom</a:t>
                      </a:r>
                      <a:endParaRPr lang="fr-BE"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BDFF"/>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62896769"/>
                  </a:ext>
                </a:extLst>
              </a:tr>
              <a:tr h="252152">
                <a:tc>
                  <a:txBody>
                    <a:bodyPr/>
                    <a:lstStyle/>
                    <a:p>
                      <a:pPr algn="l" fontAlgn="b"/>
                      <a:r>
                        <a:rPr lang="fr-BE" sz="1400" b="1" i="0" u="none" strike="noStrike" dirty="0">
                          <a:solidFill>
                            <a:srgbClr val="000000"/>
                          </a:solidFill>
                          <a:effectLst/>
                          <a:latin typeface="Calibri" panose="020F0502020204030204" pitchFamily="34" charset="0"/>
                        </a:rPr>
                        <a:t>LF Coms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BDFF"/>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8733261"/>
                  </a:ext>
                </a:extLst>
              </a:tr>
              <a:tr h="252152">
                <a:tc>
                  <a:txBody>
                    <a:bodyPr/>
                    <a:lstStyle/>
                    <a:p>
                      <a:pPr algn="l" fontAlgn="b"/>
                      <a:r>
                        <a:rPr lang="fr-BE" sz="1400" b="1" i="0" u="none" strike="noStrike" dirty="0">
                          <a:solidFill>
                            <a:srgbClr val="000000"/>
                          </a:solidFill>
                          <a:effectLst/>
                          <a:latin typeface="Calibri" panose="020F0502020204030204" pitchFamily="34" charset="0"/>
                        </a:rPr>
                        <a:t>ATC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BDFF"/>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1554033"/>
                  </a:ext>
                </a:extLst>
              </a:tr>
              <a:tr h="252152">
                <a:tc>
                  <a:txBody>
                    <a:bodyPr/>
                    <a:lstStyle/>
                    <a:p>
                      <a:pPr algn="l" fontAlgn="b"/>
                      <a:r>
                        <a:rPr lang="fr-BE" sz="1400" b="1" i="0" u="none" strike="noStrike" dirty="0" err="1">
                          <a:solidFill>
                            <a:srgbClr val="000000"/>
                          </a:solidFill>
                          <a:effectLst/>
                          <a:latin typeface="Calibri" panose="020F0502020204030204" pitchFamily="34" charset="0"/>
                        </a:rPr>
                        <a:t>NexGen</a:t>
                      </a:r>
                      <a:r>
                        <a:rPr lang="fr-BE" sz="1400" b="1" i="0" u="none" strike="noStrike" dirty="0">
                          <a:solidFill>
                            <a:srgbClr val="000000"/>
                          </a:solidFill>
                          <a:effectLst/>
                          <a:latin typeface="Calibri" panose="020F0502020204030204" pitchFamily="34" charset="0"/>
                        </a:rPr>
                        <a:t>/SESAR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BDFF"/>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BE" sz="1600" b="1"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9270551"/>
                  </a:ext>
                </a:extLst>
              </a:tr>
            </a:tbl>
          </a:graphicData>
        </a:graphic>
      </p:graphicFrame>
    </p:spTree>
    <p:extLst>
      <p:ext uri="{BB962C8B-B14F-4D97-AF65-F5344CB8AC3E}">
        <p14:creationId xmlns:p14="http://schemas.microsoft.com/office/powerpoint/2010/main" val="258052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Flight Routes</a:t>
            </a:r>
          </a:p>
        </p:txBody>
      </p:sp>
      <p:sp>
        <p:nvSpPr>
          <p:cNvPr id="3" name="Content Placeholder 2"/>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dirty="0"/>
          </a:p>
        </p:txBody>
      </p:sp>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b="3237"/>
          <a:stretch/>
        </p:blipFill>
        <p:spPr>
          <a:xfrm>
            <a:off x="3314700" y="1641847"/>
            <a:ext cx="5410200" cy="5154612"/>
          </a:xfrm>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98958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Impact on </a:t>
            </a:r>
            <a:r>
              <a:rPr lang="fr-BE" dirty="0" err="1"/>
              <a:t>Crew</a:t>
            </a:r>
            <a:r>
              <a:rPr lang="fr-BE" dirty="0"/>
              <a:t> and </a:t>
            </a:r>
            <a:r>
              <a:rPr lang="fr-BE" dirty="0" err="1"/>
              <a:t>passengers</a:t>
            </a:r>
            <a:endParaRPr lang="fr-BE" dirty="0"/>
          </a:p>
        </p:txBody>
      </p:sp>
      <p:sp>
        <p:nvSpPr>
          <p:cNvPr id="6" name="Content Placeholder 5"/>
          <p:cNvSpPr>
            <a:spLocks noGrp="1"/>
          </p:cNvSpPr>
          <p:nvPr>
            <p:ph sz="quarter" idx="14"/>
          </p:nvPr>
        </p:nvSpPr>
        <p:spPr/>
        <p:txBody>
          <a:bodyPr/>
          <a:lstStyle/>
          <a:p>
            <a:endParaRPr lang="fr-BE"/>
          </a:p>
        </p:txBody>
      </p:sp>
      <p:sp>
        <p:nvSpPr>
          <p:cNvPr id="7" name="Content Placeholder 6"/>
          <p:cNvSpPr>
            <a:spLocks noGrp="1"/>
          </p:cNvSpPr>
          <p:nvPr>
            <p:ph sz="quarter" idx="15"/>
          </p:nvPr>
        </p:nvSpPr>
        <p:spPr/>
        <p:txBody>
          <a:bodyPr/>
          <a:lstStyle/>
          <a:p>
            <a:r>
              <a:rPr lang="fr-BE" dirty="0"/>
              <a:t>Storm </a:t>
            </a:r>
            <a:r>
              <a:rPr lang="fr-BE" dirty="0" err="1"/>
              <a:t>activity</a:t>
            </a:r>
            <a:endParaRPr lang="fr-BE" dirty="0"/>
          </a:p>
          <a:p>
            <a:pPr lvl="1"/>
            <a:r>
              <a:rPr lang="fr-BE" dirty="0" err="1"/>
              <a:t>Higher</a:t>
            </a:r>
            <a:r>
              <a:rPr lang="fr-BE" dirty="0"/>
              <a:t> Radiation</a:t>
            </a:r>
          </a:p>
          <a:p>
            <a:pPr lvl="2"/>
            <a:r>
              <a:rPr lang="fr-BE" dirty="0"/>
              <a:t>Short </a:t>
            </a:r>
            <a:r>
              <a:rPr lang="fr-BE" dirty="0" err="1"/>
              <a:t>lived</a:t>
            </a:r>
            <a:endParaRPr lang="fr-BE" dirty="0"/>
          </a:p>
          <a:p>
            <a:pPr lvl="3"/>
            <a:r>
              <a:rPr lang="fr-BE" dirty="0"/>
              <a:t>Minutes to </a:t>
            </a:r>
            <a:r>
              <a:rPr lang="fr-BE" dirty="0" err="1"/>
              <a:t>hours</a:t>
            </a:r>
            <a:endParaRPr lang="fr-BE" dirty="0"/>
          </a:p>
          <a:p>
            <a:pPr lvl="2"/>
            <a:r>
              <a:rPr lang="fr-BE" dirty="0" err="1"/>
              <a:t>Localized</a:t>
            </a:r>
            <a:endParaRPr lang="fr-BE" dirty="0"/>
          </a:p>
          <a:p>
            <a:pPr lvl="3"/>
            <a:r>
              <a:rPr lang="fr-BE" dirty="0" err="1"/>
              <a:t>Generally</a:t>
            </a:r>
            <a:r>
              <a:rPr lang="fr-BE" dirty="0"/>
              <a:t> Polar </a:t>
            </a:r>
            <a:r>
              <a:rPr lang="fr-BE" dirty="0" err="1"/>
              <a:t>Regions</a:t>
            </a:r>
            <a:r>
              <a:rPr lang="fr-BE" dirty="0"/>
              <a:t>  </a:t>
            </a:r>
          </a:p>
          <a:p>
            <a:pPr lvl="3"/>
            <a:r>
              <a:rPr lang="fr-BE" dirty="0" err="1"/>
              <a:t>Occasionnally</a:t>
            </a:r>
            <a:r>
              <a:rPr lang="fr-BE" dirty="0"/>
              <a:t> at </a:t>
            </a:r>
            <a:r>
              <a:rPr lang="fr-BE" dirty="0" err="1"/>
              <a:t>lower</a:t>
            </a:r>
            <a:r>
              <a:rPr lang="fr-BE" dirty="0"/>
              <a:t> latitude </a:t>
            </a:r>
          </a:p>
          <a:p>
            <a:pPr lvl="1"/>
            <a:r>
              <a:rPr lang="fr-BE" dirty="0" err="1"/>
              <a:t>Risk</a:t>
            </a:r>
            <a:r>
              <a:rPr lang="fr-BE" dirty="0"/>
              <a:t> for long duration </a:t>
            </a:r>
            <a:r>
              <a:rPr lang="fr-BE" dirty="0" err="1"/>
              <a:t>flights</a:t>
            </a:r>
            <a:endParaRPr lang="fr-BE" dirty="0"/>
          </a:p>
          <a:p>
            <a:pPr lvl="2"/>
            <a:r>
              <a:rPr lang="fr-BE" dirty="0"/>
              <a:t>AAR</a:t>
            </a:r>
          </a:p>
          <a:p>
            <a:pPr lvl="2"/>
            <a:r>
              <a:rPr lang="fr-BE" dirty="0"/>
              <a:t>AWACS </a:t>
            </a:r>
            <a:r>
              <a:rPr lang="fr-BE" dirty="0" err="1"/>
              <a:t>crew</a:t>
            </a:r>
            <a:endParaRPr lang="fr-BE" dirty="0"/>
          </a:p>
          <a:p>
            <a:pPr lvl="2"/>
            <a:r>
              <a:rPr lang="fr-BE" dirty="0"/>
              <a:t>U2 pilots</a:t>
            </a:r>
          </a:p>
          <a:p>
            <a:pPr marL="914400" lvl="2" indent="0">
              <a:buNone/>
            </a:pPr>
            <a:endParaRPr lang="fr-BE" dirty="0"/>
          </a:p>
          <a:p>
            <a:endParaRPr lang="fr-BE"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874001" y="1595408"/>
            <a:ext cx="4175000" cy="2564747"/>
          </a:xfrm>
          <a:prstGeom prst="rect">
            <a:avLst/>
          </a:prstGeom>
          <a:solidFill>
            <a:srgbClr val="FFFFFF"/>
          </a:solid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4000" y="3885325"/>
            <a:ext cx="5308412" cy="2972675"/>
          </a:xfrm>
          <a:prstGeom prst="rect">
            <a:avLst/>
          </a:prstGeom>
          <a:solidFill>
            <a:srgbClr val="FFFFFF"/>
          </a:solidFill>
          <a:ln>
            <a:noFill/>
          </a:ln>
        </p:spPr>
      </p:pic>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7456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Impact on </a:t>
            </a:r>
            <a:r>
              <a:rPr lang="fr-BE" dirty="0" err="1"/>
              <a:t>Crew</a:t>
            </a:r>
            <a:r>
              <a:rPr lang="fr-BE" dirty="0"/>
              <a:t> and </a:t>
            </a:r>
            <a:r>
              <a:rPr lang="fr-BE" dirty="0" err="1"/>
              <a:t>passengers</a:t>
            </a:r>
            <a:endParaRPr lang="fr-BE" dirty="0"/>
          </a:p>
        </p:txBody>
      </p:sp>
      <p:sp>
        <p:nvSpPr>
          <p:cNvPr id="3" name="Content Placeholder 2"/>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a:p>
        </p:txBody>
      </p:sp>
      <p:pic>
        <p:nvPicPr>
          <p:cNvPr id="4" name="Content Placeholder 3"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48694" y="1814287"/>
            <a:ext cx="7753350" cy="4221162"/>
          </a:xfrm>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6950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Impact on </a:t>
            </a:r>
            <a:r>
              <a:rPr lang="fr-BE" dirty="0" err="1"/>
              <a:t>Avionics</a:t>
            </a:r>
            <a:endParaRPr lang="fr-BE" dirty="0"/>
          </a:p>
        </p:txBody>
      </p:sp>
      <p:sp>
        <p:nvSpPr>
          <p:cNvPr id="5" name="Content Placeholder 4"/>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r>
              <a:rPr lang="nl-BE" dirty="0" err="1"/>
              <a:t>Particles</a:t>
            </a:r>
            <a:r>
              <a:rPr lang="nl-BE" dirty="0"/>
              <a:t> </a:t>
            </a:r>
            <a:r>
              <a:rPr lang="nl-BE" dirty="0" err="1"/>
              <a:t>ionization</a:t>
            </a:r>
            <a:r>
              <a:rPr lang="nl-BE" dirty="0"/>
              <a:t> </a:t>
            </a:r>
            <a:r>
              <a:rPr lang="nl-BE" dirty="0" err="1"/>
              <a:t>effects</a:t>
            </a:r>
            <a:endParaRPr lang="nl-BE" dirty="0"/>
          </a:p>
          <a:p>
            <a:pPr lvl="1"/>
            <a:r>
              <a:rPr lang="nl-BE" dirty="0"/>
              <a:t>Risk </a:t>
            </a:r>
            <a:r>
              <a:rPr lang="nl-BE" dirty="0" err="1"/>
              <a:t>for</a:t>
            </a:r>
            <a:r>
              <a:rPr lang="nl-BE" dirty="0"/>
              <a:t> </a:t>
            </a:r>
            <a:r>
              <a:rPr lang="nl-BE" dirty="0" err="1"/>
              <a:t>the</a:t>
            </a:r>
            <a:r>
              <a:rPr lang="nl-BE" dirty="0"/>
              <a:t> </a:t>
            </a:r>
            <a:r>
              <a:rPr lang="nl-BE" dirty="0" err="1"/>
              <a:t>avionic</a:t>
            </a:r>
            <a:r>
              <a:rPr lang="nl-BE" dirty="0"/>
              <a:t> (SEE)</a:t>
            </a:r>
          </a:p>
          <a:p>
            <a:pPr lvl="3"/>
            <a:r>
              <a:rPr lang="nl-BE" dirty="0" err="1"/>
              <a:t>Fly</a:t>
            </a:r>
            <a:r>
              <a:rPr lang="nl-BE" dirty="0"/>
              <a:t> </a:t>
            </a:r>
            <a:r>
              <a:rPr lang="nl-BE" dirty="0" err="1"/>
              <a:t>by</a:t>
            </a:r>
            <a:r>
              <a:rPr lang="nl-BE" dirty="0"/>
              <a:t> </a:t>
            </a:r>
            <a:r>
              <a:rPr lang="nl-BE" dirty="0" err="1"/>
              <a:t>wire</a:t>
            </a:r>
            <a:endParaRPr lang="nl-BE" dirty="0"/>
          </a:p>
          <a:p>
            <a:pPr lvl="3"/>
            <a:r>
              <a:rPr lang="nl-BE" dirty="0"/>
              <a:t>Autopilot</a:t>
            </a:r>
          </a:p>
          <a:p>
            <a:pPr lvl="3"/>
            <a:r>
              <a:rPr lang="nl-BE" dirty="0"/>
              <a:t>Flight </a:t>
            </a:r>
            <a:r>
              <a:rPr lang="nl-BE" dirty="0" err="1"/>
              <a:t>warning</a:t>
            </a:r>
            <a:endParaRPr lang="nl-BE" dirty="0"/>
          </a:p>
          <a:p>
            <a:pPr lvl="3"/>
            <a:r>
              <a:rPr lang="nl-BE" dirty="0"/>
              <a:t>Communication </a:t>
            </a:r>
          </a:p>
          <a:p>
            <a:pPr lvl="3"/>
            <a:r>
              <a:rPr lang="nl-BE" dirty="0"/>
              <a:t>Displays</a:t>
            </a:r>
          </a:p>
          <a:p>
            <a:pPr lvl="3"/>
            <a:r>
              <a:rPr lang="nl-BE" dirty="0"/>
              <a:t>…</a:t>
            </a:r>
          </a:p>
          <a:p>
            <a:r>
              <a:rPr lang="fr-BE" dirty="0"/>
              <a:t>Mitigations</a:t>
            </a:r>
          </a:p>
          <a:p>
            <a:pPr lvl="1"/>
            <a:r>
              <a:rPr lang="fr-BE" dirty="0" err="1"/>
              <a:t>Shielding</a:t>
            </a:r>
            <a:endParaRPr lang="fr-BE" dirty="0"/>
          </a:p>
          <a:p>
            <a:pPr lvl="1"/>
            <a:r>
              <a:rPr lang="fr-BE" dirty="0" err="1"/>
              <a:t>Redundancy</a:t>
            </a:r>
            <a:endParaRPr lang="fr-BE" dirty="0"/>
          </a:p>
          <a:p>
            <a:endParaRPr lang="fr-BE" dirty="0"/>
          </a:p>
          <a:p>
            <a:endParaRPr lang="fr-BE"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665" y="2286574"/>
            <a:ext cx="5123634" cy="3364926"/>
          </a:xfrm>
          <a:prstGeom prst="rect">
            <a:avLst/>
          </a:prstGeom>
        </p:spPr>
      </p:pic>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3701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NOAA </a:t>
            </a:r>
            <a:r>
              <a:rPr lang="fr-BE" dirty="0" err="1"/>
              <a:t>scale</a:t>
            </a:r>
            <a:r>
              <a:rPr lang="fr-BE" dirty="0"/>
              <a:t> for Radiation</a:t>
            </a:r>
          </a:p>
        </p:txBody>
      </p:sp>
      <p:sp>
        <p:nvSpPr>
          <p:cNvPr id="3" name="Content Placeholder 2"/>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a:p>
        </p:txBody>
      </p:sp>
      <p:pic>
        <p:nvPicPr>
          <p:cNvPr id="4" name="solar radiationstorms.tiff" descr="solar radiationstorms.tiff"/>
          <p:cNvPicPr>
            <a:picLocks noChangeAspect="1"/>
          </p:cNvPicPr>
          <p:nvPr/>
        </p:nvPicPr>
        <p:blipFill>
          <a:blip r:embed="rId3"/>
          <a:stretch>
            <a:fillRect/>
          </a:stretch>
        </p:blipFill>
        <p:spPr>
          <a:xfrm>
            <a:off x="815432" y="1595408"/>
            <a:ext cx="10619874" cy="5245280"/>
          </a:xfrm>
          <a:prstGeom prst="rect">
            <a:avLst/>
          </a:prstGeom>
          <a:ln w="12700">
            <a:miter lim="400000"/>
          </a:ln>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8389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10 Sept 2017 Solar Storm</a:t>
            </a:r>
          </a:p>
        </p:txBody>
      </p:sp>
      <p:sp>
        <p:nvSpPr>
          <p:cNvPr id="3" name="Content Placeholder 2"/>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endParaRPr lang="fr-BE"/>
          </a:p>
        </p:txBody>
      </p:sp>
      <p:pic>
        <p:nvPicPr>
          <p:cNvPr id="4" name="Content Placeholder 3"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83858" y="1671638"/>
            <a:ext cx="4979988" cy="452596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616242"/>
            <a:ext cx="5970881" cy="4335379"/>
          </a:xfrm>
          <a:prstGeom prst="rect">
            <a:avLst/>
          </a:prstGeom>
        </p:spPr>
      </p:pic>
      <p:sp>
        <p:nvSpPr>
          <p:cNvPr id="7" name="Footer Placeholder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7063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AVIDOS </a:t>
            </a:r>
            <a:r>
              <a:rPr lang="fr-BE" dirty="0" err="1"/>
              <a:t>Sample</a:t>
            </a:r>
            <a:endParaRPr lang="fr-BE" dirty="0"/>
          </a:p>
        </p:txBody>
      </p:sp>
      <p:sp>
        <p:nvSpPr>
          <p:cNvPr id="3" name="Content Placeholder 2"/>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a:p>
        </p:txBody>
      </p:sp>
      <p:pic>
        <p:nvPicPr>
          <p:cNvPr id="4" name="Content Placeholder 3"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52700" y="1846263"/>
            <a:ext cx="6877050" cy="4351338"/>
          </a:xfrm>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31649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Question</a:t>
            </a:r>
          </a:p>
        </p:txBody>
      </p:sp>
      <p:sp>
        <p:nvSpPr>
          <p:cNvPr id="4" name="Content Placeholder 3"/>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dirty="0"/>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3537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Outline</a:t>
            </a:r>
            <a:endParaRPr lang="fr-BE" dirty="0"/>
          </a:p>
        </p:txBody>
      </p:sp>
      <p:sp>
        <p:nvSpPr>
          <p:cNvPr id="4" name="Content Placeholder 3"/>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r>
              <a:rPr lang="fr-BE" dirty="0"/>
              <a:t>Introduction</a:t>
            </a:r>
          </a:p>
          <a:p>
            <a:pPr lvl="1"/>
            <a:r>
              <a:rPr lang="fr-BE" dirty="0"/>
              <a:t>Radiation</a:t>
            </a:r>
          </a:p>
          <a:p>
            <a:pPr lvl="2"/>
            <a:r>
              <a:rPr lang="fr-BE" dirty="0"/>
              <a:t>GCR</a:t>
            </a:r>
          </a:p>
          <a:p>
            <a:pPr lvl="2"/>
            <a:r>
              <a:rPr lang="fr-BE" dirty="0"/>
              <a:t>Solar </a:t>
            </a:r>
            <a:r>
              <a:rPr lang="fr-BE" dirty="0" err="1"/>
              <a:t>Energetic</a:t>
            </a:r>
            <a:r>
              <a:rPr lang="fr-BE" dirty="0"/>
              <a:t> </a:t>
            </a:r>
            <a:r>
              <a:rPr lang="fr-BE" dirty="0" err="1"/>
              <a:t>Particles</a:t>
            </a:r>
            <a:endParaRPr lang="fr-BE" dirty="0"/>
          </a:p>
          <a:p>
            <a:pPr lvl="1"/>
            <a:r>
              <a:rPr lang="fr-BE" dirty="0"/>
              <a:t>Radiation </a:t>
            </a:r>
            <a:r>
              <a:rPr lang="fr-BE" dirty="0" err="1"/>
              <a:t>Regulation</a:t>
            </a:r>
            <a:endParaRPr lang="fr-BE" dirty="0"/>
          </a:p>
          <a:p>
            <a:r>
              <a:rPr lang="fr-BE" dirty="0"/>
              <a:t>Impact of radiation on aviation</a:t>
            </a:r>
          </a:p>
          <a:p>
            <a:pPr lvl="1"/>
            <a:r>
              <a:rPr lang="fr-BE" dirty="0"/>
              <a:t>Impact on </a:t>
            </a:r>
            <a:r>
              <a:rPr lang="fr-BE" dirty="0" err="1"/>
              <a:t>Crew</a:t>
            </a:r>
            <a:r>
              <a:rPr lang="fr-BE" dirty="0"/>
              <a:t> and </a:t>
            </a:r>
            <a:r>
              <a:rPr lang="fr-BE" dirty="0" err="1"/>
              <a:t>Passengers</a:t>
            </a:r>
            <a:endParaRPr lang="fr-BE" dirty="0"/>
          </a:p>
          <a:p>
            <a:pPr lvl="1"/>
            <a:r>
              <a:rPr lang="fr-BE" dirty="0"/>
              <a:t>Impact on </a:t>
            </a:r>
            <a:r>
              <a:rPr lang="fr-BE" dirty="0" err="1"/>
              <a:t>Avionics</a:t>
            </a:r>
            <a:endParaRPr lang="fr-BE" dirty="0"/>
          </a:p>
          <a:p>
            <a:r>
              <a:rPr lang="fr-BE" dirty="0"/>
              <a:t>Indirect impacts of </a:t>
            </a:r>
            <a:r>
              <a:rPr lang="fr-BE" dirty="0" err="1"/>
              <a:t>SWx</a:t>
            </a:r>
            <a:r>
              <a:rPr lang="fr-BE" dirty="0"/>
              <a:t> </a:t>
            </a:r>
          </a:p>
          <a:p>
            <a:r>
              <a:rPr lang="fr-BE" dirty="0"/>
              <a:t>Conclusion</a:t>
            </a:r>
          </a:p>
          <a:p>
            <a:pPr marL="0" indent="0">
              <a:buNone/>
            </a:pPr>
            <a:endParaRPr lang="fr-BE" dirty="0"/>
          </a:p>
          <a:p>
            <a:endParaRPr lang="fr-BE" dirty="0"/>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7865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Radiation</a:t>
            </a:r>
          </a:p>
        </p:txBody>
      </p:sp>
      <p:sp>
        <p:nvSpPr>
          <p:cNvPr id="4" name="Content Placeholder 3"/>
          <p:cNvSpPr>
            <a:spLocks noGrp="1"/>
          </p:cNvSpPr>
          <p:nvPr>
            <p:ph sz="quarter" idx="14"/>
          </p:nvPr>
        </p:nvSpPr>
        <p:spPr/>
        <p:txBody>
          <a:bodyPr/>
          <a:lstStyle/>
          <a:p>
            <a:endParaRPr lang="fr-BE"/>
          </a:p>
        </p:txBody>
      </p:sp>
      <p:sp>
        <p:nvSpPr>
          <p:cNvPr id="3" name="Content Placeholder 2"/>
          <p:cNvSpPr>
            <a:spLocks noGrp="1"/>
          </p:cNvSpPr>
          <p:nvPr>
            <p:ph idx="4294967295"/>
          </p:nvPr>
        </p:nvSpPr>
        <p:spPr>
          <a:xfrm>
            <a:off x="0" y="1825625"/>
            <a:ext cx="10515600" cy="4351338"/>
          </a:xfrm>
        </p:spPr>
        <p:txBody>
          <a:bodyPr/>
          <a:lstStyle/>
          <a:p>
            <a:r>
              <a:rPr lang="fr-BE" dirty="0"/>
              <a:t>Radiation </a:t>
            </a:r>
          </a:p>
          <a:p>
            <a:pPr lvl="1"/>
            <a:r>
              <a:rPr lang="fr-BE" dirty="0"/>
              <a:t>GCR and Solar </a:t>
            </a:r>
            <a:r>
              <a:rPr lang="fr-BE" dirty="0" err="1"/>
              <a:t>particles</a:t>
            </a:r>
            <a:endParaRPr lang="fr-BE" dirty="0"/>
          </a:p>
          <a:p>
            <a:pPr lvl="1"/>
            <a:r>
              <a:rPr lang="fr-BE" dirty="0" err="1"/>
              <a:t>Penetrate</a:t>
            </a:r>
            <a:r>
              <a:rPr lang="fr-BE" dirty="0"/>
              <a:t> the </a:t>
            </a:r>
            <a:r>
              <a:rPr lang="fr-BE" dirty="0" err="1"/>
              <a:t>atmosphere</a:t>
            </a:r>
            <a:r>
              <a:rPr lang="fr-BE" dirty="0"/>
              <a:t> </a:t>
            </a:r>
          </a:p>
          <a:p>
            <a:pPr lvl="2"/>
            <a:r>
              <a:rPr lang="fr-BE" dirty="0"/>
              <a:t>Latitude </a:t>
            </a:r>
          </a:p>
          <a:p>
            <a:pPr lvl="2"/>
            <a:r>
              <a:rPr lang="fr-BE" dirty="0"/>
              <a:t>Altitude</a:t>
            </a:r>
          </a:p>
          <a:p>
            <a:pPr lvl="1"/>
            <a:r>
              <a:rPr lang="fr-BE" dirty="0"/>
              <a:t>Effective dose</a:t>
            </a:r>
          </a:p>
          <a:p>
            <a:pPr lvl="2"/>
            <a:r>
              <a:rPr lang="fr-BE" dirty="0" err="1"/>
              <a:t>Measured</a:t>
            </a:r>
            <a:r>
              <a:rPr lang="fr-BE" dirty="0"/>
              <a:t> in Sievert (Sv)</a:t>
            </a:r>
          </a:p>
          <a:p>
            <a:pPr lvl="2"/>
            <a:r>
              <a:rPr lang="fr-BE" dirty="0" err="1"/>
              <a:t>Linear</a:t>
            </a:r>
            <a:r>
              <a:rPr lang="fr-BE" dirty="0"/>
              <a:t> </a:t>
            </a:r>
            <a:r>
              <a:rPr lang="fr-BE" dirty="0" err="1"/>
              <a:t>correlation</a:t>
            </a:r>
            <a:r>
              <a:rPr lang="fr-BE" dirty="0"/>
              <a:t> </a:t>
            </a:r>
            <a:r>
              <a:rPr lang="fr-BE" dirty="0" err="1"/>
              <a:t>with</a:t>
            </a:r>
            <a:r>
              <a:rPr lang="fr-BE" dirty="0"/>
              <a:t> </a:t>
            </a:r>
            <a:r>
              <a:rPr lang="fr-BE" dirty="0" err="1"/>
              <a:t>risk</a:t>
            </a:r>
            <a:r>
              <a:rPr lang="fr-BE" dirty="0"/>
              <a:t> of cancer</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5224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Galactic</a:t>
            </a:r>
            <a:r>
              <a:rPr lang="fr-BE" dirty="0"/>
              <a:t> </a:t>
            </a:r>
            <a:r>
              <a:rPr lang="fr-BE" dirty="0" err="1"/>
              <a:t>Cosmic</a:t>
            </a:r>
            <a:r>
              <a:rPr lang="fr-BE" dirty="0"/>
              <a:t> Rays</a:t>
            </a:r>
          </a:p>
        </p:txBody>
      </p:sp>
      <p:sp>
        <p:nvSpPr>
          <p:cNvPr id="3" name="Content Placeholder 2"/>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endParaRPr lang="fr-BE"/>
          </a:p>
        </p:txBody>
      </p:sp>
      <p:pic>
        <p:nvPicPr>
          <p:cNvPr id="4" name="Content Placeholder 3" descr="Screen Clippi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2910"/>
          <a:stretch/>
        </p:blipFill>
        <p:spPr>
          <a:xfrm>
            <a:off x="0" y="1814287"/>
            <a:ext cx="5759450" cy="4181475"/>
          </a:xfr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369" y="2112869"/>
            <a:ext cx="5823100" cy="3584310"/>
          </a:xfrm>
          <a:prstGeom prst="rect">
            <a:avLst/>
          </a:prstGeom>
        </p:spPr>
      </p:pic>
      <p:sp>
        <p:nvSpPr>
          <p:cNvPr id="7" name="Footer Placeholder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6568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Galactic</a:t>
            </a:r>
            <a:r>
              <a:rPr lang="fr-BE" dirty="0"/>
              <a:t> </a:t>
            </a:r>
            <a:r>
              <a:rPr lang="fr-BE" dirty="0" err="1"/>
              <a:t>Cosmic</a:t>
            </a:r>
            <a:r>
              <a:rPr lang="fr-BE" dirty="0"/>
              <a:t> Rays</a:t>
            </a:r>
          </a:p>
        </p:txBody>
      </p:sp>
      <p:sp>
        <p:nvSpPr>
          <p:cNvPr id="3" name="Content Placeholder 2"/>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a:p>
        </p:txBody>
      </p:sp>
      <p:pic>
        <p:nvPicPr>
          <p:cNvPr id="4" name="Content Placeholder 3"/>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006600" y="1814287"/>
            <a:ext cx="8512175" cy="4708525"/>
          </a:xfrm>
          <a:prstGeom prst="rect">
            <a:avLst/>
          </a:prstGeom>
          <a:solidFill>
            <a:srgbClr val="FFFFFF"/>
          </a:solidFill>
          <a:ln>
            <a:noFill/>
          </a:ln>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57056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Galactic</a:t>
            </a:r>
            <a:r>
              <a:rPr lang="fr-BE" dirty="0"/>
              <a:t> </a:t>
            </a:r>
            <a:r>
              <a:rPr lang="fr-BE" dirty="0" err="1"/>
              <a:t>Cosmic</a:t>
            </a:r>
            <a:r>
              <a:rPr lang="fr-BE" dirty="0"/>
              <a:t> Rays</a:t>
            </a:r>
          </a:p>
        </p:txBody>
      </p:sp>
      <p:sp>
        <p:nvSpPr>
          <p:cNvPr id="3" name="Content Placeholder 2"/>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r>
              <a:rPr lang="fr-BE" dirty="0"/>
              <a:t>Doses per flight </a:t>
            </a:r>
            <a:r>
              <a:rPr lang="fr-BE" dirty="0" err="1"/>
              <a:t>examples</a:t>
            </a:r>
            <a:r>
              <a:rPr lang="fr-BE" dirty="0"/>
              <a:t> </a:t>
            </a:r>
          </a:p>
          <a:p>
            <a:endParaRPr lang="fr-BE"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574800" y="2984500"/>
            <a:ext cx="3390900" cy="2112963"/>
          </a:xfrm>
        </p:spPr>
      </p:pic>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2814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Solar </a:t>
            </a:r>
            <a:r>
              <a:rPr lang="fr-BE" dirty="0" err="1"/>
              <a:t>Energetic</a:t>
            </a:r>
            <a:r>
              <a:rPr lang="fr-BE" dirty="0"/>
              <a:t> </a:t>
            </a:r>
            <a:r>
              <a:rPr lang="fr-BE" dirty="0" err="1"/>
              <a:t>Particles</a:t>
            </a:r>
            <a:endParaRPr lang="fr-BE" dirty="0"/>
          </a:p>
        </p:txBody>
      </p:sp>
      <p:sp>
        <p:nvSpPr>
          <p:cNvPr id="5" name="Content Placeholder 4"/>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r>
              <a:rPr lang="fr-BE" dirty="0" err="1"/>
              <a:t>Linked</a:t>
            </a:r>
            <a:r>
              <a:rPr lang="fr-BE" dirty="0"/>
              <a:t> to </a:t>
            </a:r>
            <a:r>
              <a:rPr lang="fr-BE" dirty="0" err="1"/>
              <a:t>solar</a:t>
            </a:r>
            <a:r>
              <a:rPr lang="fr-BE" dirty="0"/>
              <a:t> </a:t>
            </a:r>
            <a:r>
              <a:rPr lang="fr-BE" dirty="0" err="1"/>
              <a:t>activity</a:t>
            </a:r>
            <a:endParaRPr lang="fr-BE" dirty="0"/>
          </a:p>
          <a:p>
            <a:pPr lvl="1"/>
            <a:r>
              <a:rPr lang="fr-BE" dirty="0"/>
              <a:t>CME</a:t>
            </a:r>
          </a:p>
          <a:p>
            <a:pPr lvl="1"/>
            <a:r>
              <a:rPr lang="fr-BE" dirty="0" err="1"/>
              <a:t>Flares</a:t>
            </a:r>
            <a:endParaRPr lang="fr-BE" dirty="0"/>
          </a:p>
          <a:p>
            <a:r>
              <a:rPr lang="fr-BE" dirty="0" err="1"/>
              <a:t>Measured</a:t>
            </a:r>
            <a:r>
              <a:rPr lang="fr-BE" dirty="0"/>
              <a:t> at </a:t>
            </a:r>
            <a:r>
              <a:rPr lang="fr-BE" dirty="0" err="1"/>
              <a:t>ground</a:t>
            </a:r>
            <a:r>
              <a:rPr lang="fr-BE" dirty="0"/>
              <a:t> </a:t>
            </a:r>
            <a:r>
              <a:rPr lang="fr-BE" dirty="0" err="1"/>
              <a:t>level</a:t>
            </a:r>
            <a:r>
              <a:rPr lang="fr-BE" dirty="0"/>
              <a:t>	</a:t>
            </a:r>
          </a:p>
          <a:p>
            <a:pPr lvl="1"/>
            <a:r>
              <a:rPr lang="fr-BE" dirty="0"/>
              <a:t>Ground </a:t>
            </a:r>
            <a:r>
              <a:rPr lang="fr-BE" dirty="0" err="1"/>
              <a:t>Level</a:t>
            </a:r>
            <a:r>
              <a:rPr lang="fr-BE" dirty="0"/>
              <a:t> </a:t>
            </a:r>
            <a:r>
              <a:rPr lang="fr-BE" dirty="0" err="1"/>
              <a:t>Enhancement</a:t>
            </a:r>
            <a:r>
              <a:rPr lang="fr-BE" dirty="0"/>
              <a:t> (GLE)</a:t>
            </a:r>
          </a:p>
          <a:p>
            <a:pPr lvl="1"/>
            <a:r>
              <a:rPr lang="fr-BE" dirty="0"/>
              <a:t>In phase </a:t>
            </a:r>
            <a:r>
              <a:rPr lang="fr-BE" dirty="0" err="1"/>
              <a:t>with</a:t>
            </a:r>
            <a:r>
              <a:rPr lang="fr-BE" dirty="0"/>
              <a:t> </a:t>
            </a:r>
            <a:r>
              <a:rPr lang="fr-BE" dirty="0" err="1"/>
              <a:t>solar</a:t>
            </a:r>
            <a:r>
              <a:rPr lang="fr-BE" dirty="0"/>
              <a:t> </a:t>
            </a:r>
            <a:r>
              <a:rPr lang="fr-BE" dirty="0" err="1"/>
              <a:t>activity</a:t>
            </a:r>
            <a:endParaRPr lang="fr-BE" dirty="0"/>
          </a:p>
          <a:p>
            <a:endParaRPr lang="fr-BE"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320" y="2686468"/>
            <a:ext cx="5411680" cy="2307305"/>
          </a:xfrm>
          <a:prstGeom prst="rect">
            <a:avLst/>
          </a:prstGeom>
        </p:spPr>
      </p:pic>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8061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Regulations</a:t>
            </a:r>
            <a:endParaRPr lang="fr-BE" dirty="0"/>
          </a:p>
        </p:txBody>
      </p:sp>
      <p:sp>
        <p:nvSpPr>
          <p:cNvPr id="5" name="Content Placeholder 4"/>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r>
              <a:rPr lang="fr-BE" dirty="0"/>
              <a:t>Radiation </a:t>
            </a:r>
            <a:r>
              <a:rPr lang="fr-BE" dirty="0" err="1"/>
              <a:t>Regulations</a:t>
            </a:r>
            <a:endParaRPr lang="fr-BE" dirty="0"/>
          </a:p>
          <a:p>
            <a:pPr lvl="1"/>
            <a:r>
              <a:rPr lang="fr-BE" dirty="0"/>
              <a:t>ICRP : International Commission on </a:t>
            </a:r>
            <a:r>
              <a:rPr lang="fr-BE" dirty="0" err="1"/>
              <a:t>Radiological</a:t>
            </a:r>
            <a:r>
              <a:rPr lang="fr-BE" dirty="0"/>
              <a:t> Protection</a:t>
            </a:r>
          </a:p>
          <a:p>
            <a:pPr lvl="2"/>
            <a:r>
              <a:rPr lang="fr-BE" dirty="0" err="1"/>
              <a:t>Thresholds</a:t>
            </a:r>
            <a:r>
              <a:rPr lang="fr-BE" dirty="0"/>
              <a:t> for exposition</a:t>
            </a:r>
          </a:p>
          <a:p>
            <a:pPr lvl="3"/>
            <a:r>
              <a:rPr lang="fr-BE" dirty="0"/>
              <a:t>Professional</a:t>
            </a:r>
          </a:p>
          <a:p>
            <a:pPr lvl="3"/>
            <a:r>
              <a:rPr lang="fr-BE" dirty="0" err="1"/>
              <a:t>Medical</a:t>
            </a:r>
            <a:endParaRPr lang="fr-BE" dirty="0"/>
          </a:p>
          <a:p>
            <a:pPr lvl="3"/>
            <a:r>
              <a:rPr lang="fr-BE" dirty="0"/>
              <a:t>Public</a:t>
            </a:r>
          </a:p>
          <a:p>
            <a:pPr lvl="3"/>
            <a:endParaRPr lang="fr-BE" dirty="0"/>
          </a:p>
          <a:p>
            <a:pPr marL="1262062" lvl="3" indent="0">
              <a:buNone/>
            </a:pPr>
            <a:endParaRPr lang="fr-BE" dirty="0"/>
          </a:p>
          <a:p>
            <a:pPr lvl="1"/>
            <a:r>
              <a:rPr lang="fr-BE" dirty="0" err="1"/>
              <a:t>European</a:t>
            </a:r>
            <a:r>
              <a:rPr lang="fr-BE" dirty="0"/>
              <a:t> Commission</a:t>
            </a:r>
          </a:p>
          <a:p>
            <a:pPr lvl="2"/>
            <a:r>
              <a:rPr lang="fr-BE" dirty="0" err="1"/>
              <a:t>Assessment</a:t>
            </a:r>
            <a:r>
              <a:rPr lang="fr-BE" dirty="0"/>
              <a:t> </a:t>
            </a:r>
            <a:r>
              <a:rPr lang="fr-BE" dirty="0" err="1"/>
              <a:t>when</a:t>
            </a:r>
            <a:r>
              <a:rPr lang="fr-BE" dirty="0"/>
              <a:t> </a:t>
            </a:r>
            <a:r>
              <a:rPr lang="fr-BE" dirty="0" err="1"/>
              <a:t>above</a:t>
            </a:r>
            <a:r>
              <a:rPr lang="fr-BE" dirty="0"/>
              <a:t> 1mSv</a:t>
            </a:r>
          </a:p>
          <a:p>
            <a:pPr lvl="2"/>
            <a:r>
              <a:rPr lang="fr-BE" dirty="0" err="1"/>
              <a:t>Adjusment</a:t>
            </a:r>
            <a:r>
              <a:rPr lang="fr-BE" dirty="0"/>
              <a:t> of </a:t>
            </a:r>
            <a:r>
              <a:rPr lang="fr-BE" dirty="0" err="1"/>
              <a:t>work</a:t>
            </a:r>
            <a:r>
              <a:rPr lang="fr-BE" dirty="0"/>
              <a:t> </a:t>
            </a:r>
            <a:r>
              <a:rPr lang="fr-BE" dirty="0" err="1"/>
              <a:t>schedules</a:t>
            </a:r>
            <a:r>
              <a:rPr lang="fr-BE" dirty="0"/>
              <a:t> to </a:t>
            </a:r>
            <a:r>
              <a:rPr lang="fr-BE" dirty="0" err="1"/>
              <a:t>remain</a:t>
            </a:r>
            <a:r>
              <a:rPr lang="fr-BE" dirty="0"/>
              <a:t> </a:t>
            </a:r>
            <a:r>
              <a:rPr lang="fr-BE" dirty="0" err="1"/>
              <a:t>under</a:t>
            </a:r>
            <a:r>
              <a:rPr lang="fr-BE" dirty="0"/>
              <a:t> 6mSv</a:t>
            </a:r>
          </a:p>
          <a:p>
            <a:endParaRPr lang="fr-BE" dirty="0"/>
          </a:p>
        </p:txBody>
      </p:sp>
      <p:sp>
        <p:nvSpPr>
          <p:cNvPr id="4" name="TextBox 3"/>
          <p:cNvSpPr txBox="1"/>
          <p:nvPr/>
        </p:nvSpPr>
        <p:spPr>
          <a:xfrm>
            <a:off x="7206342" y="2809419"/>
            <a:ext cx="5201558" cy="2031325"/>
          </a:xfrm>
          <a:prstGeom prst="rect">
            <a:avLst/>
          </a:prstGeom>
          <a:noFill/>
        </p:spPr>
        <p:txBody>
          <a:bodyPr wrap="square" rtlCol="0">
            <a:spAutoFit/>
          </a:bodyPr>
          <a:lstStyle/>
          <a:p>
            <a:r>
              <a:rPr lang="fr-BE" u="sng" dirty="0" err="1"/>
              <a:t>Order</a:t>
            </a:r>
            <a:r>
              <a:rPr lang="fr-BE" u="sng" dirty="0"/>
              <a:t> of magnitude</a:t>
            </a:r>
          </a:p>
          <a:p>
            <a:r>
              <a:rPr lang="fr-BE" dirty="0"/>
              <a:t>Background @ MSL : 2,5 </a:t>
            </a:r>
            <a:r>
              <a:rPr lang="fr-BE" dirty="0" err="1"/>
              <a:t>mSv</a:t>
            </a:r>
            <a:endParaRPr lang="fr-BE" dirty="0"/>
          </a:p>
          <a:p>
            <a:r>
              <a:rPr lang="fr-BE" dirty="0"/>
              <a:t>Professional </a:t>
            </a:r>
            <a:r>
              <a:rPr lang="fr-BE" dirty="0" err="1"/>
              <a:t>threshold</a:t>
            </a:r>
            <a:r>
              <a:rPr lang="fr-BE" dirty="0"/>
              <a:t> : 20 </a:t>
            </a:r>
            <a:r>
              <a:rPr lang="fr-BE" dirty="0" err="1"/>
              <a:t>mSv</a:t>
            </a:r>
            <a:endParaRPr lang="fr-BE" dirty="0"/>
          </a:p>
          <a:p>
            <a:r>
              <a:rPr lang="fr-BE" dirty="0" err="1"/>
              <a:t>Pregnant</a:t>
            </a:r>
            <a:r>
              <a:rPr lang="fr-BE" dirty="0"/>
              <a:t> </a:t>
            </a:r>
            <a:r>
              <a:rPr lang="fr-BE" dirty="0" err="1"/>
              <a:t>aircrew</a:t>
            </a:r>
            <a:r>
              <a:rPr lang="fr-BE" dirty="0"/>
              <a:t> : 1mSv</a:t>
            </a:r>
          </a:p>
          <a:p>
            <a:r>
              <a:rPr lang="fr-BE" dirty="0"/>
              <a:t>General Public </a:t>
            </a:r>
            <a:r>
              <a:rPr lang="fr-BE" dirty="0" err="1"/>
              <a:t>Threshold</a:t>
            </a:r>
            <a:r>
              <a:rPr lang="fr-BE" dirty="0"/>
              <a:t> : 1mSv</a:t>
            </a:r>
          </a:p>
          <a:p>
            <a:r>
              <a:rPr lang="fr-BE" dirty="0" err="1"/>
              <a:t>Xray</a:t>
            </a:r>
            <a:r>
              <a:rPr lang="fr-BE" dirty="0"/>
              <a:t> </a:t>
            </a:r>
            <a:r>
              <a:rPr lang="fr-BE" dirty="0" err="1"/>
              <a:t>medical</a:t>
            </a:r>
            <a:r>
              <a:rPr lang="fr-BE" dirty="0"/>
              <a:t> check : 14µSv</a:t>
            </a:r>
          </a:p>
          <a:p>
            <a:r>
              <a:rPr lang="fr-BE" dirty="0" err="1"/>
              <a:t>Computerised</a:t>
            </a:r>
            <a:r>
              <a:rPr lang="fr-BE" dirty="0"/>
              <a:t> </a:t>
            </a:r>
            <a:r>
              <a:rPr lang="fr-BE" dirty="0" err="1"/>
              <a:t>tomography</a:t>
            </a:r>
            <a:r>
              <a:rPr lang="fr-BE" dirty="0"/>
              <a:t> of </a:t>
            </a:r>
            <a:r>
              <a:rPr lang="fr-BE" dirty="0" err="1"/>
              <a:t>chest</a:t>
            </a:r>
            <a:r>
              <a:rPr lang="fr-BE" dirty="0"/>
              <a:t> : 6mSv</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2510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Impact on Aviation </a:t>
            </a:r>
          </a:p>
        </p:txBody>
      </p:sp>
      <p:sp>
        <p:nvSpPr>
          <p:cNvPr id="3" name="Content Placeholder 2"/>
          <p:cNvSpPr>
            <a:spLocks noGrp="1"/>
          </p:cNvSpPr>
          <p:nvPr>
            <p:ph sz="quarter" idx="14"/>
          </p:nvPr>
        </p:nvSpPr>
        <p:spPr/>
        <p:txBody>
          <a:bodyPr/>
          <a:lstStyle/>
          <a:p>
            <a:endParaRPr lang="fr-BE"/>
          </a:p>
        </p:txBody>
      </p:sp>
      <p:sp>
        <p:nvSpPr>
          <p:cNvPr id="11" name="Content Placeholder 10"/>
          <p:cNvSpPr>
            <a:spLocks noGrp="1"/>
          </p:cNvSpPr>
          <p:nvPr>
            <p:ph sz="quarter" idx="15"/>
          </p:nvPr>
        </p:nvSpPr>
        <p:spPr/>
        <p:txBody>
          <a:bodyPr/>
          <a:lstStyle/>
          <a:p>
            <a:endParaRPr lang="fr-BE"/>
          </a:p>
        </p:txBody>
      </p:sp>
      <p:pic>
        <p:nvPicPr>
          <p:cNvPr id="4" name="Content Placeholder 3"/>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157435" y="1900239"/>
            <a:ext cx="6124575" cy="3675062"/>
          </a:xfrm>
          <a:prstGeom prst="rect">
            <a:avLst/>
          </a:prstGeom>
          <a:solidFill>
            <a:srgbClr val="FFFFFF"/>
          </a:solidFill>
          <a:ln>
            <a:noFill/>
          </a:ln>
        </p:spPr>
      </p:pic>
      <p:pic>
        <p:nvPicPr>
          <p:cNvPr id="5" name="Picture 4"/>
          <p:cNvPicPr>
            <a:picLocks noChangeAspect="1"/>
          </p:cNvPicPr>
          <p:nvPr/>
        </p:nvPicPr>
        <p:blipFill>
          <a:blip r:embed="rId4"/>
          <a:stretch>
            <a:fillRect/>
          </a:stretch>
        </p:blipFill>
        <p:spPr>
          <a:xfrm>
            <a:off x="1191588" y="1582493"/>
            <a:ext cx="1673254" cy="1683001"/>
          </a:xfrm>
          <a:prstGeom prst="rect">
            <a:avLst/>
          </a:prstGeom>
        </p:spPr>
      </p:pic>
      <p:pic>
        <p:nvPicPr>
          <p:cNvPr id="6"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254" y="5575301"/>
            <a:ext cx="2431490" cy="1282699"/>
          </a:xfrm>
          <a:prstGeom prst="rect">
            <a:avLst/>
          </a:prstGeom>
        </p:spPr>
      </p:pic>
      <p:pic>
        <p:nvPicPr>
          <p:cNvPr id="7" name="Image 24"/>
          <p:cNvPicPr>
            <a:picLocks noChangeAspect="1"/>
          </p:cNvPicPr>
          <p:nvPr/>
        </p:nvPicPr>
        <p:blipFill>
          <a:blip r:embed="rId6"/>
          <a:stretch>
            <a:fillRect/>
          </a:stretch>
        </p:blipFill>
        <p:spPr>
          <a:xfrm>
            <a:off x="9653857" y="5486399"/>
            <a:ext cx="1872652" cy="1076995"/>
          </a:xfrm>
          <a:prstGeom prst="rect">
            <a:avLst/>
          </a:prstGeom>
        </p:spPr>
      </p:pic>
      <p:pic>
        <p:nvPicPr>
          <p:cNvPr id="1026" name="Picture 2" descr="Global Airport Surveillance Radar Industry Analysis &amp; Forecast Report  2016-2021 - Asia Pacific Security Magaz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6314" y="1223310"/>
            <a:ext cx="2091960" cy="15062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p:cNvPicPr>
            <a:picLocks noChangeAspect="1"/>
          </p:cNvPicPr>
          <p:nvPr/>
        </p:nvPicPr>
        <p:blipFill>
          <a:blip r:embed="rId8"/>
          <a:stretch>
            <a:fillRect/>
          </a:stretch>
        </p:blipFill>
        <p:spPr>
          <a:xfrm>
            <a:off x="9327157" y="2906867"/>
            <a:ext cx="2110195" cy="1484305"/>
          </a:xfrm>
          <a:prstGeom prst="rect">
            <a:avLst/>
          </a:prstGeom>
        </p:spPr>
      </p:pic>
      <p:pic>
        <p:nvPicPr>
          <p:cNvPr id="9" name="Picture 8"/>
          <p:cNvPicPr>
            <a:picLocks noChangeAspect="1"/>
          </p:cNvPicPr>
          <p:nvPr/>
        </p:nvPicPr>
        <p:blipFill>
          <a:blip r:embed="rId9"/>
          <a:stretch>
            <a:fillRect/>
          </a:stretch>
        </p:blipFill>
        <p:spPr>
          <a:xfrm flipH="1">
            <a:off x="1191588" y="5229922"/>
            <a:ext cx="1542395" cy="1570008"/>
          </a:xfrm>
          <a:prstGeom prst="rect">
            <a:avLst/>
          </a:prstGeom>
        </p:spPr>
      </p:pic>
      <p:pic>
        <p:nvPicPr>
          <p:cNvPr id="10" name="Espace réservé du contenu 5"/>
          <p:cNvPicPr>
            <a:picLocks noChangeAspect="1"/>
          </p:cNvPicPr>
          <p:nvPr/>
        </p:nvPicPr>
        <p:blipFill>
          <a:blip r:embed="rId10"/>
          <a:stretch>
            <a:fillRect/>
          </a:stretch>
        </p:blipFill>
        <p:spPr bwMode="auto">
          <a:xfrm>
            <a:off x="2242431" y="5712425"/>
            <a:ext cx="375947" cy="370251"/>
          </a:xfrm>
          <a:prstGeom prst="rect">
            <a:avLst/>
          </a:prstGeom>
          <a:noFill/>
          <a:ln w="9525">
            <a:noFill/>
            <a:miter lim="800000"/>
            <a:headEnd/>
            <a:tailEnd/>
          </a:ln>
        </p:spPr>
      </p:pic>
      <p:pic>
        <p:nvPicPr>
          <p:cNvPr id="1028" name="Picture 4" descr="Airport Suppliers - MOOG Navigation and Surveillance Systems - Runway FOD  Detection Systems, Distance Measuring Equipment, Tactical Air Navigati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4000" y="3382066"/>
            <a:ext cx="2193925" cy="1467695"/>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2973710"/>
      </p:ext>
    </p:extLst>
  </p:cSld>
  <p:clrMapOvr>
    <a:masterClrMapping/>
  </p:clrMapOvr>
</p:sld>
</file>

<file path=ppt/theme/theme1.xml><?xml version="1.0" encoding="utf-8"?>
<a:theme xmlns:a="http://schemas.openxmlformats.org/drawingml/2006/main" name="TITLE SLIDES">
  <a:themeElements>
    <a:clrScheme name="BAF THEME">
      <a:dk1>
        <a:srgbClr val="000000"/>
      </a:dk1>
      <a:lt1>
        <a:srgbClr val="FFFFFF"/>
      </a:lt1>
      <a:dk2>
        <a:srgbClr val="17243F"/>
      </a:dk2>
      <a:lt2>
        <a:srgbClr val="F6CA20"/>
      </a:lt2>
      <a:accent1>
        <a:srgbClr val="243C66"/>
      </a:accent1>
      <a:accent2>
        <a:srgbClr val="5B788A"/>
      </a:accent2>
      <a:accent3>
        <a:srgbClr val="415E73"/>
      </a:accent3>
      <a:accent4>
        <a:srgbClr val="28485E"/>
      </a:accent4>
      <a:accent5>
        <a:srgbClr val="09364B"/>
      </a:accent5>
      <a:accent6>
        <a:srgbClr val="00FFF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F Huisstijl Template" id="{006064C5-091B-5546-9116-9DB2D4EEEBA8}" vid="{B6928818-EAE7-A945-9423-0A44763A42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21816</TotalTime>
  <Words>2803</Words>
  <Application>Microsoft Office PowerPoint</Application>
  <PresentationFormat>Widescreen</PresentationFormat>
  <Paragraphs>359</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Courier New</vt:lpstr>
      <vt:lpstr>Wingdings</vt:lpstr>
      <vt:lpstr>TITLE SLIDES</vt:lpstr>
      <vt:lpstr>Impact on Aviation</vt:lpstr>
      <vt:lpstr>Outline</vt:lpstr>
      <vt:lpstr>Radiation</vt:lpstr>
      <vt:lpstr>Galactic Cosmic Rays</vt:lpstr>
      <vt:lpstr>Galactic Cosmic Rays</vt:lpstr>
      <vt:lpstr>Galactic Cosmic Rays</vt:lpstr>
      <vt:lpstr>Solar Energetic Particles</vt:lpstr>
      <vt:lpstr>Regulations</vt:lpstr>
      <vt:lpstr>Impact on Aviation </vt:lpstr>
      <vt:lpstr>Impact on Aviation </vt:lpstr>
      <vt:lpstr>Flight Routes</vt:lpstr>
      <vt:lpstr>Impact on Crew and passengers</vt:lpstr>
      <vt:lpstr>Impact on Crew and passengers</vt:lpstr>
      <vt:lpstr>Impact on Avionics</vt:lpstr>
      <vt:lpstr>NOAA scale for Radiation</vt:lpstr>
      <vt:lpstr>10 Sept 2017 Solar Storm</vt:lpstr>
      <vt:lpstr>AVIDOS Sample</vt:lpstr>
      <vt:lpstr>Question</vt:lpstr>
    </vt:vector>
  </TitlesOfParts>
  <Company>Belgian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on Aviation</dc:title>
  <dc:creator>Lebrun Damien</dc:creator>
  <cp:lastModifiedBy>Van Belleghem Bastien</cp:lastModifiedBy>
  <cp:revision>66</cp:revision>
  <dcterms:created xsi:type="dcterms:W3CDTF">2020-03-17T08:32:25Z</dcterms:created>
  <dcterms:modified xsi:type="dcterms:W3CDTF">2023-05-24T19:44:14Z</dcterms:modified>
</cp:coreProperties>
</file>