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4" r:id="rId5"/>
    <p:sldId id="265" r:id="rId6"/>
    <p:sldId id="266" r:id="rId7"/>
    <p:sldId id="267" r:id="rId8"/>
    <p:sldId id="268" r:id="rId9"/>
    <p:sldId id="261" r:id="rId10"/>
    <p:sldId id="262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BC30-69E2-4140-AEE9-2807A6693272}" type="datetimeFigureOut">
              <a:rPr lang="nl-NL" smtClean="0"/>
              <a:t>19-11-2016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B5D6-00BA-4388-8B11-8CE0F72359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240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BC30-69E2-4140-AEE9-2807A6693272}" type="datetimeFigureOut">
              <a:rPr lang="nl-NL" smtClean="0"/>
              <a:t>19-11-2016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B5D6-00BA-4388-8B11-8CE0F72359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0178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BC30-69E2-4140-AEE9-2807A6693272}" type="datetimeFigureOut">
              <a:rPr lang="nl-NL" smtClean="0"/>
              <a:t>19-11-2016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B5D6-00BA-4388-8B11-8CE0F72359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310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BC30-69E2-4140-AEE9-2807A6693272}" type="datetimeFigureOut">
              <a:rPr lang="nl-NL" smtClean="0"/>
              <a:t>19-11-2016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B5D6-00BA-4388-8B11-8CE0F72359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66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BC30-69E2-4140-AEE9-2807A6693272}" type="datetimeFigureOut">
              <a:rPr lang="nl-NL" smtClean="0"/>
              <a:t>19-11-2016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B5D6-00BA-4388-8B11-8CE0F72359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046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BC30-69E2-4140-AEE9-2807A6693272}" type="datetimeFigureOut">
              <a:rPr lang="nl-NL" smtClean="0"/>
              <a:t>19-11-2016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B5D6-00BA-4388-8B11-8CE0F72359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19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BC30-69E2-4140-AEE9-2807A6693272}" type="datetimeFigureOut">
              <a:rPr lang="nl-NL" smtClean="0"/>
              <a:t>19-11-2016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B5D6-00BA-4388-8B11-8CE0F72359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099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BC30-69E2-4140-AEE9-2807A6693272}" type="datetimeFigureOut">
              <a:rPr lang="nl-NL" smtClean="0"/>
              <a:t>19-11-2016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B5D6-00BA-4388-8B11-8CE0F72359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895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BC30-69E2-4140-AEE9-2807A6693272}" type="datetimeFigureOut">
              <a:rPr lang="nl-NL" smtClean="0"/>
              <a:t>19-11-2016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B5D6-00BA-4388-8B11-8CE0F72359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2326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BC30-69E2-4140-AEE9-2807A6693272}" type="datetimeFigureOut">
              <a:rPr lang="nl-NL" smtClean="0"/>
              <a:t>19-11-2016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B5D6-00BA-4388-8B11-8CE0F72359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832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BC30-69E2-4140-AEE9-2807A6693272}" type="datetimeFigureOut">
              <a:rPr lang="nl-NL" smtClean="0"/>
              <a:t>19-11-2016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B5D6-00BA-4388-8B11-8CE0F72359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045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EBC30-69E2-4140-AEE9-2807A6693272}" type="datetimeFigureOut">
              <a:rPr lang="nl-NL" smtClean="0"/>
              <a:t>19-11-2016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FB5D6-00BA-4388-8B11-8CE0F72359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474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1470025"/>
          </a:xfrm>
          <a:solidFill>
            <a:schemeClr val="bg2"/>
          </a:solidFill>
        </p:spPr>
        <p:txBody>
          <a:bodyPr/>
          <a:lstStyle/>
          <a:p>
            <a:r>
              <a:rPr lang="nl-NL" dirty="0" smtClean="0"/>
              <a:t>GAID </a:t>
            </a:r>
            <a:r>
              <a:rPr lang="nl-NL" dirty="0" err="1" smtClean="0"/>
              <a:t>Breakout</a:t>
            </a:r>
            <a:r>
              <a:rPr lang="nl-NL" dirty="0" smtClean="0"/>
              <a:t> </a:t>
            </a:r>
            <a:r>
              <a:rPr lang="nl-NL" dirty="0" err="1" smtClean="0"/>
              <a:t>session</a:t>
            </a:r>
            <a:r>
              <a:rPr lang="nl-NL" dirty="0" smtClean="0"/>
              <a:t> 1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Please choose your breakout group from the three below (and delete the other names)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Climate Research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Climate Services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Satellite and Model Validation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804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0" y="1340768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/>
          </a:p>
          <a:p>
            <a:r>
              <a:rPr lang="en-US" sz="2000" b="1" dirty="0" smtClean="0"/>
              <a:t>Session 2</a:t>
            </a:r>
          </a:p>
          <a:p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Which gaps do you specifically encounter when running your application? Are these listed / sufficiently well scoped and formulated?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 smtClean="0"/>
              <a:t>Which gaps have the most impact on your work? What would be needed to remedy? What is the risk for not resolving the gap on short / long term?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Can you suggest any additional (future) </a:t>
            </a:r>
            <a:r>
              <a:rPr lang="en-US" sz="2000" dirty="0" err="1" smtClean="0"/>
              <a:t>workprogram</a:t>
            </a:r>
            <a:r>
              <a:rPr lang="en-US" sz="2000" dirty="0" smtClean="0"/>
              <a:t> / activity to resolve one of  the current gaps? Can you assess feasibility and distinguish between amount of effort (costs?) expected?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 smtClean="0"/>
              <a:t>Other points raised w.r.t. prioritization, gap impacts, proposed remedies, costs?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1470025"/>
          </a:xfrm>
          <a:solidFill>
            <a:schemeClr val="bg2"/>
          </a:solidFill>
        </p:spPr>
        <p:txBody>
          <a:bodyPr/>
          <a:lstStyle/>
          <a:p>
            <a:r>
              <a:rPr lang="nl-NL" dirty="0" smtClean="0"/>
              <a:t>List of </a:t>
            </a:r>
            <a:r>
              <a:rPr lang="nl-NL" dirty="0" err="1" smtClean="0"/>
              <a:t>Questions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5639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-4033" y="16588"/>
            <a:ext cx="9143999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endParaRPr lang="nl-NL" sz="2400" b="1" dirty="0" smtClean="0"/>
          </a:p>
          <a:p>
            <a:pPr algn="ctr"/>
            <a:r>
              <a:rPr lang="en-US" sz="2400" b="1" dirty="0" smtClean="0"/>
              <a:t>1.  Which gaps do you specifically encounter when running your application? Are these listed / sufficiently well scoped and formulated?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-4033" y="1779687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NL" i="1" dirty="0" smtClean="0"/>
              <a:t>Enter in </a:t>
            </a:r>
            <a:r>
              <a:rPr lang="nl-NL" i="1" dirty="0" err="1" smtClean="0"/>
              <a:t>bullet</a:t>
            </a:r>
            <a:r>
              <a:rPr lang="nl-NL" i="1" dirty="0" smtClean="0"/>
              <a:t> points </a:t>
            </a:r>
            <a:r>
              <a:rPr lang="nl-NL" i="1" dirty="0" err="1" smtClean="0"/>
              <a:t>the</a:t>
            </a:r>
            <a:r>
              <a:rPr lang="nl-NL" i="1" dirty="0" smtClean="0"/>
              <a:t> </a:t>
            </a:r>
            <a:r>
              <a:rPr lang="nl-NL" i="1" dirty="0" err="1" smtClean="0"/>
              <a:t>key</a:t>
            </a:r>
            <a:r>
              <a:rPr lang="nl-NL" i="1" dirty="0" smtClean="0"/>
              <a:t> </a:t>
            </a:r>
            <a:r>
              <a:rPr lang="nl-NL" i="1" dirty="0" err="1" smtClean="0"/>
              <a:t>elements</a:t>
            </a:r>
            <a:r>
              <a:rPr lang="nl-NL" i="1" dirty="0" smtClean="0"/>
              <a:t> of </a:t>
            </a:r>
            <a:r>
              <a:rPr lang="nl-NL" i="1" dirty="0" err="1" smtClean="0"/>
              <a:t>your</a:t>
            </a:r>
            <a:r>
              <a:rPr lang="nl-NL" i="1" dirty="0" smtClean="0"/>
              <a:t> </a:t>
            </a:r>
            <a:r>
              <a:rPr lang="nl-NL" i="1" dirty="0" err="1" smtClean="0"/>
              <a:t>discussions</a:t>
            </a:r>
            <a:endParaRPr lang="nl-NL" i="1" dirty="0" smtClean="0"/>
          </a:p>
          <a:p>
            <a:pPr marL="285750" indent="-285750">
              <a:buFont typeface="Arial" charset="0"/>
              <a:buChar char="•"/>
            </a:pPr>
            <a:r>
              <a:rPr lang="nl-NL" i="1" dirty="0" smtClean="0"/>
              <a:t>…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281230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-4033" y="16588"/>
            <a:ext cx="9143999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endParaRPr lang="nl-NL" sz="2400" b="1" dirty="0" smtClean="0"/>
          </a:p>
          <a:p>
            <a:pPr algn="ctr"/>
            <a:r>
              <a:rPr lang="en-US" sz="2400" b="1" dirty="0" smtClean="0"/>
              <a:t>2.  Which gaps have the most impact on your work? What would be needed to remedy? What is the risk for not resolving the gap on short / long term?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-4033" y="1779687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NL" i="1" dirty="0" smtClean="0"/>
              <a:t>Enter in </a:t>
            </a:r>
            <a:r>
              <a:rPr lang="nl-NL" i="1" dirty="0" err="1" smtClean="0"/>
              <a:t>bullet</a:t>
            </a:r>
            <a:r>
              <a:rPr lang="nl-NL" i="1" dirty="0" smtClean="0"/>
              <a:t> points </a:t>
            </a:r>
            <a:r>
              <a:rPr lang="nl-NL" i="1" dirty="0" err="1" smtClean="0"/>
              <a:t>the</a:t>
            </a:r>
            <a:r>
              <a:rPr lang="nl-NL" i="1" dirty="0" smtClean="0"/>
              <a:t> </a:t>
            </a:r>
            <a:r>
              <a:rPr lang="nl-NL" i="1" dirty="0" err="1" smtClean="0"/>
              <a:t>key</a:t>
            </a:r>
            <a:r>
              <a:rPr lang="nl-NL" i="1" dirty="0" smtClean="0"/>
              <a:t> </a:t>
            </a:r>
            <a:r>
              <a:rPr lang="nl-NL" i="1" dirty="0" err="1" smtClean="0"/>
              <a:t>elements</a:t>
            </a:r>
            <a:r>
              <a:rPr lang="nl-NL" i="1" dirty="0" smtClean="0"/>
              <a:t> of </a:t>
            </a:r>
            <a:r>
              <a:rPr lang="nl-NL" i="1" dirty="0" err="1" smtClean="0"/>
              <a:t>your</a:t>
            </a:r>
            <a:r>
              <a:rPr lang="nl-NL" i="1" dirty="0" smtClean="0"/>
              <a:t> </a:t>
            </a:r>
            <a:r>
              <a:rPr lang="nl-NL" i="1" dirty="0" err="1" smtClean="0"/>
              <a:t>discussions</a:t>
            </a:r>
            <a:endParaRPr lang="nl-NL" i="1" dirty="0" smtClean="0"/>
          </a:p>
          <a:p>
            <a:pPr marL="285750" indent="-285750">
              <a:buFont typeface="Arial" charset="0"/>
              <a:buChar char="•"/>
            </a:pPr>
            <a:r>
              <a:rPr lang="nl-NL" i="1" dirty="0" smtClean="0"/>
              <a:t>…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743873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-4033" y="16588"/>
            <a:ext cx="9143999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endParaRPr lang="nl-NL" sz="2400" b="1" dirty="0" smtClean="0"/>
          </a:p>
          <a:p>
            <a:pPr algn="ctr"/>
            <a:r>
              <a:rPr lang="en-US" sz="2400" b="1" dirty="0" smtClean="0"/>
              <a:t>3.  Can you suggest any additional (future) </a:t>
            </a:r>
            <a:r>
              <a:rPr lang="en-US" sz="2400" b="1" dirty="0" err="1" smtClean="0"/>
              <a:t>workprogram</a:t>
            </a:r>
            <a:r>
              <a:rPr lang="en-US" sz="2400" b="1" dirty="0" smtClean="0"/>
              <a:t> / activity to resolve one of  the current gaps? Can you assess feasibility and distinguish between amount of effort (costs?) expected?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-4033" y="1779687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NL" i="1" dirty="0" smtClean="0"/>
              <a:t>Enter in </a:t>
            </a:r>
            <a:r>
              <a:rPr lang="nl-NL" i="1" dirty="0" err="1" smtClean="0"/>
              <a:t>bullet</a:t>
            </a:r>
            <a:r>
              <a:rPr lang="nl-NL" i="1" dirty="0" smtClean="0"/>
              <a:t> points </a:t>
            </a:r>
            <a:r>
              <a:rPr lang="nl-NL" i="1" dirty="0" err="1" smtClean="0"/>
              <a:t>the</a:t>
            </a:r>
            <a:r>
              <a:rPr lang="nl-NL" i="1" dirty="0" smtClean="0"/>
              <a:t> </a:t>
            </a:r>
            <a:r>
              <a:rPr lang="nl-NL" i="1" dirty="0" err="1" smtClean="0"/>
              <a:t>key</a:t>
            </a:r>
            <a:r>
              <a:rPr lang="nl-NL" i="1" dirty="0" smtClean="0"/>
              <a:t> </a:t>
            </a:r>
            <a:r>
              <a:rPr lang="nl-NL" i="1" dirty="0" err="1" smtClean="0"/>
              <a:t>elements</a:t>
            </a:r>
            <a:r>
              <a:rPr lang="nl-NL" i="1" dirty="0" smtClean="0"/>
              <a:t> of </a:t>
            </a:r>
            <a:r>
              <a:rPr lang="nl-NL" i="1" dirty="0" err="1" smtClean="0"/>
              <a:t>your</a:t>
            </a:r>
            <a:r>
              <a:rPr lang="nl-NL" i="1" dirty="0" smtClean="0"/>
              <a:t> </a:t>
            </a:r>
            <a:r>
              <a:rPr lang="nl-NL" i="1" dirty="0" err="1" smtClean="0"/>
              <a:t>discussions</a:t>
            </a:r>
            <a:endParaRPr lang="nl-NL" i="1" dirty="0" smtClean="0"/>
          </a:p>
          <a:p>
            <a:pPr marL="285750" indent="-285750">
              <a:buFont typeface="Arial" charset="0"/>
              <a:buChar char="•"/>
            </a:pPr>
            <a:r>
              <a:rPr lang="nl-NL" i="1" dirty="0" smtClean="0"/>
              <a:t>…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628465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-4033" y="16588"/>
            <a:ext cx="9143999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endParaRPr lang="nl-NL" sz="2400" b="1" dirty="0" smtClean="0"/>
          </a:p>
          <a:p>
            <a:pPr algn="ctr"/>
            <a:r>
              <a:rPr lang="en-US" sz="2400" b="1" dirty="0" smtClean="0"/>
              <a:t>4.  Other points raised w.r.t. prioritization, gap impacts, proposed remedies, costs? 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-4033" y="1779687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NL" i="1" dirty="0" smtClean="0"/>
              <a:t>Enter in </a:t>
            </a:r>
            <a:r>
              <a:rPr lang="nl-NL" i="1" dirty="0" err="1" smtClean="0"/>
              <a:t>bullet</a:t>
            </a:r>
            <a:r>
              <a:rPr lang="nl-NL" i="1" dirty="0" smtClean="0"/>
              <a:t> points </a:t>
            </a:r>
            <a:r>
              <a:rPr lang="nl-NL" i="1" dirty="0" err="1" smtClean="0"/>
              <a:t>the</a:t>
            </a:r>
            <a:r>
              <a:rPr lang="nl-NL" i="1" dirty="0" smtClean="0"/>
              <a:t> </a:t>
            </a:r>
            <a:r>
              <a:rPr lang="nl-NL" i="1" dirty="0" err="1" smtClean="0"/>
              <a:t>key</a:t>
            </a:r>
            <a:r>
              <a:rPr lang="nl-NL" i="1" dirty="0" smtClean="0"/>
              <a:t> </a:t>
            </a:r>
            <a:r>
              <a:rPr lang="nl-NL" i="1" dirty="0" err="1" smtClean="0"/>
              <a:t>elements</a:t>
            </a:r>
            <a:r>
              <a:rPr lang="nl-NL" i="1" dirty="0" smtClean="0"/>
              <a:t> of </a:t>
            </a:r>
            <a:r>
              <a:rPr lang="nl-NL" i="1" dirty="0" err="1" smtClean="0"/>
              <a:t>your</a:t>
            </a:r>
            <a:r>
              <a:rPr lang="nl-NL" i="1" dirty="0" smtClean="0"/>
              <a:t> </a:t>
            </a:r>
            <a:r>
              <a:rPr lang="nl-NL" i="1" dirty="0" err="1" smtClean="0"/>
              <a:t>discussions</a:t>
            </a:r>
            <a:endParaRPr lang="nl-NL" i="1" dirty="0" smtClean="0"/>
          </a:p>
          <a:p>
            <a:pPr marL="285750" indent="-285750">
              <a:buFont typeface="Arial" charset="0"/>
              <a:buChar char="•"/>
            </a:pPr>
            <a:r>
              <a:rPr lang="nl-NL" i="1" dirty="0" smtClean="0"/>
              <a:t>…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364103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0" y="1340768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/>
          </a:p>
          <a:p>
            <a:r>
              <a:rPr lang="en-US" sz="2000" b="1" dirty="0" smtClean="0"/>
              <a:t>Session 1 </a:t>
            </a:r>
          </a:p>
          <a:p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What is your perception of the bottom-up process of Gap Identification in GAIA-CLIM: Strengths / Weaknesses etc.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How usefulness is the gap assessment process to users? Can we maybe improve?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Do you agree that the current 88 gaps in the catalogue are actually gaps? (see the gap catalogue provided)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Do you miss gaps or e.g. important elements in the current gaps?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Would you like to see </a:t>
            </a:r>
            <a:r>
              <a:rPr lang="en-US" sz="2000" dirty="0" smtClean="0"/>
              <a:t>another structure of the document/ other </a:t>
            </a:r>
            <a:r>
              <a:rPr lang="en-US" sz="2000" dirty="0" smtClean="0"/>
              <a:t>cross sections / further analysis of the gaps / interactive tools for the on-line catalogue?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Other points raised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1470025"/>
          </a:xfrm>
          <a:solidFill>
            <a:schemeClr val="bg2"/>
          </a:solidFill>
        </p:spPr>
        <p:txBody>
          <a:bodyPr/>
          <a:lstStyle/>
          <a:p>
            <a:r>
              <a:rPr lang="nl-NL" dirty="0" smtClean="0"/>
              <a:t>List of </a:t>
            </a:r>
            <a:r>
              <a:rPr lang="nl-NL" dirty="0" err="1" smtClean="0"/>
              <a:t>Questions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2448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-4033" y="16588"/>
            <a:ext cx="9143999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endParaRPr lang="nl-NL" sz="2400" b="1" dirty="0" smtClean="0"/>
          </a:p>
          <a:p>
            <a:pPr marL="457200" indent="-457200" algn="ctr">
              <a:buAutoNum type="arabicPeriod"/>
            </a:pPr>
            <a:r>
              <a:rPr lang="en-US" sz="2400" b="1" dirty="0" smtClean="0"/>
              <a:t>What is your perception of the bottom-up process of Gap Identification in GAIA-CLIM: Strengths / Weaknesses etc.</a:t>
            </a:r>
          </a:p>
          <a:p>
            <a:pPr algn="ctr"/>
            <a:endParaRPr lang="nl-NL" sz="2400" b="1" dirty="0" smtClean="0"/>
          </a:p>
        </p:txBody>
      </p:sp>
      <p:sp>
        <p:nvSpPr>
          <p:cNvPr id="6" name="Tekstvak 5"/>
          <p:cNvSpPr txBox="1"/>
          <p:nvPr/>
        </p:nvSpPr>
        <p:spPr>
          <a:xfrm>
            <a:off x="-4033" y="1779687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NL" i="1" dirty="0" smtClean="0"/>
              <a:t>Enter in </a:t>
            </a:r>
            <a:r>
              <a:rPr lang="nl-NL" i="1" dirty="0" err="1" smtClean="0"/>
              <a:t>bullet</a:t>
            </a:r>
            <a:r>
              <a:rPr lang="nl-NL" i="1" dirty="0" smtClean="0"/>
              <a:t> points </a:t>
            </a:r>
            <a:r>
              <a:rPr lang="nl-NL" i="1" dirty="0" err="1" smtClean="0"/>
              <a:t>the</a:t>
            </a:r>
            <a:r>
              <a:rPr lang="nl-NL" i="1" dirty="0" smtClean="0"/>
              <a:t> </a:t>
            </a:r>
            <a:r>
              <a:rPr lang="nl-NL" i="1" dirty="0" err="1" smtClean="0"/>
              <a:t>key</a:t>
            </a:r>
            <a:r>
              <a:rPr lang="nl-NL" i="1" dirty="0" smtClean="0"/>
              <a:t> </a:t>
            </a:r>
            <a:r>
              <a:rPr lang="nl-NL" i="1" dirty="0" err="1" smtClean="0"/>
              <a:t>elements</a:t>
            </a:r>
            <a:r>
              <a:rPr lang="nl-NL" i="1" dirty="0" smtClean="0"/>
              <a:t> of </a:t>
            </a:r>
            <a:r>
              <a:rPr lang="nl-NL" i="1" dirty="0" err="1" smtClean="0"/>
              <a:t>your</a:t>
            </a:r>
            <a:r>
              <a:rPr lang="nl-NL" i="1" dirty="0" smtClean="0"/>
              <a:t> </a:t>
            </a:r>
            <a:r>
              <a:rPr lang="nl-NL" i="1" dirty="0" err="1" smtClean="0"/>
              <a:t>discussions</a:t>
            </a:r>
            <a:endParaRPr lang="nl-NL" i="1" dirty="0" smtClean="0"/>
          </a:p>
          <a:p>
            <a:pPr marL="285750" indent="-285750">
              <a:buFont typeface="Arial" charset="0"/>
              <a:buChar char="•"/>
            </a:pPr>
            <a:r>
              <a:rPr lang="nl-NL" i="1" dirty="0" smtClean="0"/>
              <a:t>…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775637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-4033" y="16588"/>
            <a:ext cx="9143999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endParaRPr lang="nl-NL" sz="2400" b="1" dirty="0" smtClean="0"/>
          </a:p>
          <a:p>
            <a:pPr algn="ctr"/>
            <a:r>
              <a:rPr lang="en-US" sz="2400" b="1" dirty="0" smtClean="0"/>
              <a:t>2.  How usefulness is the gap assessment process to users? Can we maybe improve?</a:t>
            </a:r>
          </a:p>
          <a:p>
            <a:endParaRPr lang="en-US" sz="2400" dirty="0" smtClean="0"/>
          </a:p>
        </p:txBody>
      </p:sp>
      <p:sp>
        <p:nvSpPr>
          <p:cNvPr id="6" name="Tekstvak 5"/>
          <p:cNvSpPr txBox="1"/>
          <p:nvPr/>
        </p:nvSpPr>
        <p:spPr>
          <a:xfrm>
            <a:off x="-4033" y="1779687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NL" i="1" dirty="0" smtClean="0"/>
              <a:t>Enter in </a:t>
            </a:r>
            <a:r>
              <a:rPr lang="nl-NL" i="1" dirty="0" err="1" smtClean="0"/>
              <a:t>bullet</a:t>
            </a:r>
            <a:r>
              <a:rPr lang="nl-NL" i="1" dirty="0" smtClean="0"/>
              <a:t> points </a:t>
            </a:r>
            <a:r>
              <a:rPr lang="nl-NL" i="1" dirty="0" err="1" smtClean="0"/>
              <a:t>the</a:t>
            </a:r>
            <a:r>
              <a:rPr lang="nl-NL" i="1" dirty="0" smtClean="0"/>
              <a:t> </a:t>
            </a:r>
            <a:r>
              <a:rPr lang="nl-NL" i="1" dirty="0" err="1" smtClean="0"/>
              <a:t>key</a:t>
            </a:r>
            <a:r>
              <a:rPr lang="nl-NL" i="1" dirty="0" smtClean="0"/>
              <a:t> </a:t>
            </a:r>
            <a:r>
              <a:rPr lang="nl-NL" i="1" dirty="0" err="1" smtClean="0"/>
              <a:t>elements</a:t>
            </a:r>
            <a:r>
              <a:rPr lang="nl-NL" i="1" dirty="0" smtClean="0"/>
              <a:t> of </a:t>
            </a:r>
            <a:r>
              <a:rPr lang="nl-NL" i="1" dirty="0" err="1" smtClean="0"/>
              <a:t>your</a:t>
            </a:r>
            <a:r>
              <a:rPr lang="nl-NL" i="1" dirty="0" smtClean="0"/>
              <a:t> </a:t>
            </a:r>
            <a:r>
              <a:rPr lang="nl-NL" i="1" dirty="0" err="1" smtClean="0"/>
              <a:t>discussions</a:t>
            </a:r>
            <a:endParaRPr lang="nl-NL" i="1" dirty="0" smtClean="0"/>
          </a:p>
          <a:p>
            <a:pPr marL="285750" indent="-285750">
              <a:buFont typeface="Arial" charset="0"/>
              <a:buChar char="•"/>
            </a:pPr>
            <a:r>
              <a:rPr lang="nl-NL" i="1" dirty="0" smtClean="0"/>
              <a:t>…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19102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-4033" y="16588"/>
            <a:ext cx="9143999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endParaRPr lang="nl-NL" sz="2400" b="1" dirty="0" smtClean="0"/>
          </a:p>
          <a:p>
            <a:pPr algn="ctr"/>
            <a:r>
              <a:rPr lang="nl-NL" sz="2400" b="1" dirty="0" smtClean="0"/>
              <a:t>3.  </a:t>
            </a:r>
            <a:r>
              <a:rPr lang="en-US" sz="2400" b="1" dirty="0" smtClean="0"/>
              <a:t>Do you agree that the current 88 gaps in the catalogue are actually gaps? (see the gap catalogue provided)</a:t>
            </a:r>
            <a:endParaRPr lang="nl-NL" sz="2400" b="1" dirty="0" smtClean="0"/>
          </a:p>
          <a:p>
            <a:pPr algn="ctr"/>
            <a:endParaRPr lang="nl-NL" sz="2400" b="1" dirty="0" smtClean="0"/>
          </a:p>
        </p:txBody>
      </p:sp>
      <p:sp>
        <p:nvSpPr>
          <p:cNvPr id="6" name="Tekstvak 5"/>
          <p:cNvSpPr txBox="1"/>
          <p:nvPr/>
        </p:nvSpPr>
        <p:spPr>
          <a:xfrm>
            <a:off x="-4033" y="1779687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NL" i="1" dirty="0" smtClean="0"/>
              <a:t>Enter in </a:t>
            </a:r>
            <a:r>
              <a:rPr lang="nl-NL" i="1" dirty="0" err="1" smtClean="0"/>
              <a:t>bullet</a:t>
            </a:r>
            <a:r>
              <a:rPr lang="nl-NL" i="1" dirty="0" smtClean="0"/>
              <a:t> points </a:t>
            </a:r>
            <a:r>
              <a:rPr lang="nl-NL" i="1" dirty="0" err="1" smtClean="0"/>
              <a:t>the</a:t>
            </a:r>
            <a:r>
              <a:rPr lang="nl-NL" i="1" dirty="0" smtClean="0"/>
              <a:t> </a:t>
            </a:r>
            <a:r>
              <a:rPr lang="nl-NL" i="1" dirty="0" err="1" smtClean="0"/>
              <a:t>key</a:t>
            </a:r>
            <a:r>
              <a:rPr lang="nl-NL" i="1" dirty="0" smtClean="0"/>
              <a:t> </a:t>
            </a:r>
            <a:r>
              <a:rPr lang="nl-NL" i="1" dirty="0" err="1" smtClean="0"/>
              <a:t>elements</a:t>
            </a:r>
            <a:r>
              <a:rPr lang="nl-NL" i="1" dirty="0" smtClean="0"/>
              <a:t> of </a:t>
            </a:r>
            <a:r>
              <a:rPr lang="nl-NL" i="1" dirty="0" err="1" smtClean="0"/>
              <a:t>your</a:t>
            </a:r>
            <a:r>
              <a:rPr lang="nl-NL" i="1" dirty="0" smtClean="0"/>
              <a:t> </a:t>
            </a:r>
            <a:r>
              <a:rPr lang="nl-NL" i="1" dirty="0" err="1" smtClean="0"/>
              <a:t>discussions</a:t>
            </a:r>
            <a:endParaRPr lang="nl-NL" i="1" dirty="0" smtClean="0"/>
          </a:p>
          <a:p>
            <a:pPr marL="285750" indent="-285750">
              <a:buFont typeface="Arial" charset="0"/>
              <a:buChar char="•"/>
            </a:pPr>
            <a:r>
              <a:rPr lang="nl-NL" i="1" dirty="0" smtClean="0"/>
              <a:t>…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19102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-4033" y="16588"/>
            <a:ext cx="9143999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endParaRPr lang="nl-NL" sz="2400" b="1" dirty="0" smtClean="0"/>
          </a:p>
          <a:p>
            <a:pPr algn="ctr"/>
            <a:r>
              <a:rPr lang="nl-NL" sz="2400" b="1" dirty="0" smtClean="0"/>
              <a:t>4. </a:t>
            </a:r>
            <a:r>
              <a:rPr lang="en-US" sz="2400" b="1" dirty="0" smtClean="0"/>
              <a:t>Do you miss gaps or e.g. important elements in the current gaps?</a:t>
            </a:r>
            <a:endParaRPr lang="nl-NL" sz="2400" b="1" dirty="0" smtClean="0"/>
          </a:p>
          <a:p>
            <a:pPr algn="ctr"/>
            <a:endParaRPr lang="nl-NL" sz="2400" b="1" dirty="0" smtClean="0"/>
          </a:p>
        </p:txBody>
      </p:sp>
      <p:sp>
        <p:nvSpPr>
          <p:cNvPr id="6" name="Tekstvak 5"/>
          <p:cNvSpPr txBox="1"/>
          <p:nvPr/>
        </p:nvSpPr>
        <p:spPr>
          <a:xfrm>
            <a:off x="-4033" y="1779687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NL" i="1" dirty="0" smtClean="0"/>
              <a:t>Enter in </a:t>
            </a:r>
            <a:r>
              <a:rPr lang="nl-NL" i="1" dirty="0" err="1" smtClean="0"/>
              <a:t>bullet</a:t>
            </a:r>
            <a:r>
              <a:rPr lang="nl-NL" i="1" dirty="0" smtClean="0"/>
              <a:t> points </a:t>
            </a:r>
            <a:r>
              <a:rPr lang="nl-NL" i="1" dirty="0" err="1" smtClean="0"/>
              <a:t>the</a:t>
            </a:r>
            <a:r>
              <a:rPr lang="nl-NL" i="1" dirty="0" smtClean="0"/>
              <a:t> </a:t>
            </a:r>
            <a:r>
              <a:rPr lang="nl-NL" i="1" dirty="0" err="1" smtClean="0"/>
              <a:t>key</a:t>
            </a:r>
            <a:r>
              <a:rPr lang="nl-NL" i="1" dirty="0" smtClean="0"/>
              <a:t> </a:t>
            </a:r>
            <a:r>
              <a:rPr lang="nl-NL" i="1" dirty="0" err="1" smtClean="0"/>
              <a:t>elements</a:t>
            </a:r>
            <a:r>
              <a:rPr lang="nl-NL" i="1" dirty="0" smtClean="0"/>
              <a:t> of </a:t>
            </a:r>
            <a:r>
              <a:rPr lang="nl-NL" i="1" dirty="0" err="1" smtClean="0"/>
              <a:t>your</a:t>
            </a:r>
            <a:r>
              <a:rPr lang="nl-NL" i="1" dirty="0" smtClean="0"/>
              <a:t> </a:t>
            </a:r>
            <a:r>
              <a:rPr lang="nl-NL" i="1" dirty="0" err="1" smtClean="0"/>
              <a:t>discussions</a:t>
            </a:r>
            <a:endParaRPr lang="nl-NL" i="1" dirty="0" smtClean="0"/>
          </a:p>
          <a:p>
            <a:pPr marL="285750" indent="-285750">
              <a:buFont typeface="Arial" charset="0"/>
              <a:buChar char="•"/>
            </a:pPr>
            <a:r>
              <a:rPr lang="nl-NL" i="1" dirty="0" smtClean="0"/>
              <a:t>…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19102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-4033" y="16588"/>
            <a:ext cx="9143999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endParaRPr lang="nl-NL" sz="2400" b="1" dirty="0"/>
          </a:p>
          <a:p>
            <a:pPr algn="ctr"/>
            <a:r>
              <a:rPr lang="nl-NL" sz="2400" b="1" dirty="0" smtClean="0"/>
              <a:t>5. </a:t>
            </a:r>
            <a:r>
              <a:rPr lang="en-US" sz="2400" b="1" dirty="0" smtClean="0"/>
              <a:t>Would you like to see </a:t>
            </a:r>
            <a:r>
              <a:rPr lang="en-US" sz="2400" b="1" dirty="0" smtClean="0"/>
              <a:t>another structure of the document/ other cross </a:t>
            </a:r>
            <a:r>
              <a:rPr lang="en-US" sz="2400" b="1" dirty="0" smtClean="0"/>
              <a:t>sections / further analysis of the gaps / interactive tools for the on-line catalogue</a:t>
            </a:r>
            <a:r>
              <a:rPr lang="en-US" sz="2400" b="1" dirty="0" smtClean="0"/>
              <a:t>?</a:t>
            </a:r>
            <a:endParaRPr lang="nl-NL" sz="2400" b="1" dirty="0" smtClean="0"/>
          </a:p>
        </p:txBody>
      </p:sp>
      <p:sp>
        <p:nvSpPr>
          <p:cNvPr id="6" name="Tekstvak 5"/>
          <p:cNvSpPr txBox="1"/>
          <p:nvPr/>
        </p:nvSpPr>
        <p:spPr>
          <a:xfrm>
            <a:off x="-4033" y="1779687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NL" i="1" dirty="0" smtClean="0"/>
              <a:t>Enter in </a:t>
            </a:r>
            <a:r>
              <a:rPr lang="nl-NL" i="1" dirty="0" err="1" smtClean="0"/>
              <a:t>bullet</a:t>
            </a:r>
            <a:r>
              <a:rPr lang="nl-NL" i="1" dirty="0" smtClean="0"/>
              <a:t> points </a:t>
            </a:r>
            <a:r>
              <a:rPr lang="nl-NL" i="1" dirty="0" err="1" smtClean="0"/>
              <a:t>the</a:t>
            </a:r>
            <a:r>
              <a:rPr lang="nl-NL" i="1" dirty="0" smtClean="0"/>
              <a:t> </a:t>
            </a:r>
            <a:r>
              <a:rPr lang="nl-NL" i="1" dirty="0" err="1" smtClean="0"/>
              <a:t>key</a:t>
            </a:r>
            <a:r>
              <a:rPr lang="nl-NL" i="1" dirty="0" smtClean="0"/>
              <a:t> </a:t>
            </a:r>
            <a:r>
              <a:rPr lang="nl-NL" i="1" dirty="0" err="1" smtClean="0"/>
              <a:t>elements</a:t>
            </a:r>
            <a:r>
              <a:rPr lang="nl-NL" i="1" dirty="0" smtClean="0"/>
              <a:t> of </a:t>
            </a:r>
            <a:r>
              <a:rPr lang="nl-NL" i="1" dirty="0" err="1" smtClean="0"/>
              <a:t>your</a:t>
            </a:r>
            <a:r>
              <a:rPr lang="nl-NL" i="1" dirty="0" smtClean="0"/>
              <a:t> </a:t>
            </a:r>
            <a:r>
              <a:rPr lang="nl-NL" i="1" dirty="0" err="1" smtClean="0"/>
              <a:t>discussions</a:t>
            </a:r>
            <a:endParaRPr lang="nl-NL" i="1" dirty="0" smtClean="0"/>
          </a:p>
          <a:p>
            <a:pPr marL="285750" indent="-285750">
              <a:buFont typeface="Arial" charset="0"/>
              <a:buChar char="•"/>
            </a:pPr>
            <a:r>
              <a:rPr lang="nl-NL" i="1" dirty="0" smtClean="0"/>
              <a:t>…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1910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-4033" y="16588"/>
            <a:ext cx="9143999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endParaRPr lang="nl-NL" sz="2400" b="1" dirty="0" smtClean="0"/>
          </a:p>
          <a:p>
            <a:pPr algn="ctr"/>
            <a:r>
              <a:rPr lang="nl-NL" sz="2400" b="1" dirty="0" smtClean="0"/>
              <a:t>6. </a:t>
            </a:r>
            <a:r>
              <a:rPr lang="nl-NL" sz="2400" b="1" dirty="0" err="1" smtClean="0"/>
              <a:t>Other</a:t>
            </a:r>
            <a:r>
              <a:rPr lang="nl-NL" sz="2400" b="1" dirty="0" smtClean="0"/>
              <a:t> points </a:t>
            </a:r>
            <a:r>
              <a:rPr lang="nl-NL" sz="2400" b="1" dirty="0" err="1" smtClean="0"/>
              <a:t>raised</a:t>
            </a:r>
            <a:endParaRPr lang="nl-NL" sz="2400" b="1" dirty="0" smtClean="0"/>
          </a:p>
          <a:p>
            <a:pPr algn="ctr"/>
            <a:endParaRPr lang="nl-NL" sz="2400" b="1" dirty="0" smtClean="0"/>
          </a:p>
        </p:txBody>
      </p:sp>
      <p:sp>
        <p:nvSpPr>
          <p:cNvPr id="6" name="Tekstvak 5"/>
          <p:cNvSpPr txBox="1"/>
          <p:nvPr/>
        </p:nvSpPr>
        <p:spPr>
          <a:xfrm>
            <a:off x="-4033" y="1779687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NL" i="1" dirty="0" smtClean="0"/>
              <a:t>Enter in </a:t>
            </a:r>
            <a:r>
              <a:rPr lang="nl-NL" i="1" dirty="0" err="1" smtClean="0"/>
              <a:t>bullet</a:t>
            </a:r>
            <a:r>
              <a:rPr lang="nl-NL" i="1" dirty="0" smtClean="0"/>
              <a:t> points </a:t>
            </a:r>
            <a:r>
              <a:rPr lang="nl-NL" i="1" dirty="0" err="1" smtClean="0"/>
              <a:t>the</a:t>
            </a:r>
            <a:r>
              <a:rPr lang="nl-NL" i="1" dirty="0" smtClean="0"/>
              <a:t> </a:t>
            </a:r>
            <a:r>
              <a:rPr lang="nl-NL" i="1" dirty="0" err="1" smtClean="0"/>
              <a:t>key</a:t>
            </a:r>
            <a:r>
              <a:rPr lang="nl-NL" i="1" dirty="0" smtClean="0"/>
              <a:t> </a:t>
            </a:r>
            <a:r>
              <a:rPr lang="nl-NL" i="1" dirty="0" err="1" smtClean="0"/>
              <a:t>elements</a:t>
            </a:r>
            <a:r>
              <a:rPr lang="nl-NL" i="1" dirty="0" smtClean="0"/>
              <a:t> of </a:t>
            </a:r>
            <a:r>
              <a:rPr lang="nl-NL" i="1" dirty="0" err="1" smtClean="0"/>
              <a:t>your</a:t>
            </a:r>
            <a:r>
              <a:rPr lang="nl-NL" i="1" dirty="0" smtClean="0"/>
              <a:t> </a:t>
            </a:r>
            <a:r>
              <a:rPr lang="nl-NL" i="1" dirty="0" err="1" smtClean="0"/>
              <a:t>discussions</a:t>
            </a:r>
            <a:endParaRPr lang="nl-NL" i="1" dirty="0" smtClean="0"/>
          </a:p>
          <a:p>
            <a:pPr marL="285750" indent="-285750">
              <a:buFont typeface="Arial" charset="0"/>
              <a:buChar char="•"/>
            </a:pPr>
            <a:r>
              <a:rPr lang="nl-NL" i="1" dirty="0" smtClean="0"/>
              <a:t>…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595303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1470025"/>
          </a:xfrm>
          <a:solidFill>
            <a:schemeClr val="bg2"/>
          </a:solidFill>
        </p:spPr>
        <p:txBody>
          <a:bodyPr/>
          <a:lstStyle/>
          <a:p>
            <a:r>
              <a:rPr lang="nl-NL" dirty="0" smtClean="0"/>
              <a:t>GAID </a:t>
            </a:r>
            <a:r>
              <a:rPr lang="nl-NL" dirty="0" err="1" smtClean="0"/>
              <a:t>Breakout</a:t>
            </a:r>
            <a:r>
              <a:rPr lang="nl-NL" dirty="0" smtClean="0"/>
              <a:t> </a:t>
            </a:r>
            <a:r>
              <a:rPr lang="nl-NL" dirty="0" err="1" smtClean="0"/>
              <a:t>session</a:t>
            </a:r>
            <a:r>
              <a:rPr lang="nl-NL" dirty="0" smtClean="0"/>
              <a:t> 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Please choose your breakout group from the three below (and delete the other names)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Climate Research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Climate Services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Satellite and Model Validation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1064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602</Words>
  <Application>Microsoft Office PowerPoint</Application>
  <PresentationFormat>On-screen Show (4:3)</PresentationFormat>
  <Paragraphs>226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Kantoorthema</vt:lpstr>
      <vt:lpstr>GAID Breakout session 1</vt:lpstr>
      <vt:lpstr>List of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GAID Breakout session 2</vt:lpstr>
      <vt:lpstr>List of Questions</vt:lpstr>
      <vt:lpstr>PowerPoint Presentation</vt:lpstr>
      <vt:lpstr>PowerPoint Presentation</vt:lpstr>
      <vt:lpstr>PowerPoint Presentation</vt:lpstr>
      <vt:lpstr>PowerPoint Presentation</vt:lpstr>
    </vt:vector>
  </TitlesOfParts>
  <Company>SSC-Campus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GAID Breakout session 1</dc:title>
  <dc:creator>Weele van, Michiel (KNMI)</dc:creator>
  <cp:lastModifiedBy>martine</cp:lastModifiedBy>
  <cp:revision>9</cp:revision>
  <dcterms:created xsi:type="dcterms:W3CDTF">2016-11-14T15:14:59Z</dcterms:created>
  <dcterms:modified xsi:type="dcterms:W3CDTF">2016-11-19T10:50:32Z</dcterms:modified>
</cp:coreProperties>
</file>