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543" r:id="rId2"/>
    <p:sldId id="537" r:id="rId3"/>
    <p:sldId id="538" r:id="rId4"/>
    <p:sldId id="539" r:id="rId5"/>
    <p:sldId id="540" r:id="rId6"/>
    <p:sldId id="541" r:id="rId7"/>
    <p:sldId id="535" r:id="rId8"/>
    <p:sldId id="542" r:id="rId9"/>
    <p:sldId id="546" r:id="rId10"/>
    <p:sldId id="545" r:id="rId11"/>
    <p:sldId id="547" r:id="rId12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5F0605-EA01-4CD8-A41C-F89627541611}" type="datetimeFigureOut">
              <a:rPr lang="en-BE" smtClean="0"/>
              <a:t>27/03/2026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7C422C-8E5B-4C2F-804F-48983E105376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845702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8A360-6F58-8B1D-7159-C16358EA8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D8579F-ADEF-6F45-B4A5-13956972E4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7B6DF7-207F-4538-0DDE-6DCD2A9215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E576D3-C13D-FB46-9AD9-9AF1480995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D23CE-4C89-4F83-8E5D-FF4274186D07}" type="slidenum">
              <a:rPr kumimoji="0" lang="en-B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B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8392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74085-5D32-79DC-D5C2-27254E689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380CD8-25DC-0F94-0C29-5507D75F44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B473A3-AC12-FF49-868B-49BC0F954B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CDF149-7D6C-21EA-BC6E-5D6F4D7F20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D23CE-4C89-4F83-8E5D-FF4274186D07}" type="slidenum">
              <a:rPr kumimoji="0" lang="en-B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B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0340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2DC3AE-3B67-6BE4-C931-6B878735B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6D5806-92DE-0A99-B698-26B1D65773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92C0AA-1791-923C-1221-89ED4321DC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8E737B-4505-CDBC-AD78-FC204117DA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D23CE-4C89-4F83-8E5D-FF4274186D07}" type="slidenum">
              <a:rPr kumimoji="0" lang="en-B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B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579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86826-A065-4C42-D796-7CD3066BC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5F19AC-977B-DF4F-A85D-80AB574018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B477BB-0232-E9E3-9690-7AED373B17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B59823-F372-9BF9-0949-1D5960BC27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D23CE-4C89-4F83-8E5D-FF4274186D07}" type="slidenum">
              <a:rPr kumimoji="0" lang="en-B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B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008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6E904-119A-FB5D-8910-36581857F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CCCCD1-7376-8D6B-460B-E51ECA1F5B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2ACBDA-AE53-876F-0F13-0170C455CB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 </a:t>
            </a: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BC329-C6B7-F24D-3503-F117F95351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D23CE-4C89-4F83-8E5D-FF4274186D07}" type="slidenum">
              <a:rPr kumimoji="0" lang="en-B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B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8882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1E416B-3485-A4A7-3120-352277B89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57BD55-E0B3-CBD6-B0E1-B529D6B3A7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BD7120-D41F-CAB2-2E3B-6A0C292AA3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844A4C-6E3A-52E7-5C3F-CA5D4E61C2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D23CE-4C89-4F83-8E5D-FF4274186D07}" type="slidenum">
              <a:rPr kumimoji="0" lang="en-B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B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217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F5402-B527-CDCC-79D7-8F5D47E73B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CA8D46-B631-63B7-817C-05604EA975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304D79-6EBE-58C5-2B36-8AEFCC96BD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E67D63-08CF-BF32-73C3-73984ABEB5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D23CE-4C89-4F83-8E5D-FF4274186D07}" type="slidenum">
              <a:rPr kumimoji="0" lang="en-B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B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389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762E09-3857-66EA-1912-464BCF7F0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380AE1-ABB1-5B7A-01A6-752412E386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216CD3-3490-10C8-2093-F015382860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C6C3FF-23F6-05E8-D8C4-F460C7FAC3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D23CE-4C89-4F83-8E5D-FF4274186D07}" type="slidenum">
              <a:rPr kumimoji="0" lang="en-B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B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010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5510B-A42E-EA0E-8B0E-ECA517892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D784B8-F85A-DCFE-1F73-2BACA9C01D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C47E92-6ADA-B2E4-FFC2-7F359C7BD8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241AA6-7F68-0621-88E5-44668C9409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D23CE-4C89-4F83-8E5D-FF4274186D07}" type="slidenum">
              <a:rPr kumimoji="0" lang="en-B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B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6830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B41748-0A3A-DFDA-9061-5CB3F03E6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1D562D-5765-A99A-12C1-37895CEB31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09CAC8-EA6F-21E7-0EE8-263BD58E68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5E99D4-4B6D-5D67-B792-F1969E12EE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D23CE-4C89-4F83-8E5D-FF4274186D07}" type="slidenum">
              <a:rPr kumimoji="0" lang="en-B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B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1547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0A8285-DF47-47A7-4DE8-D37310BA8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14311D-1F28-93CE-AC14-EFEB9263A4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BE96BF-3623-16FA-D2E2-E1C2C66012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352907-9085-4F0E-9875-6006BA0B2D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D23CE-4C89-4F83-8E5D-FF4274186D07}" type="slidenum">
              <a:rPr kumimoji="0" lang="en-B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B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7149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4CEF3-59E4-25B9-3FAB-7A7E97671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263754-6586-E3FD-9366-E4373BB51F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665F3C-E204-F9A9-1B86-AEE17CB63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EAA48-4FA9-582C-3CB7-565A247CD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0C0D19-B902-04AB-A92B-850E9EA43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0AE8B5-4C48-4CB0-9A52-B4646580F6DB}" type="slidenum">
              <a:rPr lang="en-US" altLang="en-BE"/>
              <a:pPr/>
              <a:t>‹#›</a:t>
            </a:fld>
            <a:endParaRPr lang="en-US" altLang="en-BE"/>
          </a:p>
        </p:txBody>
      </p:sp>
    </p:spTree>
    <p:extLst>
      <p:ext uri="{BB962C8B-B14F-4D97-AF65-F5344CB8AC3E}">
        <p14:creationId xmlns:p14="http://schemas.microsoft.com/office/powerpoint/2010/main" val="499413270"/>
      </p:ext>
    </p:extLst>
  </p:cSld>
  <p:clrMapOvr>
    <a:masterClrMapping/>
  </p:clrMapOvr>
  <p:transition spd="med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7134B-3AD2-A69A-6F94-DDC4370EC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43EF37-8B2B-D322-5452-FC15DEAED3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1C6842-4828-BCFB-60C7-4DF8020C7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0592DB-0B6C-2C85-3189-C595E7A56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5AC8AF-620B-BEF7-FD48-2CC92031A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202C61-2781-4AB7-BFAA-4C346A2CA419}" type="slidenum">
              <a:rPr lang="en-US" altLang="en-BE"/>
              <a:pPr/>
              <a:t>‹#›</a:t>
            </a:fld>
            <a:endParaRPr lang="en-US" altLang="en-BE"/>
          </a:p>
        </p:txBody>
      </p:sp>
    </p:spTree>
    <p:extLst>
      <p:ext uri="{BB962C8B-B14F-4D97-AF65-F5344CB8AC3E}">
        <p14:creationId xmlns:p14="http://schemas.microsoft.com/office/powerpoint/2010/main" val="4129040976"/>
      </p:ext>
    </p:extLst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0D998-EA72-25D3-88D5-5CBBC35D0C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E9A8B8-0F83-C95A-BB15-D811E68289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CB0622-85F2-B1DC-F7FA-2CD5B8996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0C2C50-9CB3-708D-F789-48E0C5E5E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DEC93-18B0-5B70-7AAB-690DC8AB0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EE0DFD-93B3-4A66-81F4-A9C6505A6CA0}" type="slidenum">
              <a:rPr lang="en-US" altLang="en-BE"/>
              <a:pPr/>
              <a:t>‹#›</a:t>
            </a:fld>
            <a:endParaRPr lang="en-US" altLang="en-BE"/>
          </a:p>
        </p:txBody>
      </p:sp>
    </p:spTree>
    <p:extLst>
      <p:ext uri="{BB962C8B-B14F-4D97-AF65-F5344CB8AC3E}">
        <p14:creationId xmlns:p14="http://schemas.microsoft.com/office/powerpoint/2010/main" val="1240655184"/>
      </p:ext>
    </p:extLst>
  </p:cSld>
  <p:clrMapOvr>
    <a:masterClrMapping/>
  </p:clrMapOvr>
  <p:transition spd="med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5A728-22A0-42D3-460E-052978789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5E24A0-B0D2-912F-9F74-FC9B5CCDE6F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D82AB2-1144-18DC-65EB-A3C89E0F5A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CFCC18-788E-2534-800A-2691C1AA25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EF45C-4811-09AF-C5E1-A11BBE55D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7157BF-5F9F-E77E-3413-A9A94478C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FD3201E6-E6B8-44BE-B4DC-D9B2EE940876}" type="slidenum">
              <a:rPr lang="en-US" altLang="en-BE"/>
              <a:pPr/>
              <a:t>‹#›</a:t>
            </a:fld>
            <a:endParaRPr lang="en-US" altLang="en-BE"/>
          </a:p>
        </p:txBody>
      </p:sp>
    </p:spTree>
    <p:extLst>
      <p:ext uri="{BB962C8B-B14F-4D97-AF65-F5344CB8AC3E}">
        <p14:creationId xmlns:p14="http://schemas.microsoft.com/office/powerpoint/2010/main" val="126311133"/>
      </p:ext>
    </p:extLst>
  </p:cSld>
  <p:clrMapOvr>
    <a:masterClrMapping/>
  </p:clrMapOvr>
  <p:transition spd="med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PlaceHolder 1"/>
          <p:cNvSpPr>
            <a:spLocks noGrp="1"/>
          </p:cNvSpPr>
          <p:nvPr>
            <p:ph type="title"/>
          </p:nvPr>
        </p:nvSpPr>
        <p:spPr>
          <a:xfrm>
            <a:off x="889020" y="1149300"/>
            <a:ext cx="10413900" cy="23239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buNone/>
              <a:defRPr/>
            </a:lvl1pPr>
          </a:lstStyle>
          <a:p>
            <a:pPr indent="0" algn="ctr">
              <a:buNone/>
            </a:pPr>
            <a:endParaRPr lang="en-US" sz="15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13" name="PlaceHolder 2"/>
          <p:cNvSpPr>
            <a:spLocks noGrp="1"/>
          </p:cNvSpPr>
          <p:nvPr>
            <p:ph/>
          </p:nvPr>
        </p:nvSpPr>
        <p:spPr>
          <a:xfrm>
            <a:off x="889020" y="3537000"/>
            <a:ext cx="10413900" cy="7936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709"/>
              </a:spcBef>
              <a:buNone/>
              <a:defRPr/>
            </a:lvl1pPr>
          </a:lstStyle>
          <a:p>
            <a:pPr indent="0">
              <a:spcBef>
                <a:spcPts val="1417"/>
              </a:spcBef>
              <a:buNone/>
            </a:pPr>
            <a:endParaRPr lang="en-US" sz="26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fld id="{68967472-02E7-4BF2-87A2-29A3AA463704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5859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695183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178E7-F6FF-DB43-C7E7-3689A83CC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36F98-9E09-FAC6-F3F8-0CE0FC776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B1B2A-1837-0F39-1289-FB4638320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459C8F-2AA6-55D9-7522-EAE9F2FCE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272EC-FD5D-5CE4-4E02-8D49C5714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5C03EC-6883-4DE7-86A2-63C32D2392F0}" type="slidenum">
              <a:rPr lang="en-US" altLang="en-BE"/>
              <a:pPr/>
              <a:t>‹#›</a:t>
            </a:fld>
            <a:endParaRPr lang="en-US" altLang="en-BE"/>
          </a:p>
        </p:txBody>
      </p:sp>
    </p:spTree>
    <p:extLst>
      <p:ext uri="{BB962C8B-B14F-4D97-AF65-F5344CB8AC3E}">
        <p14:creationId xmlns:p14="http://schemas.microsoft.com/office/powerpoint/2010/main" val="2054401310"/>
      </p:ext>
    </p:extLst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083F8-700F-D339-0DF1-B06FB6380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14D18B-826F-F0D5-CE2A-5C8F56383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C544E0-2F34-1514-E41D-EB8FFE0F8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38810-9554-C158-0594-42B8F6582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8B6888-5CA2-20D2-1D21-A5CB8E765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0ED69-84F4-4EA2-BA84-490BA901FD5C}" type="slidenum">
              <a:rPr lang="en-US" altLang="en-BE"/>
              <a:pPr/>
              <a:t>‹#›</a:t>
            </a:fld>
            <a:endParaRPr lang="en-US" altLang="en-BE"/>
          </a:p>
        </p:txBody>
      </p:sp>
    </p:spTree>
    <p:extLst>
      <p:ext uri="{BB962C8B-B14F-4D97-AF65-F5344CB8AC3E}">
        <p14:creationId xmlns:p14="http://schemas.microsoft.com/office/powerpoint/2010/main" val="1875435959"/>
      </p:ext>
    </p:extLst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4B401-00C5-8163-8B42-E26235689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58A54-C056-28CA-9495-8C48E62DB1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AA1184-AC4A-79BC-D82A-CFD72B93E0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A4DC3D-2AC0-10E8-99AB-C9AE44B11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2E126E-CFE2-67B0-2240-333D875BF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4F12D-B9FA-D322-CB8B-968D9FB76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FA5B5F-5143-4EE0-90B7-097174EB62D9}" type="slidenum">
              <a:rPr lang="en-US" altLang="en-BE"/>
              <a:pPr/>
              <a:t>‹#›</a:t>
            </a:fld>
            <a:endParaRPr lang="en-US" altLang="en-BE"/>
          </a:p>
        </p:txBody>
      </p:sp>
    </p:spTree>
    <p:extLst>
      <p:ext uri="{BB962C8B-B14F-4D97-AF65-F5344CB8AC3E}">
        <p14:creationId xmlns:p14="http://schemas.microsoft.com/office/powerpoint/2010/main" val="1491878723"/>
      </p:ext>
    </p:extLst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63630-56E3-E779-C00E-A20C74AAB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13BD7D-4D35-9F0A-B5A1-F4E641F507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C221DF-40E9-CF0C-DBAF-EFACC86973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4EEABB-DC13-5FCC-5BCB-EBFC592F8C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CCA629-1B35-12B9-3502-C0AE36A1B4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6C8FB0-E2EB-CC81-6E71-2DFF74269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696884-35A4-94F8-F6BE-BBC25D556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495008-9945-A63B-C3CE-6CA2E0F2F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C32ACF-BD21-4AAC-B43C-1743A846A2DB}" type="slidenum">
              <a:rPr lang="en-US" altLang="en-BE"/>
              <a:pPr/>
              <a:t>‹#›</a:t>
            </a:fld>
            <a:endParaRPr lang="en-US" altLang="en-BE"/>
          </a:p>
        </p:txBody>
      </p:sp>
    </p:spTree>
    <p:extLst>
      <p:ext uri="{BB962C8B-B14F-4D97-AF65-F5344CB8AC3E}">
        <p14:creationId xmlns:p14="http://schemas.microsoft.com/office/powerpoint/2010/main" val="3616502738"/>
      </p:ext>
    </p:extLst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1D324-BEC5-08F4-6A0D-47341AD60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5DC51B-650C-9B1E-24BC-4752B89A5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828F1A-7183-A0CC-402A-9A7CBA498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718315-0803-40B8-7280-DA3BF451B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55584C-4726-48B1-BC88-4431DD0A114B}" type="slidenum">
              <a:rPr lang="en-US" altLang="en-BE"/>
              <a:pPr/>
              <a:t>‹#›</a:t>
            </a:fld>
            <a:endParaRPr lang="en-US" altLang="en-BE"/>
          </a:p>
        </p:txBody>
      </p:sp>
    </p:spTree>
    <p:extLst>
      <p:ext uri="{BB962C8B-B14F-4D97-AF65-F5344CB8AC3E}">
        <p14:creationId xmlns:p14="http://schemas.microsoft.com/office/powerpoint/2010/main" val="1603466518"/>
      </p:ext>
    </p:extLst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D20D4F-9567-7138-996A-1E6D31F5C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0319E2-9509-0E3F-5AAB-D2FED9B6A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5C4A7A-86B8-E6F3-D9F9-3FCF6EE7A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339224-1F0C-4B26-B8AA-6CF713D6B023}" type="slidenum">
              <a:rPr lang="en-US" altLang="en-BE"/>
              <a:pPr/>
              <a:t>‹#›</a:t>
            </a:fld>
            <a:endParaRPr lang="en-US" altLang="en-BE"/>
          </a:p>
        </p:txBody>
      </p:sp>
    </p:spTree>
    <p:extLst>
      <p:ext uri="{BB962C8B-B14F-4D97-AF65-F5344CB8AC3E}">
        <p14:creationId xmlns:p14="http://schemas.microsoft.com/office/powerpoint/2010/main" val="1105075520"/>
      </p:ext>
    </p:extLst>
  </p:cSld>
  <p:clrMapOvr>
    <a:masterClrMapping/>
  </p:clrMapOvr>
  <p:transition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A0800-0F72-E53D-03B9-428D49B77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BF568-BAFF-3AF0-7751-8B4E4BB5E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915CA7-9711-FA41-5A48-3B9C21DD5B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0CFE5C-596B-D5F4-9751-C87FDEB5C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C84397-4E04-E5D8-AA1E-894DAD533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82C720-5221-ABC5-85A8-CCF1F7A7B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713E22-5082-43BE-8317-479FB8702E10}" type="slidenum">
              <a:rPr lang="en-US" altLang="en-BE"/>
              <a:pPr/>
              <a:t>‹#›</a:t>
            </a:fld>
            <a:endParaRPr lang="en-US" altLang="en-BE"/>
          </a:p>
        </p:txBody>
      </p:sp>
    </p:spTree>
    <p:extLst>
      <p:ext uri="{BB962C8B-B14F-4D97-AF65-F5344CB8AC3E}">
        <p14:creationId xmlns:p14="http://schemas.microsoft.com/office/powerpoint/2010/main" val="101058531"/>
      </p:ext>
    </p:extLst>
  </p:cSld>
  <p:clrMapOvr>
    <a:masterClrMapping/>
  </p:clrMapOvr>
  <p:transition spd="med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3C6E6-AD6B-5CE5-72BB-1202AB832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40A4F7-95F5-685D-9515-2C54BBA681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BAB806-EF71-6915-E5E4-15F9CF47EE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24C6CC-BC6D-5C58-A115-D85516352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9097E0-52E6-5C2B-81BC-AAA9E2864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349C4-A4A2-D499-813D-92F2D21C9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3121B-B87F-40E2-B2DD-C0033AE2D06A}" type="slidenum">
              <a:rPr lang="en-US" altLang="en-BE"/>
              <a:pPr/>
              <a:t>‹#›</a:t>
            </a:fld>
            <a:endParaRPr lang="en-US" altLang="en-BE"/>
          </a:p>
        </p:txBody>
      </p:sp>
    </p:spTree>
    <p:extLst>
      <p:ext uri="{BB962C8B-B14F-4D97-AF65-F5344CB8AC3E}">
        <p14:creationId xmlns:p14="http://schemas.microsoft.com/office/powerpoint/2010/main" val="2122532115"/>
      </p:ext>
    </p:extLst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32C1A94-2E46-7599-6FBA-40E538DD11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BE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695C826-C572-5199-E027-76CBC938F4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BE"/>
              <a:t>Click to edit Master text styles</a:t>
            </a:r>
          </a:p>
          <a:p>
            <a:pPr lvl="1"/>
            <a:r>
              <a:rPr lang="en-US" altLang="en-BE"/>
              <a:t>Second level</a:t>
            </a:r>
          </a:p>
          <a:p>
            <a:pPr lvl="2"/>
            <a:r>
              <a:rPr lang="en-US" altLang="en-BE"/>
              <a:t>Third level</a:t>
            </a:r>
          </a:p>
          <a:p>
            <a:pPr lvl="3"/>
            <a:r>
              <a:rPr lang="en-US" altLang="en-BE"/>
              <a:t>Fourth level</a:t>
            </a:r>
          </a:p>
          <a:p>
            <a:pPr lvl="4"/>
            <a:r>
              <a:rPr lang="en-US" altLang="en-BE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9CCA128-6D12-7A16-93A1-AD97EB5AD8F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BE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C2E7ADC-0982-4A0E-B83D-1DF55948D15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BE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77281E0-FDF1-E05D-F079-337E1A0072C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208A37F-BE9C-4B7F-9AB7-F0894C901C27}" type="slidenum">
              <a:rPr lang="en-US" altLang="en-BE"/>
              <a:pPr/>
              <a:t>‹#›</a:t>
            </a:fld>
            <a:endParaRPr lang="en-US" altLang="en-BE"/>
          </a:p>
        </p:txBody>
      </p:sp>
    </p:spTree>
    <p:extLst>
      <p:ext uri="{BB962C8B-B14F-4D97-AF65-F5344CB8AC3E}">
        <p14:creationId xmlns:p14="http://schemas.microsoft.com/office/powerpoint/2010/main" val="420024557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spd="med"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lmailusaa.fi/warnings.html#top=0#id=swx#select-area=4#FMILang=en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giro.uml.edu/ionoweb/" TargetMode="External"/><Relationship Id="rId3" Type="http://schemas.openxmlformats.org/officeDocument/2006/relationships/hyperlink" Target="https://sidc.be/SILSO/eisnplot" TargetMode="External"/><Relationship Id="rId7" Type="http://schemas.openxmlformats.org/officeDocument/2006/relationships/hyperlink" Target="https://giro.uml.edu/didbase/scaled.php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digisonde.oma.be/ionogif/latest.html" TargetMode="External"/><Relationship Id="rId5" Type="http://schemas.openxmlformats.org/officeDocument/2006/relationships/hyperlink" Target="https://digisonde.oma.be/" TargetMode="External"/><Relationship Id="rId10" Type="http://schemas.openxmlformats.org/officeDocument/2006/relationships/hyperlink" Target="https://www.dxpredictor.com/ionosonde" TargetMode="External"/><Relationship Id="rId4" Type="http://schemas.openxmlformats.org/officeDocument/2006/relationships/hyperlink" Target="http://ionosphere.meteo.be/ionosphere/ionosonde/" TargetMode="External"/><Relationship Id="rId9" Type="http://schemas.openxmlformats.org/officeDocument/2006/relationships/hyperlink" Target="https://giro.uml.edu/IRTAM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sidc.be/registration/registration_step1.php" TargetMode="External"/><Relationship Id="rId3" Type="http://schemas.openxmlformats.org/officeDocument/2006/relationships/image" Target="../media/image3.gif"/><Relationship Id="rId7" Type="http://schemas.openxmlformats.org/officeDocument/2006/relationships/hyperlink" Target="https://sidc.be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swpc.noaa.gov/products/goes-x-ray-flux" TargetMode="External"/><Relationship Id="rId11" Type="http://schemas.openxmlformats.org/officeDocument/2006/relationships/image" Target="../media/image7.png"/><Relationship Id="rId5" Type="http://schemas.openxmlformats.org/officeDocument/2006/relationships/hyperlink" Target="https://www.swpc.noaa.gov/products/d-region-absorption-predictions-d-rap" TargetMode="External"/><Relationship Id="rId10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swpc.noaa.gov/products/goes-proton-flux" TargetMode="External"/><Relationship Id="rId5" Type="http://schemas.openxmlformats.org/officeDocument/2006/relationships/hyperlink" Target="https://www.swpc.noaa.gov/products/d-region-absorption-predictions-d-rap" TargetMode="External"/><Relationship Id="rId10" Type="http://schemas.openxmlformats.org/officeDocument/2006/relationships/hyperlink" Target="https://sidc.be/registration/registration_step1.php" TargetMode="External"/><Relationship Id="rId4" Type="http://schemas.openxmlformats.org/officeDocument/2006/relationships/image" Target="../media/image9.png"/><Relationship Id="rId9" Type="http://schemas.openxmlformats.org/officeDocument/2006/relationships/hyperlink" Target="https://sidc.be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sidc.be/" TargetMode="External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hyperlink" Target="https://www.swpc.noaa.gov/products/planetary-k-index" TargetMode="External"/><Relationship Id="rId4" Type="http://schemas.openxmlformats.org/officeDocument/2006/relationships/hyperlink" Target="http://ionosphere.meteo.be/geomagnetism/K_BEL/" TargetMode="External"/><Relationship Id="rId9" Type="http://schemas.openxmlformats.org/officeDocument/2006/relationships/hyperlink" Target="https://sidc.be/registration/registration_step1.php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ww.sws.bom.gov.au/HF_Systems/6/5" TargetMode="Externa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s://sidc.be/" TargetMode="External"/><Relationship Id="rId7" Type="http://schemas.openxmlformats.org/officeDocument/2006/relationships/hyperlink" Target="https://sidc.be/humain/ah_last_hour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sidc.be/humain/callisto_latest" TargetMode="External"/><Relationship Id="rId5" Type="http://schemas.openxmlformats.org/officeDocument/2006/relationships/image" Target="../media/image7.png"/><Relationship Id="rId10" Type="http://schemas.openxmlformats.org/officeDocument/2006/relationships/image" Target="../media/image17.png"/><Relationship Id="rId4" Type="http://schemas.openxmlformats.org/officeDocument/2006/relationships/hyperlink" Target="https://sidc.be/registration/registration_step1.php" TargetMode="External"/><Relationship Id="rId9" Type="http://schemas.openxmlformats.org/officeDocument/2006/relationships/hyperlink" Target="https://ovsa.njit.edu/browser/index.html?suntoday_date=2023-12-13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gnss.meteo.be/" TargetMode="External"/><Relationship Id="rId7" Type="http://schemas.openxmlformats.org/officeDocument/2006/relationships/hyperlink" Target="https://gnss.be/SpaceWeather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idc.be/SILSO/eisnplot" TargetMode="External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ionosphere.meteo.be/sun/solarRadioFlux/" TargetMode="External"/><Relationship Id="rId5" Type="http://schemas.openxmlformats.org/officeDocument/2006/relationships/image" Target="../media/image26.png"/><Relationship Id="rId4" Type="http://schemas.openxmlformats.org/officeDocument/2006/relationships/hyperlink" Target="https://sidc.be/SILSO/dayssnplo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872B45-66BD-348E-131D-234F144F2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>
            <a:extLst>
              <a:ext uri="{FF2B5EF4-FFF2-40B4-BE49-F238E27FC236}">
                <a16:creationId xmlns:a16="http://schemas.microsoft.com/office/drawing/2014/main" id="{381B0C07-A859-A52B-214D-236B64243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355" y="2374909"/>
            <a:ext cx="11360700" cy="914040"/>
          </a:xfrm>
          <a:prstGeom prst="rect">
            <a:avLst/>
          </a:prstGeom>
          <a:noFill/>
          <a:ln w="12600">
            <a:noFill/>
          </a:ln>
        </p:spPr>
        <p:txBody>
          <a:bodyPr vert="horz" lIns="121860" tIns="121860" rIns="121860" bIns="121860" rtlCol="0" anchor="b">
            <a:noAutofit/>
          </a:bodyPr>
          <a:lstStyle/>
          <a:p>
            <a:pPr algn="l" defTabSz="1219140">
              <a:lnSpc>
                <a:spcPct val="100000"/>
              </a:lnSpc>
              <a:tabLst>
                <a:tab pos="0" algn="l"/>
              </a:tabLst>
            </a:pPr>
            <a:r>
              <a:rPr lang="en-US" sz="2800" b="1" spc="-1" dirty="0">
                <a:solidFill>
                  <a:schemeClr val="accent5">
                    <a:lumOff val="-29860"/>
                  </a:schemeClr>
                </a:solidFill>
                <a:latin typeface="Arial"/>
                <a:ea typeface="Arial"/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Practical Tools, Resources, Dashboard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DC9FF4-BBB5-08A1-0209-2E61FBB44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8852" y="5292763"/>
            <a:ext cx="2138223" cy="11275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D80FFC-8593-3ECE-AC11-55DD79D2D1A8}"/>
              </a:ext>
            </a:extLst>
          </p:cNvPr>
          <p:cNvSpPr txBox="1"/>
          <p:nvPr/>
        </p:nvSpPr>
        <p:spPr>
          <a:xfrm>
            <a:off x="5735574" y="4532299"/>
            <a:ext cx="61493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dirty="0"/>
              <a:t>Course by the </a:t>
            </a:r>
          </a:p>
          <a:p>
            <a:pPr algn="r"/>
            <a:r>
              <a:rPr lang="en-US" sz="1800" dirty="0"/>
              <a:t>Solar Terrestrial Center of Excellence</a:t>
            </a:r>
          </a:p>
        </p:txBody>
      </p:sp>
    </p:spTree>
    <p:extLst>
      <p:ext uri="{BB962C8B-B14F-4D97-AF65-F5344CB8AC3E}">
        <p14:creationId xmlns:p14="http://schemas.microsoft.com/office/powerpoint/2010/main" val="3426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4BE21-144E-D816-30B3-55A1C0B41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>
            <a:extLst>
              <a:ext uri="{FF2B5EF4-FFF2-40B4-BE49-F238E27FC236}">
                <a16:creationId xmlns:a16="http://schemas.microsoft.com/office/drawing/2014/main" id="{3A130FE8-440B-1C4D-54F8-BC120BDBA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971" y="244357"/>
            <a:ext cx="11360700" cy="914040"/>
          </a:xfrm>
          <a:prstGeom prst="rect">
            <a:avLst/>
          </a:prstGeom>
          <a:noFill/>
          <a:ln w="12600">
            <a:noFill/>
          </a:ln>
        </p:spPr>
        <p:txBody>
          <a:bodyPr vert="horz" lIns="121860" tIns="121860" rIns="121860" bIns="121860" rtlCol="0" anchor="b">
            <a:noAutofit/>
          </a:bodyPr>
          <a:lstStyle/>
          <a:p>
            <a:pPr algn="l" defTabSz="1219140">
              <a:lnSpc>
                <a:spcPct val="100000"/>
              </a:lnSpc>
              <a:tabLst>
                <a:tab pos="0" algn="l"/>
              </a:tabLst>
            </a:pPr>
            <a:r>
              <a:rPr lang="en-US" sz="2800" b="1" spc="-1" dirty="0">
                <a:solidFill>
                  <a:schemeClr val="accent5">
                    <a:lumOff val="-29860"/>
                  </a:schemeClr>
                </a:solidFill>
                <a:latin typeface="Arial"/>
                <a:ea typeface="Arial"/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Dashboards &amp; Services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508B98-2E7A-B048-68D9-29F4FE8A54AB}"/>
              </a:ext>
            </a:extLst>
          </p:cNvPr>
          <p:cNvSpPr txBox="1"/>
          <p:nvPr/>
        </p:nvSpPr>
        <p:spPr>
          <a:xfrm>
            <a:off x="355089" y="1185535"/>
            <a:ext cx="5937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3478AA-C91C-4DE9-A9AD-2612E41156B7}"/>
              </a:ext>
            </a:extLst>
          </p:cNvPr>
          <p:cNvSpPr txBox="1"/>
          <p:nvPr/>
        </p:nvSpPr>
        <p:spPr>
          <a:xfrm>
            <a:off x="521208" y="1554480"/>
            <a:ext cx="91074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ICAO Space Weather Advisories for Aviation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de-DE" dirty="0"/>
              <a:t>https://pecasus.eu/ (</a:t>
            </a:r>
            <a:r>
              <a:rPr lang="de-DE" dirty="0" err="1"/>
              <a:t>then</a:t>
            </a:r>
            <a:r>
              <a:rPr lang="de-DE" dirty="0"/>
              <a:t> „</a:t>
            </a:r>
            <a:r>
              <a:rPr lang="de-DE" dirty="0" err="1"/>
              <a:t>Dissimination</a:t>
            </a:r>
            <a:r>
              <a:rPr lang="de-DE" dirty="0"/>
              <a:t>“)</a:t>
            </a:r>
          </a:p>
          <a:p>
            <a:pPr marL="285750" indent="-285750">
              <a:buFontTx/>
              <a:buChar char="-"/>
            </a:pPr>
            <a:r>
              <a:rPr lang="de-DE" dirty="0">
                <a:hlinkClick r:id="rId3"/>
              </a:rPr>
              <a:t>https://www.ilmailusaa.fi/warnings.html#top=0#id=swx#select-area=4#FMILang=en</a:t>
            </a:r>
            <a:endParaRPr lang="de-DE" dirty="0"/>
          </a:p>
          <a:p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Meteo </a:t>
            </a:r>
            <a:r>
              <a:rPr lang="de-DE" dirty="0" err="1"/>
              <a:t>service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aviation</a:t>
            </a:r>
            <a:r>
              <a:rPr lang="de-DE" dirty="0"/>
              <a:t> </a:t>
            </a:r>
            <a:r>
              <a:rPr lang="de-DE" dirty="0" err="1"/>
              <a:t>eg</a:t>
            </a:r>
            <a:r>
              <a:rPr lang="de-DE" dirty="0"/>
              <a:t>. Meteo France via </a:t>
            </a:r>
            <a:r>
              <a:rPr lang="de-DE" dirty="0" err="1"/>
              <a:t>Aeroweb</a:t>
            </a:r>
            <a:endParaRPr lang="de-DE" dirty="0"/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 err="1"/>
              <a:t>Weather</a:t>
            </a:r>
            <a:r>
              <a:rPr lang="de-DE" dirty="0"/>
              <a:t> Apps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Pilots</a:t>
            </a:r>
            <a:r>
              <a:rPr lang="de-DE" dirty="0"/>
              <a:t> (</a:t>
            </a:r>
            <a:r>
              <a:rPr lang="de-DE" dirty="0" err="1"/>
              <a:t>eg</a:t>
            </a:r>
            <a:r>
              <a:rPr lang="de-DE" dirty="0"/>
              <a:t> </a:t>
            </a:r>
            <a:r>
              <a:rPr lang="de-DE" dirty="0" err="1"/>
              <a:t>eWAS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option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activate</a:t>
            </a:r>
            <a:r>
              <a:rPr lang="de-DE" dirty="0"/>
              <a:t> Space </a:t>
            </a:r>
            <a:r>
              <a:rPr lang="de-DE" dirty="0" err="1"/>
              <a:t>Weather</a:t>
            </a:r>
            <a:r>
              <a:rPr lang="de-DE" dirty="0"/>
              <a:t>)</a:t>
            </a:r>
          </a:p>
          <a:p>
            <a:pPr marL="285750" indent="-285750">
              <a:buFontTx/>
              <a:buChar char="-"/>
            </a:pPr>
            <a:endParaRPr lang="en-B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EBD621-CBE7-8266-5C87-1355ECB653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76" y="3933069"/>
            <a:ext cx="4505548" cy="239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900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B8B883-E4B0-F202-17F1-361BE571F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>
            <a:extLst>
              <a:ext uri="{FF2B5EF4-FFF2-40B4-BE49-F238E27FC236}">
                <a16:creationId xmlns:a16="http://schemas.microsoft.com/office/drawing/2014/main" id="{38FC1CE7-D074-85F4-FC4D-A04748459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971" y="244357"/>
            <a:ext cx="11360700" cy="914040"/>
          </a:xfrm>
          <a:prstGeom prst="rect">
            <a:avLst/>
          </a:prstGeom>
          <a:noFill/>
          <a:ln w="12600">
            <a:noFill/>
          </a:ln>
        </p:spPr>
        <p:txBody>
          <a:bodyPr vert="horz" lIns="121860" tIns="121860" rIns="121860" bIns="121860" rtlCol="0" anchor="b">
            <a:noAutofit/>
          </a:bodyPr>
          <a:lstStyle/>
          <a:p>
            <a:pPr algn="l" defTabSz="1219140">
              <a:lnSpc>
                <a:spcPct val="100000"/>
              </a:lnSpc>
              <a:tabLst>
                <a:tab pos="0" algn="l"/>
              </a:tabLst>
            </a:pPr>
            <a:r>
              <a:rPr lang="en-US" sz="2800" b="1" spc="-1" dirty="0">
                <a:solidFill>
                  <a:schemeClr val="accent5">
                    <a:lumOff val="-29860"/>
                  </a:schemeClr>
                </a:solidFill>
                <a:latin typeface="Arial"/>
                <a:ea typeface="Arial"/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Ionosondes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1DB486-24EF-273E-4D4D-06BA791E5620}"/>
              </a:ext>
            </a:extLst>
          </p:cNvPr>
          <p:cNvSpPr txBox="1"/>
          <p:nvPr/>
        </p:nvSpPr>
        <p:spPr>
          <a:xfrm>
            <a:off x="355089" y="1185535"/>
            <a:ext cx="5937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1D4CE7-0690-E8D9-1AC8-D6A69C7956EC}"/>
              </a:ext>
            </a:extLst>
          </p:cNvPr>
          <p:cNvSpPr txBox="1"/>
          <p:nvPr/>
        </p:nvSpPr>
        <p:spPr>
          <a:xfrm>
            <a:off x="355089" y="1158397"/>
            <a:ext cx="6094476" cy="3068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en-US" u="sng" kern="100" dirty="0">
              <a:solidFill>
                <a:srgbClr val="467886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  <a:hlinkClick r:id="rId3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en-US" sz="1800" u="sng" kern="100" dirty="0">
              <a:solidFill>
                <a:srgbClr val="467886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  <a:hlinkClick r:id="rId3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en-US" u="sng" kern="100" dirty="0">
              <a:solidFill>
                <a:srgbClr val="467886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  <a:hlinkClick r:id="rId3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en-US" sz="1800" u="sng" kern="100" dirty="0">
              <a:solidFill>
                <a:srgbClr val="467886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  <a:hlinkClick r:id="rId3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en-US" u="sng" kern="100" dirty="0">
              <a:solidFill>
                <a:srgbClr val="467886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  <a:hlinkClick r:id="rId3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en-US" u="sng" kern="100" dirty="0">
              <a:solidFill>
                <a:srgbClr val="467886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  <a:hlinkClick r:id="rId3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br>
              <a:rPr lang="en-BE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77AABA-75F4-CD07-65D2-0D40B6B927C6}"/>
              </a:ext>
            </a:extLst>
          </p:cNvPr>
          <p:cNvSpPr txBox="1"/>
          <p:nvPr/>
        </p:nvSpPr>
        <p:spPr>
          <a:xfrm>
            <a:off x="399801" y="1508700"/>
            <a:ext cx="609447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b="1" dirty="0" err="1"/>
              <a:t>Dourbes</a:t>
            </a:r>
            <a:r>
              <a:rPr lang="en-BE" b="1" dirty="0"/>
              <a:t>: </a:t>
            </a:r>
            <a:endParaRPr lang="en-US" b="1" dirty="0"/>
          </a:p>
          <a:p>
            <a:r>
              <a:rPr lang="en-BE" b="1" u="sng" dirty="0">
                <a:hlinkClick r:id="rId4"/>
              </a:rPr>
              <a:t>http://ionosphere.meteo.be/ionosphere/ionosonde/</a:t>
            </a:r>
            <a:endParaRPr lang="en-US" b="1" u="sng" dirty="0"/>
          </a:p>
          <a:p>
            <a:r>
              <a:rPr lang="de-DE" dirty="0">
                <a:hlinkClick r:id="rId5"/>
              </a:rPr>
              <a:t>https://digisonde.oma.be/</a:t>
            </a:r>
            <a:endParaRPr lang="de-DE" dirty="0"/>
          </a:p>
          <a:p>
            <a:r>
              <a:rPr lang="de-DE" dirty="0">
                <a:hlinkClick r:id="rId6"/>
              </a:rPr>
              <a:t>https://digisonde.oma.be/ionogif/latest.html</a:t>
            </a:r>
            <a:endParaRPr lang="de-DE" dirty="0"/>
          </a:p>
          <a:p>
            <a:endParaRPr lang="de-DE" dirty="0"/>
          </a:p>
          <a:p>
            <a:r>
              <a:rPr lang="en-US" dirty="0"/>
              <a:t>Worldwide: </a:t>
            </a:r>
            <a:br>
              <a:rPr lang="en-US" dirty="0"/>
            </a:br>
            <a:endParaRPr lang="en-BE" dirty="0"/>
          </a:p>
          <a:p>
            <a:r>
              <a:rPr lang="en-BE" b="1" u="sng" dirty="0">
                <a:hlinkClick r:id="rId7"/>
              </a:rPr>
              <a:t>https://giro.uml.edu/didbase/scaled.php</a:t>
            </a:r>
            <a:r>
              <a:rPr lang="en-BE" b="1" dirty="0"/>
              <a:t> </a:t>
            </a:r>
            <a:r>
              <a:rPr lang="de-DE" dirty="0">
                <a:hlinkClick r:id="rId8"/>
              </a:rPr>
              <a:t>https://giro.uml.edu/ionoweb/#</a:t>
            </a:r>
            <a:endParaRPr lang="de-DE" dirty="0"/>
          </a:p>
          <a:p>
            <a:r>
              <a:rPr lang="de-DE" dirty="0">
                <a:hlinkClick r:id="rId9"/>
              </a:rPr>
              <a:t>https://giro.uml.edu/IRTAM/</a:t>
            </a:r>
            <a:endParaRPr lang="en-BE" dirty="0"/>
          </a:p>
          <a:p>
            <a:r>
              <a:rPr lang="en-BE" b="1" u="sng" dirty="0">
                <a:hlinkClick r:id="rId10"/>
              </a:rPr>
              <a:t>https://www.dxpredictor.com/ionosonde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133479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1964B0-3034-8C36-CCF9-699611A56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>
            <a:extLst>
              <a:ext uri="{FF2B5EF4-FFF2-40B4-BE49-F238E27FC236}">
                <a16:creationId xmlns:a16="http://schemas.microsoft.com/office/drawing/2014/main" id="{C064FD31-951E-74E5-EF1A-EC0121206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971" y="244357"/>
            <a:ext cx="11360700" cy="914040"/>
          </a:xfrm>
          <a:prstGeom prst="rect">
            <a:avLst/>
          </a:prstGeom>
          <a:noFill/>
          <a:ln w="12600">
            <a:noFill/>
          </a:ln>
        </p:spPr>
        <p:txBody>
          <a:bodyPr vert="horz" lIns="121860" tIns="121860" rIns="121860" bIns="121860" rtlCol="0" anchor="b">
            <a:noAutofit/>
          </a:bodyPr>
          <a:lstStyle/>
          <a:p>
            <a:pPr algn="l" defTabSz="1219140">
              <a:lnSpc>
                <a:spcPct val="100000"/>
              </a:lnSpc>
              <a:tabLst>
                <a:tab pos="0" algn="l"/>
              </a:tabLst>
            </a:pPr>
            <a:r>
              <a:rPr lang="en-US" sz="2800" b="1" spc="-1" dirty="0">
                <a:solidFill>
                  <a:schemeClr val="accent5">
                    <a:lumOff val="-29860"/>
                  </a:schemeClr>
                </a:solidFill>
                <a:latin typeface="Arial"/>
                <a:ea typeface="Arial"/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Flare – SWF Absorption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39EF49-5D01-A015-F562-E6C884AF25DE}"/>
              </a:ext>
            </a:extLst>
          </p:cNvPr>
          <p:cNvSpPr txBox="1"/>
          <p:nvPr/>
        </p:nvSpPr>
        <p:spPr>
          <a:xfrm>
            <a:off x="0" y="1125799"/>
            <a:ext cx="5937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FFFF"/>
                </a:solidFill>
                <a:latin typeface="Times"/>
              </a:rPr>
              <a:t>SIDC </a:t>
            </a:r>
            <a:r>
              <a:rPr lang="en-US" b="1" dirty="0" err="1">
                <a:solidFill>
                  <a:srgbClr val="FFFFFF"/>
                </a:solidFill>
                <a:latin typeface="Times"/>
              </a:rPr>
              <a:t>Flaremail</a:t>
            </a:r>
            <a:r>
              <a:rPr lang="en-US" b="1" dirty="0">
                <a:solidFill>
                  <a:srgbClr val="FFFFFF"/>
                </a:solidFill>
                <a:latin typeface="Times"/>
              </a:rPr>
              <a:t> automated alert: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pic>
        <p:nvPicPr>
          <p:cNvPr id="3" name="Picture 2" descr="A screen shot of a map&#10;&#10;Description automatically generated">
            <a:extLst>
              <a:ext uri="{FF2B5EF4-FFF2-40B4-BE49-F238E27FC236}">
                <a16:creationId xmlns:a16="http://schemas.microsoft.com/office/drawing/2014/main" id="{BB000424-223C-FEE6-038C-5C0A88D2B4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5" b="17470"/>
          <a:stretch/>
        </p:blipFill>
        <p:spPr>
          <a:xfrm>
            <a:off x="6016150" y="230946"/>
            <a:ext cx="5739750" cy="2864866"/>
          </a:xfrm>
          <a:prstGeom prst="rect">
            <a:avLst/>
          </a:prstGeom>
          <a:ln w="50800">
            <a:solidFill>
              <a:schemeClr val="bg1">
                <a:lumMod val="60000"/>
                <a:lumOff val="40000"/>
              </a:schemeClr>
            </a:solidFill>
          </a:ln>
        </p:spPr>
      </p:pic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F5203A67-4E0C-4A7E-3503-330E21B33E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040" b="24948"/>
          <a:stretch/>
        </p:blipFill>
        <p:spPr>
          <a:xfrm>
            <a:off x="6016150" y="3858641"/>
            <a:ext cx="3117756" cy="2209613"/>
          </a:xfrm>
          <a:prstGeom prst="rect">
            <a:avLst/>
          </a:prstGeom>
          <a:ln w="63500">
            <a:solidFill>
              <a:schemeClr val="bg1">
                <a:lumMod val="60000"/>
                <a:lumOff val="40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0F83B6-9B32-6A11-8EA4-F0A93C8DE547}"/>
              </a:ext>
            </a:extLst>
          </p:cNvPr>
          <p:cNvSpPr txBox="1"/>
          <p:nvPr/>
        </p:nvSpPr>
        <p:spPr>
          <a:xfrm>
            <a:off x="5937070" y="3154061"/>
            <a:ext cx="59370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sz="18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https://www.swpc.noaa.gov/products/d-region-absorption-predictions-d-rap</a:t>
            </a:r>
            <a:endParaRPr lang="en-B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ECCFF0-4F3A-B4EE-1E11-7699B3EFFFBB}"/>
              </a:ext>
            </a:extLst>
          </p:cNvPr>
          <p:cNvSpPr txBox="1"/>
          <p:nvPr/>
        </p:nvSpPr>
        <p:spPr>
          <a:xfrm>
            <a:off x="5858367" y="6244311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sz="18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https://www.swpc.noaa.gov/products/goes-x-ray-flux</a:t>
            </a:r>
            <a:endParaRPr lang="en-B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D4621F-D9FC-E002-7C52-E0817E29BA8C}"/>
              </a:ext>
            </a:extLst>
          </p:cNvPr>
          <p:cNvSpPr txBox="1"/>
          <p:nvPr/>
        </p:nvSpPr>
        <p:spPr>
          <a:xfrm>
            <a:off x="39540" y="5967312"/>
            <a:ext cx="58579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hlinkClick r:id="rId7"/>
              </a:rPr>
              <a:t>https://sidc.be</a:t>
            </a:r>
            <a:endParaRPr lang="en-US" sz="1800" b="1" dirty="0"/>
          </a:p>
          <a:p>
            <a:r>
              <a:rPr lang="de-DE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https://sidc.be/registration/registration_step1.php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1800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9320441-ACE7-16ED-7AB1-B7EA3871B4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359" y="2895044"/>
            <a:ext cx="4502156" cy="17716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B7E0C18-C338-FCCA-B720-59482401C9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080" y="1474261"/>
            <a:ext cx="4502156" cy="8532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530C15C-652C-4584-86FA-495C178FA98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17886"/>
          <a:stretch>
            <a:fillRect/>
          </a:stretch>
        </p:blipFill>
        <p:spPr>
          <a:xfrm>
            <a:off x="92359" y="5162920"/>
            <a:ext cx="4488877" cy="68292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D3FFCFE-DA56-278A-142F-9EA981F7BB83}"/>
              </a:ext>
            </a:extLst>
          </p:cNvPr>
          <p:cNvSpPr txBox="1"/>
          <p:nvPr/>
        </p:nvSpPr>
        <p:spPr>
          <a:xfrm>
            <a:off x="0" y="2541071"/>
            <a:ext cx="5937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FFFF"/>
                </a:solidFill>
                <a:latin typeface="Times"/>
              </a:rPr>
              <a:t>SIDC Presto manual alert: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CF38AB-3338-9CFA-39F6-3780B03BFCE1}"/>
              </a:ext>
            </a:extLst>
          </p:cNvPr>
          <p:cNvSpPr txBox="1"/>
          <p:nvPr/>
        </p:nvSpPr>
        <p:spPr>
          <a:xfrm>
            <a:off x="19770" y="4824306"/>
            <a:ext cx="5937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FFFF"/>
                </a:solidFill>
                <a:latin typeface="Times"/>
              </a:rPr>
              <a:t>SIDC Daily Ursi (including forecast) - extract 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8F24AC-CDCD-2F33-5430-41F96C3B3D0F}"/>
              </a:ext>
            </a:extLst>
          </p:cNvPr>
          <p:cNvSpPr txBox="1"/>
          <p:nvPr/>
        </p:nvSpPr>
        <p:spPr>
          <a:xfrm>
            <a:off x="1549309" y="5185244"/>
            <a:ext cx="489803" cy="688137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de-DE" sz="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de-DE" sz="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de-DE" sz="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772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37FB3-DE61-5069-A872-15E0C7D8E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>
            <a:extLst>
              <a:ext uri="{FF2B5EF4-FFF2-40B4-BE49-F238E27FC236}">
                <a16:creationId xmlns:a16="http://schemas.microsoft.com/office/drawing/2014/main" id="{1E1BCD2A-4224-7201-EFAA-4C8988DA3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971" y="244357"/>
            <a:ext cx="11360700" cy="914040"/>
          </a:xfrm>
          <a:prstGeom prst="rect">
            <a:avLst/>
          </a:prstGeom>
          <a:noFill/>
          <a:ln w="12600">
            <a:noFill/>
          </a:ln>
        </p:spPr>
        <p:txBody>
          <a:bodyPr vert="horz" lIns="121860" tIns="121860" rIns="121860" bIns="121860" rtlCol="0" anchor="b">
            <a:noAutofit/>
          </a:bodyPr>
          <a:lstStyle/>
          <a:p>
            <a:pPr algn="l" defTabSz="1219140">
              <a:lnSpc>
                <a:spcPct val="100000"/>
              </a:lnSpc>
              <a:tabLst>
                <a:tab pos="0" algn="l"/>
              </a:tabLst>
            </a:pPr>
            <a:r>
              <a:rPr lang="en-US" sz="2800" b="1" spc="-1" dirty="0">
                <a:solidFill>
                  <a:schemeClr val="accent5">
                    <a:lumOff val="-29860"/>
                  </a:schemeClr>
                </a:solidFill>
                <a:latin typeface="Arial"/>
                <a:ea typeface="Arial"/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Proton Storm – Polar Cap Absorption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0B2C5A-16E7-2B88-53C7-E7CB36850326}"/>
              </a:ext>
            </a:extLst>
          </p:cNvPr>
          <p:cNvSpPr txBox="1"/>
          <p:nvPr/>
        </p:nvSpPr>
        <p:spPr>
          <a:xfrm>
            <a:off x="355089" y="1185535"/>
            <a:ext cx="5937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Comesep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 automated alert: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124B57-4872-9E1A-3012-2C2EA4D9B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8103" y="1066244"/>
            <a:ext cx="5518808" cy="2744488"/>
          </a:xfrm>
          <a:prstGeom prst="rect">
            <a:avLst/>
          </a:prstGeom>
          <a:ln w="50800">
            <a:solidFill>
              <a:schemeClr val="bg1">
                <a:lumMod val="60000"/>
                <a:lumOff val="40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7B78BC-4DFF-CAF1-B674-931D598DDE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8" t="22802" r="26595" b="4402"/>
          <a:stretch/>
        </p:blipFill>
        <p:spPr>
          <a:xfrm>
            <a:off x="6292159" y="4559774"/>
            <a:ext cx="2667114" cy="1948419"/>
          </a:xfrm>
          <a:prstGeom prst="rect">
            <a:avLst/>
          </a:prstGeom>
          <a:ln w="50800">
            <a:solidFill>
              <a:schemeClr val="bg1">
                <a:lumMod val="60000"/>
                <a:lumOff val="40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BC2446-359C-2F49-F914-4647183BBAD7}"/>
              </a:ext>
            </a:extLst>
          </p:cNvPr>
          <p:cNvSpPr txBox="1"/>
          <p:nvPr/>
        </p:nvSpPr>
        <p:spPr>
          <a:xfrm>
            <a:off x="6225308" y="3810732"/>
            <a:ext cx="58573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sz="18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https://www.swpc.noaa.gov/products/d-region-absorption-predictions-d-rap</a:t>
            </a:r>
            <a:endParaRPr lang="en-B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5ECBE7-BDD4-7CEE-C0CA-8B53FE794935}"/>
              </a:ext>
            </a:extLst>
          </p:cNvPr>
          <p:cNvSpPr txBox="1"/>
          <p:nvPr/>
        </p:nvSpPr>
        <p:spPr>
          <a:xfrm>
            <a:off x="6225308" y="655522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sz="18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https://www.swpc.noaa.gov/products/goes-proton-flux</a:t>
            </a:r>
            <a:endParaRPr lang="en-B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31BF54-3BB3-B30C-833D-9DE3434FFB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089" y="1582005"/>
            <a:ext cx="5706890" cy="15867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C360DC0-9739-95CD-0EDD-915EE76966A1}"/>
              </a:ext>
            </a:extLst>
          </p:cNvPr>
          <p:cNvSpPr txBox="1"/>
          <p:nvPr/>
        </p:nvSpPr>
        <p:spPr>
          <a:xfrm>
            <a:off x="252971" y="3429000"/>
            <a:ext cx="5937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FFFF"/>
                </a:solidFill>
                <a:latin typeface="Times"/>
              </a:rPr>
              <a:t>SIDC Presto manual alert: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52E3D5-2E77-D146-955D-B2BBDDF78DED}"/>
              </a:ext>
            </a:extLst>
          </p:cNvPr>
          <p:cNvSpPr txBox="1"/>
          <p:nvPr/>
        </p:nvSpPr>
        <p:spPr>
          <a:xfrm>
            <a:off x="252971" y="3884856"/>
            <a:ext cx="5937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FFFF"/>
                </a:solidFill>
                <a:latin typeface="Times"/>
              </a:rPr>
              <a:t>SIDC Daily Ursi  (including forecast):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5577A6-18AE-8498-3FEE-A862968F580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46205" r="21835" b="41684"/>
          <a:stretch>
            <a:fillRect/>
          </a:stretch>
        </p:blipFill>
        <p:spPr>
          <a:xfrm>
            <a:off x="286993" y="4340712"/>
            <a:ext cx="5809007" cy="83057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519148A-E97E-E800-23D3-82E969F903E4}"/>
              </a:ext>
            </a:extLst>
          </p:cNvPr>
          <p:cNvSpPr txBox="1"/>
          <p:nvPr/>
        </p:nvSpPr>
        <p:spPr>
          <a:xfrm>
            <a:off x="39540" y="5967312"/>
            <a:ext cx="58579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hlinkClick r:id="rId9"/>
              </a:rPr>
              <a:t>https://sidc.be</a:t>
            </a:r>
            <a:endParaRPr lang="en-US" sz="1800" b="1" dirty="0"/>
          </a:p>
          <a:p>
            <a:r>
              <a:rPr lang="de-DE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10"/>
              </a:rPr>
              <a:t>https://sidc.be/registration/registration_step1.php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22411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0403E-AEF6-4E55-3AAB-45513C2AE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>
            <a:extLst>
              <a:ext uri="{FF2B5EF4-FFF2-40B4-BE49-F238E27FC236}">
                <a16:creationId xmlns:a16="http://schemas.microsoft.com/office/drawing/2014/main" id="{8C2BCB71-F281-77F9-4076-66E5A521B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971" y="244357"/>
            <a:ext cx="11360700" cy="914040"/>
          </a:xfrm>
          <a:prstGeom prst="rect">
            <a:avLst/>
          </a:prstGeom>
          <a:noFill/>
          <a:ln w="12600">
            <a:noFill/>
          </a:ln>
        </p:spPr>
        <p:txBody>
          <a:bodyPr vert="horz" lIns="121860" tIns="121860" rIns="121860" bIns="121860" rtlCol="0" anchor="b">
            <a:noAutofit/>
          </a:bodyPr>
          <a:lstStyle/>
          <a:p>
            <a:pPr algn="l" defTabSz="1219140">
              <a:lnSpc>
                <a:spcPct val="100000"/>
              </a:lnSpc>
              <a:tabLst>
                <a:tab pos="0" algn="l"/>
              </a:tabLst>
            </a:pPr>
            <a:r>
              <a:rPr lang="en-US" sz="2800" b="1" spc="-1" dirty="0">
                <a:solidFill>
                  <a:schemeClr val="accent5">
                    <a:lumOff val="-29860"/>
                  </a:schemeClr>
                </a:solidFill>
                <a:latin typeface="Arial"/>
                <a:ea typeface="Arial"/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Geomagnetic Storm – Auroral Absorption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DE5229-1EA9-3A1B-6E25-483D8B5C2DBF}"/>
              </a:ext>
            </a:extLst>
          </p:cNvPr>
          <p:cNvSpPr txBox="1"/>
          <p:nvPr/>
        </p:nvSpPr>
        <p:spPr>
          <a:xfrm>
            <a:off x="355089" y="1185535"/>
            <a:ext cx="59370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SIDC Presto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SIDC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Ursigram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SIDC CME arrival alert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319F29-D799-1FB3-2942-4512D3059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1186" y="1199276"/>
            <a:ext cx="2785275" cy="2942932"/>
          </a:xfrm>
          <a:prstGeom prst="rect">
            <a:avLst/>
          </a:prstGeom>
          <a:ln w="63500">
            <a:solidFill>
              <a:schemeClr val="bg1">
                <a:lumMod val="60000"/>
                <a:lumOff val="40000"/>
              </a:schemeClr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1EEDEC-EC54-0029-65D7-6D1F3937B394}"/>
              </a:ext>
            </a:extLst>
          </p:cNvPr>
          <p:cNvSpPr txBox="1"/>
          <p:nvPr/>
        </p:nvSpPr>
        <p:spPr>
          <a:xfrm>
            <a:off x="8257880" y="4183088"/>
            <a:ext cx="4078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https://www.swpc.noaa.gov/communities/aurora-dashboard-experimental</a:t>
            </a:r>
            <a:endParaRPr lang="en-BE" dirty="0">
              <a:solidFill>
                <a:srgbClr val="00B0F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8B3793-C1FF-42BB-23E4-C2E659689047}"/>
              </a:ext>
            </a:extLst>
          </p:cNvPr>
          <p:cNvSpPr txBox="1"/>
          <p:nvPr/>
        </p:nvSpPr>
        <p:spPr>
          <a:xfrm>
            <a:off x="122269" y="5392342"/>
            <a:ext cx="6169890" cy="378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BE" sz="18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http://ionosphere.meteo.be/geomagnetism/K_BEL/</a:t>
            </a:r>
            <a:endParaRPr lang="en-B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99595D-58DC-0E17-1582-DB6D10F285A2}"/>
              </a:ext>
            </a:extLst>
          </p:cNvPr>
          <p:cNvSpPr txBox="1"/>
          <p:nvPr/>
        </p:nvSpPr>
        <p:spPr>
          <a:xfrm>
            <a:off x="6449178" y="6424360"/>
            <a:ext cx="6169890" cy="378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BE" sz="18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https://www.swpc.noaa.gov/products/planetary-k-index</a:t>
            </a:r>
            <a:endParaRPr lang="en-B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BEA3ACF-4486-C655-CC2A-E721FEC01E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219" y="3357791"/>
            <a:ext cx="4645400" cy="19751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6F20E6A-33D0-60AB-55E7-1A3FC7DC24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6389" y="4835929"/>
            <a:ext cx="2747247" cy="164558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6CBE791-2B66-259D-4956-A55D6BD5C4A3}"/>
              </a:ext>
            </a:extLst>
          </p:cNvPr>
          <p:cNvSpPr txBox="1"/>
          <p:nvPr/>
        </p:nvSpPr>
        <p:spPr>
          <a:xfrm>
            <a:off x="355089" y="2086997"/>
            <a:ext cx="58579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hlinkClick r:id="rId8"/>
              </a:rPr>
              <a:t>https://sidc.be</a:t>
            </a:r>
            <a:endParaRPr lang="en-US" sz="1800" b="1" dirty="0"/>
          </a:p>
          <a:p>
            <a:r>
              <a:rPr lang="de-DE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https://sidc.be/registration/registration_step1.php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428948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462B8-CCC5-7DB0-493B-ED101EC16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>
            <a:extLst>
              <a:ext uri="{FF2B5EF4-FFF2-40B4-BE49-F238E27FC236}">
                <a16:creationId xmlns:a16="http://schemas.microsoft.com/office/drawing/2014/main" id="{778EBF06-78BC-5D0D-B3C0-B0DB339E2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971" y="244357"/>
            <a:ext cx="11360700" cy="914040"/>
          </a:xfrm>
          <a:prstGeom prst="rect">
            <a:avLst/>
          </a:prstGeom>
          <a:noFill/>
          <a:ln w="12600">
            <a:noFill/>
          </a:ln>
        </p:spPr>
        <p:txBody>
          <a:bodyPr vert="horz" lIns="121860" tIns="121860" rIns="121860" bIns="121860" rtlCol="0" anchor="b">
            <a:noAutofit/>
          </a:bodyPr>
          <a:lstStyle/>
          <a:p>
            <a:pPr algn="l" defTabSz="1219140">
              <a:lnSpc>
                <a:spcPct val="100000"/>
              </a:lnSpc>
              <a:tabLst>
                <a:tab pos="0" algn="l"/>
              </a:tabLst>
            </a:pPr>
            <a:r>
              <a:rPr lang="en-US" sz="2800" b="1" spc="-1" dirty="0">
                <a:solidFill>
                  <a:schemeClr val="accent5">
                    <a:lumOff val="-29860"/>
                  </a:schemeClr>
                </a:solidFill>
                <a:latin typeface="Arial"/>
                <a:ea typeface="Arial"/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Geomagnetic Storm – Post Storm Depression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C7C3B5-6377-8A7E-8534-EB5DF1292AF2}"/>
              </a:ext>
            </a:extLst>
          </p:cNvPr>
          <p:cNvSpPr txBox="1"/>
          <p:nvPr/>
        </p:nvSpPr>
        <p:spPr>
          <a:xfrm>
            <a:off x="355089" y="1185535"/>
            <a:ext cx="5937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Several days after high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Kp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 MUF is reduced worldwide (patch and unstable)</a:t>
            </a:r>
          </a:p>
        </p:txBody>
      </p:sp>
      <p:pic>
        <p:nvPicPr>
          <p:cNvPr id="3" name="MUF between 10Sept and 13 Sept Screen Recording 2024-09-13 171030 (online-video-cutter.com) (2)">
            <a:hlinkClick r:id="" action="ppaction://media"/>
            <a:extLst>
              <a:ext uri="{FF2B5EF4-FFF2-40B4-BE49-F238E27FC236}">
                <a16:creationId xmlns:a16="http://schemas.microsoft.com/office/drawing/2014/main" id="{74045C39-853C-101B-898E-6C9AFEE0FB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23624" y="1715888"/>
            <a:ext cx="4785662" cy="37173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9710D1-5EF6-C1CA-36EF-76AA987E7040}"/>
              </a:ext>
            </a:extLst>
          </p:cNvPr>
          <p:cNvSpPr txBox="1"/>
          <p:nvPr/>
        </p:nvSpPr>
        <p:spPr>
          <a:xfrm>
            <a:off x="3603961" y="5635302"/>
            <a:ext cx="5246473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it-IT" sz="1800" dirty="0">
                <a:sym typeface="Helvetica Neue"/>
                <a:hlinkClick r:id="rId6"/>
              </a:rPr>
              <a:t>https://www.sws.bom.gov.au/HF_Systems/6/5</a:t>
            </a:r>
            <a:endParaRPr lang="it-IT" sz="1800" dirty="0">
              <a:sym typeface="Helvetica Neue"/>
            </a:endParaRPr>
          </a:p>
          <a:p>
            <a:endParaRPr lang="it-IT" sz="1800" dirty="0">
              <a:sym typeface="Helvetica Neu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376D7A-87A2-7D2B-0085-0534842E4B43}"/>
              </a:ext>
            </a:extLst>
          </p:cNvPr>
          <p:cNvSpPr txBox="1"/>
          <p:nvPr/>
        </p:nvSpPr>
        <p:spPr>
          <a:xfrm>
            <a:off x="438912" y="6199632"/>
            <a:ext cx="5657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Directly at the Ionosondes data : see later slides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65181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3A4E7-06BB-5268-1DAF-6DCFB92B2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>
            <a:extLst>
              <a:ext uri="{FF2B5EF4-FFF2-40B4-BE49-F238E27FC236}">
                <a16:creationId xmlns:a16="http://schemas.microsoft.com/office/drawing/2014/main" id="{09D9E615-7CF4-956A-0863-4FCD9F7D9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971" y="244357"/>
            <a:ext cx="11360700" cy="914040"/>
          </a:xfrm>
          <a:prstGeom prst="rect">
            <a:avLst/>
          </a:prstGeom>
          <a:noFill/>
          <a:ln w="12600">
            <a:noFill/>
          </a:ln>
        </p:spPr>
        <p:txBody>
          <a:bodyPr vert="horz" lIns="121860" tIns="121860" rIns="121860" bIns="121860" rtlCol="0" anchor="b">
            <a:noAutofit/>
          </a:bodyPr>
          <a:lstStyle/>
          <a:p>
            <a:pPr algn="l" defTabSz="1219140">
              <a:lnSpc>
                <a:spcPct val="100000"/>
              </a:lnSpc>
              <a:tabLst>
                <a:tab pos="0" algn="l"/>
              </a:tabLst>
            </a:pPr>
            <a:r>
              <a:rPr lang="en-US" sz="2800" b="1" spc="-1" dirty="0">
                <a:solidFill>
                  <a:schemeClr val="accent5">
                    <a:lumOff val="-29860"/>
                  </a:schemeClr>
                </a:solidFill>
                <a:latin typeface="Arial"/>
                <a:ea typeface="Arial"/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Solar Radio Burst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E29CF8-D007-28EB-AB26-4884B6EC3BB0}"/>
              </a:ext>
            </a:extLst>
          </p:cNvPr>
          <p:cNvSpPr txBox="1"/>
          <p:nvPr/>
        </p:nvSpPr>
        <p:spPr>
          <a:xfrm>
            <a:off x="355089" y="1185535"/>
            <a:ext cx="5937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3F1DFB-879A-F957-FB96-A06C907A6924}"/>
              </a:ext>
            </a:extLst>
          </p:cNvPr>
          <p:cNvSpPr txBox="1"/>
          <p:nvPr/>
        </p:nvSpPr>
        <p:spPr>
          <a:xfrm>
            <a:off x="362434" y="2960132"/>
            <a:ext cx="58579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hlinkClick r:id="rId3"/>
              </a:rPr>
              <a:t>https://sidc.be</a:t>
            </a:r>
            <a:endParaRPr lang="en-US" sz="1800" b="1" dirty="0"/>
          </a:p>
          <a:p>
            <a:r>
              <a:rPr lang="de-DE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https://sidc.be/registration/registration_step1.php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1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27156C-034C-4448-FABB-61E0C79F650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7886"/>
          <a:stretch>
            <a:fillRect/>
          </a:stretch>
        </p:blipFill>
        <p:spPr>
          <a:xfrm>
            <a:off x="474459" y="2025280"/>
            <a:ext cx="5604237" cy="8526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CC082A-8BD7-0CD7-CE2F-65867E2DC2CC}"/>
              </a:ext>
            </a:extLst>
          </p:cNvPr>
          <p:cNvSpPr txBox="1"/>
          <p:nvPr/>
        </p:nvSpPr>
        <p:spPr>
          <a:xfrm>
            <a:off x="6779490" y="2873060"/>
            <a:ext cx="6096000" cy="7775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BE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Belgium:</a:t>
            </a:r>
            <a:r>
              <a:rPr lang="en-B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BE" sz="18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https://sidc.be/humain/callisto_latest</a:t>
            </a:r>
            <a:endParaRPr lang="en-US" u="sng" kern="100" dirty="0">
              <a:solidFill>
                <a:srgbClr val="467886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de-DE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https://sidc.be/humain/ah_last_hours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4E7E51-28E6-2799-2273-6CD19BE3D9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3747" y="732157"/>
            <a:ext cx="3137955" cy="2041864"/>
          </a:xfrm>
          <a:prstGeom prst="rect">
            <a:avLst/>
          </a:prstGeom>
          <a:ln w="50800">
            <a:solidFill>
              <a:schemeClr val="bg1">
                <a:lumMod val="60000"/>
                <a:lumOff val="40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407140-18F3-4280-7A73-F5F44A92C06A}"/>
              </a:ext>
            </a:extLst>
          </p:cNvPr>
          <p:cNvSpPr txBox="1"/>
          <p:nvPr/>
        </p:nvSpPr>
        <p:spPr>
          <a:xfrm>
            <a:off x="6779490" y="3749620"/>
            <a:ext cx="643850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b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b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b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b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b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b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b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BE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California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</a:t>
            </a:r>
            <a:r>
              <a:rPr lang="en-US" sz="18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eg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13/12/2023)</a:t>
            </a:r>
            <a:r>
              <a:rPr lang="en-BE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endParaRPr lang="en-US" sz="18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BE" sz="18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https://ovsa.njit.edu/browser/</a:t>
            </a:r>
            <a:endParaRPr lang="en-US" sz="1800" u="sng" kern="100" dirty="0">
              <a:solidFill>
                <a:srgbClr val="467886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  <a:hlinkClick r:id="rId9"/>
            </a:endParaRPr>
          </a:p>
          <a:p>
            <a:r>
              <a:rPr lang="en-BE" sz="1800" u="sng" kern="100" dirty="0" err="1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index.html?suntoday_date</a:t>
            </a:r>
            <a:r>
              <a:rPr lang="en-BE" sz="18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=2023-12-13</a:t>
            </a:r>
            <a:endParaRPr lang="en-B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5BE427-AB21-D065-637E-C6E375E02001}"/>
              </a:ext>
            </a:extLst>
          </p:cNvPr>
          <p:cNvSpPr txBox="1"/>
          <p:nvPr/>
        </p:nvSpPr>
        <p:spPr>
          <a:xfrm>
            <a:off x="355089" y="1412211"/>
            <a:ext cx="5937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FFFF"/>
                </a:solidFill>
                <a:latin typeface="Times"/>
              </a:rPr>
              <a:t>SIDC Daily Ursi  (including forecast):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C54C5D-AC24-BEC1-BBBE-447E976168F1}"/>
              </a:ext>
            </a:extLst>
          </p:cNvPr>
          <p:cNvSpPr txBox="1"/>
          <p:nvPr/>
        </p:nvSpPr>
        <p:spPr>
          <a:xfrm>
            <a:off x="4146205" y="2107518"/>
            <a:ext cx="1267043" cy="688137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de-DE" sz="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de-DE" sz="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de-DE" sz="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A222D3-536A-4C50-5FFA-66AE68CCA53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-74"/>
          <a:stretch>
            <a:fillRect/>
          </a:stretch>
        </p:blipFill>
        <p:spPr>
          <a:xfrm>
            <a:off x="3291429" y="3650581"/>
            <a:ext cx="8804635" cy="233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399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3F385F-CA18-FE6C-33AE-7A2C8791C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C94D429-DCB1-8A6E-BB54-32A88B15D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534" y="1032091"/>
            <a:ext cx="4476749" cy="218476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7BFFB8-F633-995D-D8B1-8D90FCA75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681" y="3739262"/>
            <a:ext cx="5394630" cy="262394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E418BF8-18CC-E3BD-BCF5-89942682397A}"/>
              </a:ext>
            </a:extLst>
          </p:cNvPr>
          <p:cNvSpPr/>
          <p:nvPr/>
        </p:nvSpPr>
        <p:spPr>
          <a:xfrm>
            <a:off x="1832035" y="4913463"/>
            <a:ext cx="952500" cy="87629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7722FCD-E986-5704-CC8D-38F311D1F08A}"/>
              </a:ext>
            </a:extLst>
          </p:cNvPr>
          <p:cNvCxnSpPr>
            <a:cxnSpLocks/>
          </p:cNvCxnSpPr>
          <p:nvPr/>
        </p:nvCxnSpPr>
        <p:spPr>
          <a:xfrm flipH="1">
            <a:off x="7238534" y="3974575"/>
            <a:ext cx="47671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C397531-795B-EBC2-5263-A682EE843AD5}"/>
              </a:ext>
            </a:extLst>
          </p:cNvPr>
          <p:cNvSpPr/>
          <p:nvPr/>
        </p:nvSpPr>
        <p:spPr>
          <a:xfrm>
            <a:off x="10400932" y="1888347"/>
            <a:ext cx="819518" cy="47225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6C3395F-E4FF-0E39-3AA5-67EF5F0A0D25}"/>
              </a:ext>
            </a:extLst>
          </p:cNvPr>
          <p:cNvCxnSpPr>
            <a:cxnSpLocks/>
          </p:cNvCxnSpPr>
          <p:nvPr/>
        </p:nvCxnSpPr>
        <p:spPr>
          <a:xfrm flipH="1">
            <a:off x="9924216" y="2124474"/>
            <a:ext cx="47671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10C2CCED-A64D-3A44-F1C2-66E1163FDB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3624" y="2321205"/>
            <a:ext cx="4476750" cy="2170282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F0441BE-E3B4-BC6A-FE1A-E6B310B51CC2}"/>
              </a:ext>
            </a:extLst>
          </p:cNvPr>
          <p:cNvCxnSpPr>
            <a:cxnSpLocks/>
          </p:cNvCxnSpPr>
          <p:nvPr/>
        </p:nvCxnSpPr>
        <p:spPr>
          <a:xfrm flipH="1">
            <a:off x="1355319" y="5351612"/>
            <a:ext cx="47671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D5EFC04-28EC-5AB7-907A-5E2A81DAA179}"/>
              </a:ext>
            </a:extLst>
          </p:cNvPr>
          <p:cNvSpPr/>
          <p:nvPr/>
        </p:nvSpPr>
        <p:spPr>
          <a:xfrm>
            <a:off x="5509421" y="3170125"/>
            <a:ext cx="952500" cy="87629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2FAF1E9-FDF3-8B3F-EDAF-C4AB7824ED46}"/>
              </a:ext>
            </a:extLst>
          </p:cNvPr>
          <p:cNvCxnSpPr>
            <a:cxnSpLocks/>
          </p:cNvCxnSpPr>
          <p:nvPr/>
        </p:nvCxnSpPr>
        <p:spPr>
          <a:xfrm flipH="1">
            <a:off x="5032705" y="3608274"/>
            <a:ext cx="47671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PlaceHolder 1">
            <a:extLst>
              <a:ext uri="{FF2B5EF4-FFF2-40B4-BE49-F238E27FC236}">
                <a16:creationId xmlns:a16="http://schemas.microsoft.com/office/drawing/2014/main" id="{78A4B699-FE9A-ADCB-B5D7-1876B6035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971" y="244357"/>
            <a:ext cx="11360700" cy="914040"/>
          </a:xfrm>
          <a:prstGeom prst="rect">
            <a:avLst/>
          </a:prstGeom>
          <a:noFill/>
          <a:ln w="12600">
            <a:noFill/>
          </a:ln>
        </p:spPr>
        <p:txBody>
          <a:bodyPr vert="horz" lIns="121860" tIns="121860" rIns="121860" bIns="121860" rtlCol="0" anchor="b">
            <a:noAutofit/>
          </a:bodyPr>
          <a:lstStyle/>
          <a:p>
            <a:pPr algn="l" defTabSz="1219140">
              <a:lnSpc>
                <a:spcPct val="100000"/>
              </a:lnSpc>
              <a:tabLst>
                <a:tab pos="0" algn="l"/>
              </a:tabLst>
            </a:pPr>
            <a:r>
              <a:rPr lang="en-US" sz="2800" b="1" spc="-1" dirty="0">
                <a:solidFill>
                  <a:schemeClr val="accent5">
                    <a:lumOff val="-29860"/>
                  </a:schemeClr>
                </a:solidFill>
                <a:latin typeface="Arial"/>
                <a:ea typeface="Arial"/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GNSS scintillation – Equatorial “bubbles”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E71D9A4-4630-7971-4CC3-F4361EFADB3F}"/>
              </a:ext>
            </a:extLst>
          </p:cNvPr>
          <p:cNvSpPr txBox="1"/>
          <p:nvPr/>
        </p:nvSpPr>
        <p:spPr>
          <a:xfrm>
            <a:off x="8453887" y="3429000"/>
            <a:ext cx="3261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Around Local Sunset Hanoi : 16:29 UTC</a:t>
            </a:r>
            <a:endParaRPr kumimoji="0" lang="en-B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3ECC9DB-A392-E446-113C-5A7575B9EBED}"/>
              </a:ext>
            </a:extLst>
          </p:cNvPr>
          <p:cNvSpPr txBox="1"/>
          <p:nvPr/>
        </p:nvSpPr>
        <p:spPr>
          <a:xfrm>
            <a:off x="5785386" y="4537753"/>
            <a:ext cx="3383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Around Local Sunset Nairobi: 19:29 UTC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A630D44-FCC8-3A1D-6676-32B01D2E868A}"/>
              </a:ext>
            </a:extLst>
          </p:cNvPr>
          <p:cNvSpPr txBox="1"/>
          <p:nvPr/>
        </p:nvSpPr>
        <p:spPr>
          <a:xfrm>
            <a:off x="415681" y="6426908"/>
            <a:ext cx="4617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Around Local Sunset Sao Paulo: 01:29 UTC </a:t>
            </a:r>
            <a:endParaRPr kumimoji="0" lang="en-B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DF3286-6392-807A-9DBF-CFDF3B4E7E9C}"/>
              </a:ext>
            </a:extLst>
          </p:cNvPr>
          <p:cNvSpPr txBox="1"/>
          <p:nvPr/>
        </p:nvSpPr>
        <p:spPr>
          <a:xfrm>
            <a:off x="355089" y="1185535"/>
            <a:ext cx="59370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Where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: Around the (magnetic) equator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Effect: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Phase and amplitude scintillation on GNSS data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When: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Starts around local sunset, duration: several hours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seasonal, not liked to eruptive events: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stronger in autumn and spring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 stronger during solar max)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E23451-2975-238B-2F3D-D448C32A1C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13" t="3769" r="3085" b="17639"/>
          <a:stretch/>
        </p:blipFill>
        <p:spPr>
          <a:xfrm>
            <a:off x="8811162" y="4491487"/>
            <a:ext cx="3160444" cy="2243971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831AA8-930D-125C-686F-E4B41CFCD9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8419" y="5207617"/>
            <a:ext cx="1398071" cy="1504308"/>
          </a:xfrm>
          <a:prstGeom prst="rect">
            <a:avLst/>
          </a:prstGeom>
          <a:ln w="635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055829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98E4FF-0A6B-792B-1300-4D4BD59FF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>
            <a:extLst>
              <a:ext uri="{FF2B5EF4-FFF2-40B4-BE49-F238E27FC236}">
                <a16:creationId xmlns:a16="http://schemas.microsoft.com/office/drawing/2014/main" id="{88EBCA7C-091C-8869-6899-D7B3E9C77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971" y="244357"/>
            <a:ext cx="11360700" cy="914040"/>
          </a:xfrm>
          <a:prstGeom prst="rect">
            <a:avLst/>
          </a:prstGeom>
          <a:noFill/>
          <a:ln w="12600">
            <a:noFill/>
          </a:ln>
        </p:spPr>
        <p:txBody>
          <a:bodyPr vert="horz" lIns="121860" tIns="121860" rIns="121860" bIns="121860" rtlCol="0" anchor="b">
            <a:noAutofit/>
          </a:bodyPr>
          <a:lstStyle/>
          <a:p>
            <a:pPr algn="l" defTabSz="1219140">
              <a:lnSpc>
                <a:spcPct val="100000"/>
              </a:lnSpc>
              <a:tabLst>
                <a:tab pos="0" algn="l"/>
              </a:tabLst>
            </a:pPr>
            <a:r>
              <a:rPr lang="en-US" sz="2800" b="1" spc="-1" dirty="0">
                <a:solidFill>
                  <a:schemeClr val="accent5">
                    <a:lumOff val="-29860"/>
                  </a:schemeClr>
                </a:solidFill>
                <a:latin typeface="Arial"/>
                <a:ea typeface="Arial"/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VTEC &amp; </a:t>
            </a:r>
            <a:r>
              <a:rPr lang="en-US" dirty="0" err="1">
                <a:solidFill>
                  <a:schemeClr val="tx1"/>
                </a:solidFill>
              </a:rPr>
              <a:t>Scintilation</a:t>
            </a:r>
            <a:r>
              <a:rPr lang="en-US" dirty="0">
                <a:solidFill>
                  <a:schemeClr val="tx1"/>
                </a:solidFill>
              </a:rPr>
              <a:t> &amp; GNSS related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59E1C7-D205-6D23-343A-5828ECD12404}"/>
              </a:ext>
            </a:extLst>
          </p:cNvPr>
          <p:cNvSpPr txBox="1"/>
          <p:nvPr/>
        </p:nvSpPr>
        <p:spPr>
          <a:xfrm>
            <a:off x="355089" y="1185535"/>
            <a:ext cx="5937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93E9C2-7F0D-506D-A5D0-D3CA35804348}"/>
              </a:ext>
            </a:extLst>
          </p:cNvPr>
          <p:cNvSpPr txBox="1"/>
          <p:nvPr/>
        </p:nvSpPr>
        <p:spPr>
          <a:xfrm>
            <a:off x="6096000" y="3287792"/>
            <a:ext cx="10696194" cy="7775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u="sng" kern="100" dirty="0">
                <a:solidFill>
                  <a:srgbClr val="467886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https://impc.dlr.de/products/ionospheric-perturbations/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u="sng" kern="100" dirty="0">
                <a:solidFill>
                  <a:srgbClr val="467886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local-scintillation-measurements/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C164CF-7551-8AFA-D417-B17F7C44CE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9588" y="1132597"/>
            <a:ext cx="4857323" cy="20231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8AD9E0-1D34-CE24-3B48-222E267EB1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760" y="4719533"/>
            <a:ext cx="3102864" cy="15384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9A91B6-92AE-CBF0-3C91-C7D62470CC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760" y="1158397"/>
            <a:ext cx="4699119" cy="31011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4C78A65-750D-91A2-97B5-2BB9B869FBE0}"/>
              </a:ext>
            </a:extLst>
          </p:cNvPr>
          <p:cNvSpPr txBox="1"/>
          <p:nvPr/>
        </p:nvSpPr>
        <p:spPr>
          <a:xfrm>
            <a:off x="152971" y="4290313"/>
            <a:ext cx="6094476" cy="378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BE" sz="18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https://gnss.be/SpaceWeather/</a:t>
            </a:r>
            <a:endParaRPr lang="en-US" sz="1800" u="sng" kern="100" dirty="0">
              <a:solidFill>
                <a:srgbClr val="467886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0882E5-43E9-3606-C0D8-035A7607AAB0}"/>
              </a:ext>
            </a:extLst>
          </p:cNvPr>
          <p:cNvSpPr txBox="1"/>
          <p:nvPr/>
        </p:nvSpPr>
        <p:spPr>
          <a:xfrm>
            <a:off x="219847" y="6339406"/>
            <a:ext cx="2825684" cy="378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BE" b="1" u="sng" kern="100" dirty="0">
                <a:solidFill>
                  <a:srgbClr val="467886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http://gnss.meteo.be/</a:t>
            </a:r>
            <a:endParaRPr lang="en-B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830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33B88-662D-9F0F-791A-7C59943F9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>
            <a:extLst>
              <a:ext uri="{FF2B5EF4-FFF2-40B4-BE49-F238E27FC236}">
                <a16:creationId xmlns:a16="http://schemas.microsoft.com/office/drawing/2014/main" id="{EDFFA73F-FCA2-CAEE-5E11-9F5BEE34D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971" y="244357"/>
            <a:ext cx="11360700" cy="914040"/>
          </a:xfrm>
          <a:prstGeom prst="rect">
            <a:avLst/>
          </a:prstGeom>
          <a:noFill/>
          <a:ln w="12600">
            <a:noFill/>
          </a:ln>
        </p:spPr>
        <p:txBody>
          <a:bodyPr vert="horz" lIns="121860" tIns="121860" rIns="121860" bIns="121860" rtlCol="0" anchor="b">
            <a:noAutofit/>
          </a:bodyPr>
          <a:lstStyle/>
          <a:p>
            <a:pPr algn="l" defTabSz="1219140">
              <a:lnSpc>
                <a:spcPct val="100000"/>
              </a:lnSpc>
              <a:tabLst>
                <a:tab pos="0" algn="l"/>
              </a:tabLst>
            </a:pPr>
            <a:r>
              <a:rPr lang="en-US" sz="2800" b="1" spc="-1" dirty="0">
                <a:solidFill>
                  <a:schemeClr val="accent5">
                    <a:lumOff val="-29860"/>
                  </a:schemeClr>
                </a:solidFill>
                <a:latin typeface="Arial"/>
                <a:ea typeface="Arial"/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Solar Cycle related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811504-EB14-73DD-AF7D-674B186F8A15}"/>
              </a:ext>
            </a:extLst>
          </p:cNvPr>
          <p:cNvSpPr txBox="1"/>
          <p:nvPr/>
        </p:nvSpPr>
        <p:spPr>
          <a:xfrm>
            <a:off x="355089" y="1185535"/>
            <a:ext cx="5937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5BFF7C-209B-40FC-F583-76AACD92813F}"/>
              </a:ext>
            </a:extLst>
          </p:cNvPr>
          <p:cNvSpPr txBox="1"/>
          <p:nvPr/>
        </p:nvSpPr>
        <p:spPr>
          <a:xfrm>
            <a:off x="355089" y="1158397"/>
            <a:ext cx="6094476" cy="4960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BE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SUNSPOT NUMBER:</a:t>
            </a:r>
            <a:endParaRPr lang="en-B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en-US" sz="1800" u="sng" kern="100" dirty="0">
              <a:solidFill>
                <a:srgbClr val="467886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  <a:hlinkClick r:id="rId3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en-US" u="sng" kern="100" dirty="0">
              <a:solidFill>
                <a:srgbClr val="467886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  <a:hlinkClick r:id="rId3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en-US" sz="1800" u="sng" kern="100" dirty="0">
              <a:solidFill>
                <a:srgbClr val="467886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  <a:hlinkClick r:id="rId3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en-US" u="sng" kern="100" dirty="0">
              <a:solidFill>
                <a:srgbClr val="467886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  <a:hlinkClick r:id="rId3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en-US" sz="1800" u="sng" kern="100" dirty="0">
              <a:solidFill>
                <a:srgbClr val="467886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  <a:hlinkClick r:id="rId3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en-US" u="sng" kern="100" dirty="0">
              <a:solidFill>
                <a:srgbClr val="467886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  <a:hlinkClick r:id="rId3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en-US" u="sng" kern="100" dirty="0">
              <a:solidFill>
                <a:srgbClr val="467886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  <a:hlinkClick r:id="rId3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BE" sz="18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https://sidc.be/SILSO/eisnplot</a:t>
            </a:r>
            <a:endParaRPr lang="en-B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BE" sz="18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https://sidc.be/SILSO/dayssnplot</a:t>
            </a:r>
            <a:br>
              <a:rPr lang="en-B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BE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B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br>
              <a:rPr lang="en-BE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88FE14-B986-68E1-B24E-54E6071D20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899" y="1644288"/>
            <a:ext cx="4028246" cy="26957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11217B-7A48-9221-562C-71E9B389A344}"/>
              </a:ext>
            </a:extLst>
          </p:cNvPr>
          <p:cNvSpPr txBox="1"/>
          <p:nvPr/>
        </p:nvSpPr>
        <p:spPr>
          <a:xfrm>
            <a:off x="5621313" y="1056526"/>
            <a:ext cx="6094476" cy="7753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BE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F10.7: </a:t>
            </a:r>
            <a:endParaRPr lang="en-B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BE" sz="1800" b="1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http://ionosphere.meteo.be/sun/solarRadioFlux/</a:t>
            </a:r>
            <a:endParaRPr lang="en-B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B23B51-4767-831E-C2B3-3C175914D9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1264" y="1970566"/>
            <a:ext cx="5168124" cy="244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175917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B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B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anose="02020603050405020304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673</TotalTime>
  <Words>675</Words>
  <Application>Microsoft Office PowerPoint</Application>
  <PresentationFormat>Widescreen</PresentationFormat>
  <Paragraphs>116</Paragraphs>
  <Slides>11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Aptos</vt:lpstr>
      <vt:lpstr>Arial</vt:lpstr>
      <vt:lpstr>Calibri</vt:lpstr>
      <vt:lpstr>Helvetica Neue</vt:lpstr>
      <vt:lpstr>Helvetica Neue Medium</vt:lpstr>
      <vt:lpstr>Times</vt:lpstr>
      <vt:lpstr>Blank Presentation</vt:lpstr>
      <vt:lpstr> Practical Tools, Resources, Dashboard</vt:lpstr>
      <vt:lpstr> Flare – SWF Absorption</vt:lpstr>
      <vt:lpstr> Proton Storm – Polar Cap Absorption</vt:lpstr>
      <vt:lpstr> Geomagnetic Storm – Auroral Absorption</vt:lpstr>
      <vt:lpstr> Geomagnetic Storm – Post Storm Depression</vt:lpstr>
      <vt:lpstr> Solar Radio Burst</vt:lpstr>
      <vt:lpstr> GNSS scintillation – Equatorial “bubbles”</vt:lpstr>
      <vt:lpstr> VTEC &amp; Scintilation &amp; GNSS related</vt:lpstr>
      <vt:lpstr> Solar Cycle related </vt:lpstr>
      <vt:lpstr> Dashboards &amp; Services</vt:lpstr>
      <vt:lpstr> Ionosondes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Elisabeth Dom</dc:creator>
  <cp:lastModifiedBy>Elisabeth Dom</cp:lastModifiedBy>
  <cp:revision>13</cp:revision>
  <dcterms:created xsi:type="dcterms:W3CDTF">2026-03-14T15:49:20Z</dcterms:created>
  <dcterms:modified xsi:type="dcterms:W3CDTF">2026-03-27T12:56:38Z</dcterms:modified>
</cp:coreProperties>
</file>