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326" r:id="rId3"/>
    <p:sldId id="367" r:id="rId4"/>
    <p:sldId id="368" r:id="rId5"/>
    <p:sldId id="369" r:id="rId6"/>
    <p:sldId id="260" r:id="rId7"/>
    <p:sldId id="373" r:id="rId8"/>
    <p:sldId id="312" r:id="rId9"/>
    <p:sldId id="371" r:id="rId10"/>
    <p:sldId id="313" r:id="rId11"/>
    <p:sldId id="314" r:id="rId12"/>
    <p:sldId id="325" r:id="rId13"/>
    <p:sldId id="261" r:id="rId14"/>
    <p:sldId id="370" r:id="rId15"/>
    <p:sldId id="262" r:id="rId16"/>
    <p:sldId id="324" r:id="rId17"/>
    <p:sldId id="372" r:id="rId1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606" autoAdjust="0"/>
    <p:restoredTop sz="94660"/>
  </p:normalViewPr>
  <p:slideViewPr>
    <p:cSldViewPr snapToGrid="0">
      <p:cViewPr varScale="1">
        <p:scale>
          <a:sx n="87" d="100"/>
          <a:sy n="87" d="100"/>
        </p:scale>
        <p:origin x="59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3A5470F-4E45-4402-8BB8-DE2BC3FAE0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5FFC627-98F8-4AB1-892C-E4841B1B1D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BA537A1-8FE5-409E-9468-EEE7088B40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A88E2-7DFF-4FB2-9DA0-A1164AF3E698}" type="datetimeFigureOut">
              <a:rPr lang="fr-BE" smtClean="0"/>
              <a:t>20-06-18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332929B-626C-43CD-8EC3-6156E0EDD0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11012EE-2481-40F9-8042-C43EBD382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B5085-D6B1-4F78-8C64-C53658CA1A06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1651923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4A17B95-B2D6-4387-AD8D-1689FB7CA7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3D6F5257-C2C2-425A-B2C4-06117E8D6E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BD044F2-E142-412A-8465-ECFAA75407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A88E2-7DFF-4FB2-9DA0-A1164AF3E698}" type="datetimeFigureOut">
              <a:rPr lang="fr-BE" smtClean="0"/>
              <a:t>20-06-18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8ADFA30-0671-4171-8227-8E5620029D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B141A4A-2F8E-4C2B-A9D4-A98450B15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B5085-D6B1-4F78-8C64-C53658CA1A06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1596499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AD184F27-C0F3-45B5-B7A0-E4CFBB60F63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D2766087-53D4-4D4C-8751-2CD137FFF3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3FF5762-6966-4A97-9243-99FBE88275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A88E2-7DFF-4FB2-9DA0-A1164AF3E698}" type="datetimeFigureOut">
              <a:rPr lang="fr-BE" smtClean="0"/>
              <a:t>20-06-18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1D465EE-A673-496D-B656-4E4297630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2A4827F-A2B5-4804-9C3D-473E8D63B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B5085-D6B1-4F78-8C64-C53658CA1A06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1585197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A06DBA-AD79-407A-81F2-0A898C1C797D}" type="datetimeFigureOut">
              <a:rPr kumimoji="0" lang="fr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20-06-18</a:t>
            </a:fld>
            <a:endParaRPr kumimoji="0" lang="fr-B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40174F-3E89-4A27-9869-3198632C726F}" type="slidenum">
              <a:rPr kumimoji="0" lang="fr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B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92130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7D0820C-BF28-42E5-A818-8D1D092239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D2ACDF0-4ED0-49B7-8117-DF9F265D9A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EF6AA06-2025-44B2-8696-3D9B3A8C0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A88E2-7DFF-4FB2-9DA0-A1164AF3E698}" type="datetimeFigureOut">
              <a:rPr lang="fr-BE" smtClean="0"/>
              <a:t>20-06-18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2F144D8-484E-4748-B150-E37EBF683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EE4B739-1203-44F6-A710-F678BA0E1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B5085-D6B1-4F78-8C64-C53658CA1A06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922324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6A633D3-9CA7-47E1-AC91-4E68B9BC2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67E81EA-C206-41B0-874D-B3BF76FA27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3C1BB84-028C-4564-BE9C-8DEBD386C1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A88E2-7DFF-4FB2-9DA0-A1164AF3E698}" type="datetimeFigureOut">
              <a:rPr lang="fr-BE" smtClean="0"/>
              <a:t>20-06-18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BBB3792-2A11-41C9-B102-41CE5AF097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A182D44-BEB6-4A76-ABBC-A9EFD4EF8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B5085-D6B1-4F78-8C64-C53658CA1A06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7931955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2B8E4E4-D61B-4BD6-A98E-BB2D2A8B27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24A5BCA-A4DD-4D17-B8E1-50EF20E4C7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2C28B02-E65C-40C8-A0E2-57DE413132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377911A-2CCE-4F9F-9468-5C1A2CE725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A88E2-7DFF-4FB2-9DA0-A1164AF3E698}" type="datetimeFigureOut">
              <a:rPr lang="fr-BE" smtClean="0"/>
              <a:t>20-06-18</a:t>
            </a:fld>
            <a:endParaRPr lang="fr-BE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1E2533B-1ECC-421F-9CD0-A93D4262F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20C32C6-D76D-440F-8819-19CD32147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B5085-D6B1-4F78-8C64-C53658CA1A06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39597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85B709C-2EE8-4E45-A543-FF6DADE0B5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5422ACC-F318-407B-96E7-7712DB7E14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A0375CD-A00A-4AF6-85ED-8110937702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4ABEF13-A953-48ED-A3F3-819092FDDB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08B8C116-61BD-45B7-BB56-E2612C6B4A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0A3C96EA-EC2E-42E9-9B8F-FEEC0445E2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A88E2-7DFF-4FB2-9DA0-A1164AF3E698}" type="datetimeFigureOut">
              <a:rPr lang="fr-BE" smtClean="0"/>
              <a:t>20-06-18</a:t>
            </a:fld>
            <a:endParaRPr lang="fr-BE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3995A07D-5E14-4E3C-BF2B-AB79676C53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14F48FBD-A308-4053-AC4E-72776227E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B5085-D6B1-4F78-8C64-C53658CA1A06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38749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A4998D8-5795-461F-B8B6-07D8C769D3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F0522BE4-26F5-4A31-BA0E-A15E8E0C23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A88E2-7DFF-4FB2-9DA0-A1164AF3E698}" type="datetimeFigureOut">
              <a:rPr lang="fr-BE" smtClean="0"/>
              <a:t>20-06-18</a:t>
            </a:fld>
            <a:endParaRPr lang="fr-BE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E6D7E15-4C58-4C58-9E90-E9307D634A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955D80C-1FB5-4A89-A877-CC00DAADD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B5085-D6B1-4F78-8C64-C53658CA1A06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9475550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34175E8D-1E9A-498D-A9D3-3CA9C7A10A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A88E2-7DFF-4FB2-9DA0-A1164AF3E698}" type="datetimeFigureOut">
              <a:rPr lang="fr-BE" smtClean="0"/>
              <a:t>20-06-18</a:t>
            </a:fld>
            <a:endParaRPr lang="fr-BE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651F8C6C-9AC2-4606-B393-9DD78D576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A69E48B-03DC-4CD9-B5AA-C3E6C7C94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B5085-D6B1-4F78-8C64-C53658CA1A06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8985703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E58A752-E2CE-4E66-AC98-09A73AC27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925F570-B98E-4A13-A578-BE8A6197F0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FF20BD4-EE85-4D23-ABDE-88749ECA29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9A6B68B-1F43-4888-B953-2B3362B038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A88E2-7DFF-4FB2-9DA0-A1164AF3E698}" type="datetimeFigureOut">
              <a:rPr lang="fr-BE" smtClean="0"/>
              <a:t>20-06-18</a:t>
            </a:fld>
            <a:endParaRPr lang="fr-BE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21DFE24-E887-4E54-996E-3A716A35FD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35AA7EE-0DC5-4015-8912-4BF253079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B5085-D6B1-4F78-8C64-C53658CA1A06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730793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4E438CA-52AA-403A-BDC1-7FE449E7EC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D8ECA15F-BEE9-4C61-9061-B93694106B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C7042C1-F11C-4C90-9148-7F235DEA75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23A7205-20B1-48F2-B667-FC03F01E70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A88E2-7DFF-4FB2-9DA0-A1164AF3E698}" type="datetimeFigureOut">
              <a:rPr lang="fr-BE" smtClean="0"/>
              <a:t>20-06-18</a:t>
            </a:fld>
            <a:endParaRPr lang="fr-BE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A756579-ECF2-464D-977E-39FA8472D0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80EC2EB-D3C3-4CD8-ADDB-6198192D6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B5085-D6B1-4F78-8C64-C53658CA1A06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080796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BAFCB953-1AE0-4850-918C-B0DCFF4E4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E7A2D2B-6CCA-4CD5-8B74-A3043CFCAE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23CDEB7-6DE0-4FF1-8440-C74DA999FE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EA88E2-7DFF-4FB2-9DA0-A1164AF3E698}" type="datetimeFigureOut">
              <a:rPr lang="fr-BE" smtClean="0"/>
              <a:t>20-06-18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6917301-8F85-4277-AC81-39E7E24D4E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9858F29-05B2-43E3-AD95-192481FE82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2B5085-D6B1-4F78-8C64-C53658CA1A06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754402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A06DBA-AD79-407A-81F2-0A898C1C797D}" type="datetimeFigureOut">
              <a:rPr lang="fr-BE" smtClean="0"/>
              <a:t>20-06-18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40174F-3E89-4A27-9869-3198632C726F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03626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2.xml"/><Relationship Id="rId4" Type="http://schemas.microsoft.com/office/2007/relationships/hdphoto" Target="../media/hdphoto6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6.gif"/><Relationship Id="rId3" Type="http://schemas.microsoft.com/office/2007/relationships/hdphoto" Target="../media/hdphoto1.wdp"/><Relationship Id="rId7" Type="http://schemas.openxmlformats.org/officeDocument/2006/relationships/image" Target="../media/image51.png"/><Relationship Id="rId12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5.png"/><Relationship Id="rId5" Type="http://schemas.microsoft.com/office/2007/relationships/hdphoto" Target="../media/hdphoto2.wdp"/><Relationship Id="rId10" Type="http://schemas.openxmlformats.org/officeDocument/2006/relationships/image" Target="../media/image4.jpg"/><Relationship Id="rId4" Type="http://schemas.openxmlformats.org/officeDocument/2006/relationships/image" Target="../media/image2.png"/><Relationship Id="rId9" Type="http://schemas.openxmlformats.org/officeDocument/2006/relationships/image" Target="../media/image3.jpg"/><Relationship Id="rId1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microsoft.com/office/2007/relationships/hdphoto" Target="../media/hdphoto5.wdp"/><Relationship Id="rId4" Type="http://schemas.openxmlformats.org/officeDocument/2006/relationships/image" Target="../media/image46.png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gif"/><Relationship Id="rId5" Type="http://schemas.openxmlformats.org/officeDocument/2006/relationships/image" Target="../media/image14.gif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BB49743-82AB-4C44-967E-3B35D84917D9}"/>
              </a:ext>
            </a:extLst>
          </p:cNvPr>
          <p:cNvSpPr/>
          <p:nvPr/>
        </p:nvSpPr>
        <p:spPr>
          <a:xfrm>
            <a:off x="1069848" y="1536174"/>
            <a:ext cx="1007668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2800" b="1" i="1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1916: Einstein publie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2800" b="1" i="1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		'sa théorie de la relativité générale’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2000" b="0" i="1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Académie royale des sciences de Prusse</a:t>
            </a:r>
            <a:endParaRPr kumimoji="0" lang="fr-CA" sz="2000" b="1" i="1" u="none" strike="noStrike" kern="120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2800" b="1" i="1" u="none" strike="noStrike" kern="120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2800" b="1" i="1" u="none" strike="noStrike" kern="120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2800" b="1" i="1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2016: première observation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800" b="1" i="1" u="none" strike="noStrike" kern="120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2800" b="1" i="1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preuve 'expérimentale' de l'existence des ondes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800" b="1" i="1" u="none" strike="noStrike" kern="120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2800" b="1" i="1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	gravitationnelles prévues par cette théorie</a:t>
            </a:r>
            <a:endParaRPr kumimoji="0" lang="fr-BE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 Box 73">
            <a:extLst>
              <a:ext uri="{FF2B5EF4-FFF2-40B4-BE49-F238E27FC236}">
                <a16:creationId xmlns:a16="http://schemas.microsoft.com/office/drawing/2014/main" id="{939B8533-CC46-4ABE-BB38-07AB8C4F11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90304" y="6627168"/>
            <a:ext cx="2901696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altLang="fr-FR" sz="900" b="0" i="0" u="sng" strike="noStrike" kern="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omic Sans MS" pitchFamily="66" charset="0"/>
                <a:ea typeface="+mn-ea"/>
                <a:cs typeface="Arial" charset="0"/>
              </a:rPr>
              <a:t>© Yvon RENOTTE – </a:t>
            </a:r>
            <a:r>
              <a:rPr kumimoji="0" lang="fr-BE" altLang="fr-FR" sz="900" b="0" i="0" u="sng" strike="noStrike" kern="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omic Sans MS" pitchFamily="66" charset="0"/>
                <a:ea typeface="+mn-ea"/>
                <a:cs typeface="Arial" charset="0"/>
              </a:rPr>
              <a:t>PromOptica</a:t>
            </a:r>
            <a:r>
              <a:rPr kumimoji="0" lang="fr-BE" altLang="fr-FR" sz="900" b="0" i="0" u="sng" strike="noStrike" kern="0" cap="none" spc="0" normalizeH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omic Sans MS" pitchFamily="66" charset="0"/>
                <a:ea typeface="+mn-ea"/>
                <a:cs typeface="Arial" charset="0"/>
              </a:rPr>
              <a:t> </a:t>
            </a:r>
            <a:r>
              <a:rPr kumimoji="0" lang="fr-BE" altLang="fr-FR" sz="900" b="0" i="0" u="sng" strike="noStrike" kern="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omic Sans MS" pitchFamily="66" charset="0"/>
                <a:ea typeface="+mn-ea"/>
                <a:cs typeface="Arial" charset="0"/>
              </a:rPr>
              <a:t> (18-06-2018)</a:t>
            </a:r>
            <a:endParaRPr kumimoji="0" lang="fr-FR" altLang="fr-FR" sz="900" b="0" i="0" u="sng" strike="noStrike" kern="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Comic Sans MS" pitchFamily="66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8973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 18">
            <a:extLst>
              <a:ext uri="{FF2B5EF4-FFF2-40B4-BE49-F238E27FC236}">
                <a16:creationId xmlns:a16="http://schemas.microsoft.com/office/drawing/2014/main" id="{21CD80F5-B48A-4B82-A4D1-E5422D57097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67" r="21934"/>
          <a:stretch/>
        </p:blipFill>
        <p:spPr>
          <a:xfrm>
            <a:off x="441628" y="569708"/>
            <a:ext cx="1048320" cy="1440000"/>
          </a:xfrm>
          <a:prstGeom prst="rect">
            <a:avLst/>
          </a:prstGeom>
        </p:spPr>
      </p:pic>
      <p:grpSp>
        <p:nvGrpSpPr>
          <p:cNvPr id="4" name="Groupe 3">
            <a:extLst>
              <a:ext uri="{FF2B5EF4-FFF2-40B4-BE49-F238E27FC236}">
                <a16:creationId xmlns:a16="http://schemas.microsoft.com/office/drawing/2014/main" id="{76F0A309-D8F1-461F-A35D-2ABC83BDF6AC}"/>
              </a:ext>
            </a:extLst>
          </p:cNvPr>
          <p:cNvGrpSpPr/>
          <p:nvPr/>
        </p:nvGrpSpPr>
        <p:grpSpPr>
          <a:xfrm>
            <a:off x="-73277" y="27196"/>
            <a:ext cx="4510814" cy="2407450"/>
            <a:chOff x="3425289" y="27196"/>
            <a:chExt cx="4510814" cy="2407450"/>
          </a:xfrm>
        </p:grpSpPr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E2358097-76A1-420C-9DBC-70798893C360}"/>
                </a:ext>
              </a:extLst>
            </p:cNvPr>
            <p:cNvSpPr txBox="1"/>
            <p:nvPr/>
          </p:nvSpPr>
          <p:spPr>
            <a:xfrm>
              <a:off x="4260748" y="569708"/>
              <a:ext cx="3675355" cy="707886"/>
            </a:xfrm>
            <a:prstGeom prst="rect">
              <a:avLst/>
            </a:prstGeom>
            <a:noFill/>
            <a:ln w="57150"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BE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+mn-cs"/>
                </a:rPr>
                <a:t>Einstein</a:t>
              </a:r>
            </a:p>
          </p:txBody>
        </p:sp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36C08DE8-F23F-4228-8911-CFACCAF16C5B}"/>
                </a:ext>
              </a:extLst>
            </p:cNvPr>
            <p:cNvSpPr txBox="1"/>
            <p:nvPr/>
          </p:nvSpPr>
          <p:spPr>
            <a:xfrm>
              <a:off x="3425289" y="27196"/>
              <a:ext cx="1029810" cy="523220"/>
            </a:xfrm>
            <a:prstGeom prst="rect">
              <a:avLst/>
            </a:prstGeom>
            <a:noFill/>
            <a:ln w="57150"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BE" sz="2800" b="1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1916</a:t>
              </a:r>
            </a:p>
          </p:txBody>
        </p:sp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F24EF4F9-EC62-4E56-878A-ADB2B13A8BDE}"/>
                </a:ext>
              </a:extLst>
            </p:cNvPr>
            <p:cNvSpPr txBox="1"/>
            <p:nvPr/>
          </p:nvSpPr>
          <p:spPr>
            <a:xfrm>
              <a:off x="3898337" y="1972981"/>
              <a:ext cx="1146921" cy="461665"/>
            </a:xfrm>
            <a:prstGeom prst="rect">
              <a:avLst/>
            </a:prstGeom>
            <a:noFill/>
            <a:ln w="57150"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BE" sz="1200" b="0" i="1" u="none" strike="noStrike" kern="1200" cap="none" spc="0" normalizeH="0" baseline="0" noProof="0" dirty="0">
                  <a:ln>
                    <a:noFill/>
                  </a:ln>
                  <a:solidFill>
                    <a:srgbClr val="3333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Albert Einstein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BE" sz="1200" b="0" i="1" u="none" strike="noStrike" kern="1200" cap="none" spc="0" normalizeH="0" baseline="0" noProof="0" dirty="0">
                  <a:ln>
                    <a:noFill/>
                  </a:ln>
                  <a:solidFill>
                    <a:srgbClr val="3333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(1879-1955)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F9383F0-2CA9-4373-8B81-78ECA45CB841}"/>
                </a:ext>
              </a:extLst>
            </p:cNvPr>
            <p:cNvSpPr/>
            <p:nvPr/>
          </p:nvSpPr>
          <p:spPr>
            <a:xfrm>
              <a:off x="4353913" y="114689"/>
              <a:ext cx="2228495" cy="338554"/>
            </a:xfrm>
            <a:prstGeom prst="rect">
              <a:avLst/>
            </a:prstGeom>
            <a:ln w="57150">
              <a:noFill/>
            </a:ln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BE" sz="1600" b="1" i="1" u="none" strike="noStrike" kern="1200" cap="none" spc="0" normalizeH="0" baseline="0" noProof="0" dirty="0">
                  <a:ln>
                    <a:noFill/>
                  </a:ln>
                  <a:solidFill>
                    <a:srgbClr val="3333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La relativité générale</a:t>
              </a:r>
              <a:endParaRPr kumimoji="0" lang="fr-BE" sz="1600" b="0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6" name="ZoneTexte 15">
            <a:extLst>
              <a:ext uri="{FF2B5EF4-FFF2-40B4-BE49-F238E27FC236}">
                <a16:creationId xmlns:a16="http://schemas.microsoft.com/office/drawing/2014/main" id="{B1215019-6001-4D9C-8DA1-55F4678FCDFA}"/>
              </a:ext>
            </a:extLst>
          </p:cNvPr>
          <p:cNvSpPr txBox="1"/>
          <p:nvPr/>
        </p:nvSpPr>
        <p:spPr>
          <a:xfrm>
            <a:off x="3906174" y="149588"/>
            <a:ext cx="818521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  <a:r>
              <a:rPr kumimoji="0" lang="fr-BE" sz="2400" b="0" i="1" u="sng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Les ondes gravitationnelles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000" b="0" i="1" u="sng" strike="noStrike" kern="1200" cap="none" spc="0" normalizeH="0" baseline="0" noProof="0" dirty="0">
              <a:ln>
                <a:noFill/>
              </a:ln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800" b="1" i="1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Comment peut-on les détecter ? En ‘mesurer’ les caractéristiques ?</a:t>
            </a:r>
            <a:endParaRPr kumimoji="0" lang="fr-BE" sz="1800" b="0" i="1" u="sng" strike="noStrike" kern="1200" cap="none" spc="0" normalizeH="0" baseline="0" noProof="0" dirty="0">
              <a:ln>
                <a:noFill/>
              </a:ln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2" name="Image 21" descr="L'interféromètre Virgo">
            <a:extLst>
              <a:ext uri="{FF2B5EF4-FFF2-40B4-BE49-F238E27FC236}">
                <a16:creationId xmlns:a16="http://schemas.microsoft.com/office/drawing/2014/main" id="{9C52032E-F299-409D-AB92-EC87FF6FD9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898" y="1042139"/>
            <a:ext cx="5316772" cy="2883817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E467C104-F1FA-4761-B81A-CAD26D99C2C0}"/>
              </a:ext>
            </a:extLst>
          </p:cNvPr>
          <p:cNvSpPr/>
          <p:nvPr/>
        </p:nvSpPr>
        <p:spPr>
          <a:xfrm>
            <a:off x="10285108" y="1733498"/>
            <a:ext cx="1740619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400" b="0" i="1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L’interféromètre franco-italien </a:t>
            </a:r>
            <a:r>
              <a:rPr kumimoji="0" lang="fr-BE" sz="1400" b="1" i="1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VIRGO</a:t>
            </a:r>
            <a:r>
              <a:rPr kumimoji="0" lang="fr-BE" sz="1400" b="0" i="1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(près de Pise): deux bras orthogonaux de </a:t>
            </a:r>
            <a:r>
              <a:rPr kumimoji="0" lang="fr-BE" sz="1400" b="1" i="1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L = 3 km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200" b="0" i="1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collaboration entre cinq pays européens</a:t>
            </a:r>
            <a:endParaRPr kumimoji="0" lang="fr-BE" sz="1200" b="1" i="1" u="none" strike="noStrike" kern="120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F2F5C0FF-C96F-4099-AD8E-E5E798807514}"/>
              </a:ext>
            </a:extLst>
          </p:cNvPr>
          <p:cNvGrpSpPr/>
          <p:nvPr/>
        </p:nvGrpSpPr>
        <p:grpSpPr>
          <a:xfrm>
            <a:off x="119793" y="2644896"/>
            <a:ext cx="4310215" cy="3029483"/>
            <a:chOff x="272197" y="2644896"/>
            <a:chExt cx="4310215" cy="3029483"/>
          </a:xfrm>
        </p:grpSpPr>
        <p:pic>
          <p:nvPicPr>
            <p:cNvPr id="23" name="Picture 4" descr="https://upload.wikimedia.org/wikipedia/commons/thumb/d/d4/LIGO_schematic_%28multilang%29.svg/1125px-LIGO_schematic_%28multilang%29.svg.png">
              <a:extLst>
                <a:ext uri="{FF2B5EF4-FFF2-40B4-BE49-F238E27FC236}">
                  <a16:creationId xmlns:a16="http://schemas.microsoft.com/office/drawing/2014/main" id="{1EFD6E92-39C8-45F5-BB19-E50C938EC04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2197" y="2644896"/>
              <a:ext cx="4310214" cy="25861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BCBA58B1-9833-46E2-A6E0-DF8BDE1DC58A}"/>
                </a:ext>
              </a:extLst>
            </p:cNvPr>
            <p:cNvSpPr/>
            <p:nvPr/>
          </p:nvSpPr>
          <p:spPr>
            <a:xfrm>
              <a:off x="272198" y="5366602"/>
              <a:ext cx="4310214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BE" sz="1400" b="0" i="1" u="none" strike="noStrike" kern="1200" cap="none" spc="0" normalizeH="0" baseline="0" noProof="0" dirty="0">
                  <a:ln>
                    <a:noFill/>
                  </a:ln>
                  <a:solidFill>
                    <a:srgbClr val="3333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Schéma d'un interféromètre laser</a:t>
              </a:r>
              <a:endParaRPr kumimoji="0" lang="fr-BE" sz="1400" b="0" i="1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807CA0DD-5FC0-4D92-929E-C0D250663F8F}"/>
              </a:ext>
            </a:extLst>
          </p:cNvPr>
          <p:cNvGrpSpPr/>
          <p:nvPr/>
        </p:nvGrpSpPr>
        <p:grpSpPr>
          <a:xfrm>
            <a:off x="4397349" y="4049487"/>
            <a:ext cx="7795313" cy="2548066"/>
            <a:chOff x="4430007" y="4005943"/>
            <a:chExt cx="7795313" cy="2548066"/>
          </a:xfrm>
        </p:grpSpPr>
        <p:pic>
          <p:nvPicPr>
            <p:cNvPr id="25" name="Image 24">
              <a:extLst>
                <a:ext uri="{FF2B5EF4-FFF2-40B4-BE49-F238E27FC236}">
                  <a16:creationId xmlns:a16="http://schemas.microsoft.com/office/drawing/2014/main" id="{EB26BF0B-284B-41F3-95D1-60B3B624A7B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433011" y="4005943"/>
              <a:ext cx="3736086" cy="2492828"/>
            </a:xfrm>
            <a:prstGeom prst="rect">
              <a:avLst/>
            </a:prstGeom>
          </p:spPr>
        </p:pic>
        <p:pic>
          <p:nvPicPr>
            <p:cNvPr id="27" name="Image 26">
              <a:extLst>
                <a:ext uri="{FF2B5EF4-FFF2-40B4-BE49-F238E27FC236}">
                  <a16:creationId xmlns:a16="http://schemas.microsoft.com/office/drawing/2014/main" id="{E5413897-FD13-434F-974B-6CDA7F73379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13072" t="8882" r="1608"/>
            <a:stretch/>
          </p:blipFill>
          <p:spPr>
            <a:xfrm>
              <a:off x="8190067" y="4005943"/>
              <a:ext cx="4035253" cy="2492828"/>
            </a:xfrm>
            <a:prstGeom prst="rect">
              <a:avLst/>
            </a:prstGeom>
          </p:spPr>
        </p:pic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CDC24A98-A393-4E26-8C8A-B3FC043C7E2D}"/>
                </a:ext>
              </a:extLst>
            </p:cNvPr>
            <p:cNvSpPr txBox="1"/>
            <p:nvPr/>
          </p:nvSpPr>
          <p:spPr>
            <a:xfrm>
              <a:off x="4430007" y="6030789"/>
              <a:ext cx="753339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BE" sz="1400" b="1" i="1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Duo d’interféromètres LIGO (L = 4 km) - USA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BE" sz="1400" b="1" i="1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Livingston (Louisiane) – </a:t>
              </a:r>
              <a:r>
                <a:rPr kumimoji="0" lang="fr-BE" sz="14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Hanford</a:t>
              </a:r>
              <a:r>
                <a:rPr kumimoji="0" lang="fr-BE" sz="1400" b="1" i="1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(Washington)</a:t>
              </a:r>
            </a:p>
          </p:txBody>
        </p:sp>
      </p:grpSp>
      <p:sp>
        <p:nvSpPr>
          <p:cNvPr id="29" name="ZoneTexte 28">
            <a:extLst>
              <a:ext uri="{FF2B5EF4-FFF2-40B4-BE49-F238E27FC236}">
                <a16:creationId xmlns:a16="http://schemas.microsoft.com/office/drawing/2014/main" id="{6DE3E81B-2969-46CA-B969-7A1823B4301C}"/>
              </a:ext>
            </a:extLst>
          </p:cNvPr>
          <p:cNvSpPr txBox="1"/>
          <p:nvPr/>
        </p:nvSpPr>
        <p:spPr>
          <a:xfrm>
            <a:off x="821657" y="5966611"/>
            <a:ext cx="2906485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800" b="1" i="1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Concrètement</a:t>
            </a: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012669C1-9F64-476C-87E4-99884CCAB88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0" t="50214" r="1774" b="9418"/>
          <a:stretch/>
        </p:blipFill>
        <p:spPr>
          <a:xfrm rot="10800000">
            <a:off x="213742" y="726605"/>
            <a:ext cx="10071365" cy="5800263"/>
          </a:xfrm>
          <a:prstGeom prst="rect">
            <a:avLst/>
          </a:prstGeom>
        </p:spPr>
      </p:pic>
      <p:sp>
        <p:nvSpPr>
          <p:cNvPr id="21" name="Text Box 73">
            <a:extLst>
              <a:ext uri="{FF2B5EF4-FFF2-40B4-BE49-F238E27FC236}">
                <a16:creationId xmlns:a16="http://schemas.microsoft.com/office/drawing/2014/main" id="{0A23A9EE-456D-4EBE-BA16-492E35CC64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90304" y="6627168"/>
            <a:ext cx="2901696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altLang="fr-FR" sz="900" b="0" i="0" u="sng" strike="noStrike" kern="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omic Sans MS" pitchFamily="66" charset="0"/>
                <a:ea typeface="+mn-ea"/>
                <a:cs typeface="Arial" charset="0"/>
              </a:rPr>
              <a:t>© Yvon RENOTTE – </a:t>
            </a:r>
            <a:r>
              <a:rPr kumimoji="0" lang="fr-BE" altLang="fr-FR" sz="900" b="0" i="0" u="sng" strike="noStrike" kern="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omic Sans MS" pitchFamily="66" charset="0"/>
                <a:ea typeface="+mn-ea"/>
                <a:cs typeface="Arial" charset="0"/>
              </a:rPr>
              <a:t>PromOptica</a:t>
            </a:r>
            <a:r>
              <a:rPr kumimoji="0" lang="fr-BE" altLang="fr-FR" sz="900" b="0" i="0" u="sng" strike="noStrike" kern="0" cap="none" spc="0" normalizeH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omic Sans MS" pitchFamily="66" charset="0"/>
                <a:ea typeface="+mn-ea"/>
                <a:cs typeface="Arial" charset="0"/>
              </a:rPr>
              <a:t> </a:t>
            </a:r>
            <a:r>
              <a:rPr kumimoji="0" lang="fr-BE" altLang="fr-FR" sz="900" b="0" i="0" u="sng" strike="noStrike" kern="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omic Sans MS" pitchFamily="66" charset="0"/>
                <a:ea typeface="+mn-ea"/>
                <a:cs typeface="Arial" charset="0"/>
              </a:rPr>
              <a:t> (18-06-2018)</a:t>
            </a:r>
            <a:endParaRPr kumimoji="0" lang="fr-FR" altLang="fr-FR" sz="900" b="0" i="0" u="sng" strike="noStrike" kern="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Comic Sans MS" pitchFamily="66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5567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 18">
            <a:extLst>
              <a:ext uri="{FF2B5EF4-FFF2-40B4-BE49-F238E27FC236}">
                <a16:creationId xmlns:a16="http://schemas.microsoft.com/office/drawing/2014/main" id="{21CD80F5-B48A-4B82-A4D1-E5422D57097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67" r="21934"/>
          <a:stretch/>
        </p:blipFill>
        <p:spPr>
          <a:xfrm>
            <a:off x="441628" y="569708"/>
            <a:ext cx="1048320" cy="1440000"/>
          </a:xfrm>
          <a:prstGeom prst="rect">
            <a:avLst/>
          </a:prstGeom>
        </p:spPr>
      </p:pic>
      <p:grpSp>
        <p:nvGrpSpPr>
          <p:cNvPr id="4" name="Groupe 3">
            <a:extLst>
              <a:ext uri="{FF2B5EF4-FFF2-40B4-BE49-F238E27FC236}">
                <a16:creationId xmlns:a16="http://schemas.microsoft.com/office/drawing/2014/main" id="{76F0A309-D8F1-461F-A35D-2ABC83BDF6AC}"/>
              </a:ext>
            </a:extLst>
          </p:cNvPr>
          <p:cNvGrpSpPr/>
          <p:nvPr/>
        </p:nvGrpSpPr>
        <p:grpSpPr>
          <a:xfrm>
            <a:off x="-73277" y="27196"/>
            <a:ext cx="4510814" cy="2407450"/>
            <a:chOff x="3425289" y="27196"/>
            <a:chExt cx="4510814" cy="2407450"/>
          </a:xfrm>
        </p:grpSpPr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E2358097-76A1-420C-9DBC-70798893C360}"/>
                </a:ext>
              </a:extLst>
            </p:cNvPr>
            <p:cNvSpPr txBox="1"/>
            <p:nvPr/>
          </p:nvSpPr>
          <p:spPr>
            <a:xfrm>
              <a:off x="4260748" y="569708"/>
              <a:ext cx="3675355" cy="707886"/>
            </a:xfrm>
            <a:prstGeom prst="rect">
              <a:avLst/>
            </a:prstGeom>
            <a:noFill/>
            <a:ln w="57150"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BE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+mn-cs"/>
                </a:rPr>
                <a:t>Einstein</a:t>
              </a:r>
            </a:p>
          </p:txBody>
        </p:sp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36C08DE8-F23F-4228-8911-CFACCAF16C5B}"/>
                </a:ext>
              </a:extLst>
            </p:cNvPr>
            <p:cNvSpPr txBox="1"/>
            <p:nvPr/>
          </p:nvSpPr>
          <p:spPr>
            <a:xfrm>
              <a:off x="3425289" y="27196"/>
              <a:ext cx="1029810" cy="523220"/>
            </a:xfrm>
            <a:prstGeom prst="rect">
              <a:avLst/>
            </a:prstGeom>
            <a:noFill/>
            <a:ln w="57150"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BE" sz="2800" b="1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1916</a:t>
              </a:r>
            </a:p>
          </p:txBody>
        </p:sp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F24EF4F9-EC62-4E56-878A-ADB2B13A8BDE}"/>
                </a:ext>
              </a:extLst>
            </p:cNvPr>
            <p:cNvSpPr txBox="1"/>
            <p:nvPr/>
          </p:nvSpPr>
          <p:spPr>
            <a:xfrm>
              <a:off x="3898337" y="1972981"/>
              <a:ext cx="1146921" cy="461665"/>
            </a:xfrm>
            <a:prstGeom prst="rect">
              <a:avLst/>
            </a:prstGeom>
            <a:noFill/>
            <a:ln w="57150"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BE" sz="1200" b="0" i="1" u="none" strike="noStrike" kern="1200" cap="none" spc="0" normalizeH="0" baseline="0" noProof="0" dirty="0">
                  <a:ln>
                    <a:noFill/>
                  </a:ln>
                  <a:solidFill>
                    <a:srgbClr val="3333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Albert Einstein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BE" sz="1200" b="0" i="1" u="none" strike="noStrike" kern="1200" cap="none" spc="0" normalizeH="0" baseline="0" noProof="0" dirty="0">
                  <a:ln>
                    <a:noFill/>
                  </a:ln>
                  <a:solidFill>
                    <a:srgbClr val="3333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(1879-1955)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F9383F0-2CA9-4373-8B81-78ECA45CB841}"/>
                </a:ext>
              </a:extLst>
            </p:cNvPr>
            <p:cNvSpPr/>
            <p:nvPr/>
          </p:nvSpPr>
          <p:spPr>
            <a:xfrm>
              <a:off x="4353913" y="114689"/>
              <a:ext cx="2228495" cy="338554"/>
            </a:xfrm>
            <a:prstGeom prst="rect">
              <a:avLst/>
            </a:prstGeom>
            <a:ln w="57150">
              <a:noFill/>
            </a:ln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BE" sz="1600" b="1" i="1" u="none" strike="noStrike" kern="1200" cap="none" spc="0" normalizeH="0" baseline="0" noProof="0" dirty="0">
                  <a:ln>
                    <a:noFill/>
                  </a:ln>
                  <a:solidFill>
                    <a:srgbClr val="3333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La relativité générale</a:t>
              </a:r>
              <a:endParaRPr kumimoji="0" lang="fr-BE" sz="1600" b="0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2AF0D785-6993-4B1E-8045-EED2D5A9EDC2}"/>
              </a:ext>
            </a:extLst>
          </p:cNvPr>
          <p:cNvSpPr/>
          <p:nvPr/>
        </p:nvSpPr>
        <p:spPr>
          <a:xfrm>
            <a:off x="1546693" y="1437632"/>
            <a:ext cx="10544692" cy="36009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r-BE" sz="2400" b="1" i="1" u="sng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highlight>
                  <a:srgbClr val="00FFFF"/>
                </a:highlight>
                <a:uLnTx/>
                <a:uFillTx/>
                <a:latin typeface="Calibri" panose="020F0502020204030204"/>
                <a:ea typeface="Calibri" panose="020F0502020204030204" pitchFamily="34" charset="0"/>
                <a:cs typeface="+mn-cs"/>
              </a:rPr>
              <a:t>14 septembre 2015 à 11h51</a:t>
            </a:r>
            <a:r>
              <a:rPr kumimoji="0" lang="fr-BE" sz="2400" b="1" i="1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+mn-cs"/>
              </a:rPr>
              <a:t> </a:t>
            </a:r>
            <a:endParaRPr lang="fr-BE" sz="1600" dirty="0">
              <a:solidFill>
                <a:srgbClr val="000000"/>
              </a:solidFill>
              <a:latin typeface="Calibri" panose="020F0502020204030204"/>
              <a:ea typeface="Calibri" panose="020F0502020204030204" pitchFamily="34" charset="0"/>
            </a:endParaRPr>
          </a:p>
          <a:p>
            <a:pPr marL="742950" lvl="1" indent="-285750">
              <a:buFontTx/>
              <a:buChar char="-"/>
              <a:defRPr/>
            </a:pPr>
            <a:r>
              <a:rPr kumimoji="0" lang="fr-BE" b="1" i="1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Les interféromètres de LIGO détectent tous, indépendamment, des </a:t>
            </a:r>
            <a:r>
              <a:rPr kumimoji="0" lang="fr-BE" b="1" i="1" u="sng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distorsions de l’espace-temps provoquées par le bref passage d’ondes gravitationnelles</a:t>
            </a:r>
            <a:r>
              <a:rPr kumimoji="0" lang="fr-BE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+mn-cs"/>
              </a:rPr>
              <a:t> </a:t>
            </a:r>
          </a:p>
          <a:p>
            <a:pPr marL="742950" lvl="1" indent="-285750">
              <a:buFontTx/>
              <a:buChar char="-"/>
              <a:defRPr/>
            </a:pPr>
            <a:r>
              <a:rPr kumimoji="0" lang="fr-BE" b="0" i="1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L’analyse de l’amplitude des ondes et de leur évolution a révélé qu’elles avaient été produites par le rapprochement puis la fusion d’un système binaire composé de deux trous noirs, respectivement de 29 et de 36 fois la masse du Soleil</a:t>
            </a:r>
          </a:p>
          <a:p>
            <a:pPr marL="742950" lvl="1" indent="-285750">
              <a:buFontTx/>
              <a:buChar char="-"/>
              <a:defRPr/>
            </a:pPr>
            <a:r>
              <a:rPr kumimoji="0" lang="fr-BE" b="1" i="1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Cette fusion a créé un trou noir de 62 fois la masse du Soleil, </a:t>
            </a:r>
            <a:r>
              <a:rPr kumimoji="0" lang="fr-BE" b="1" i="1" u="sng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les 3 masses solaires manquantes ayant été complètement transformées en onde gravitationnelles</a:t>
            </a:r>
          </a:p>
          <a:p>
            <a:pPr marL="742950" lvl="1" indent="-285750">
              <a:buFontTx/>
              <a:buChar char="-"/>
              <a:defRPr/>
            </a:pPr>
            <a:r>
              <a:rPr kumimoji="0" lang="fr-BE" b="0" i="1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Pendant cette fusion très rapide, à environ 1,3 milliards d’années-lumière de nous, la puissance totale des ondes émises était équivalente à 50 fois la puissance émise sous forme lumineuse par toutes les étoiles de l’Univers observable !</a:t>
            </a:r>
          </a:p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r-BE" sz="2400" b="1" i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Cette découverte a été annoncée officiellement le 11 février 2016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CB2E33F-8CB9-4092-9C86-EDAD31B2BD6A}"/>
              </a:ext>
            </a:extLst>
          </p:cNvPr>
          <p:cNvSpPr/>
          <p:nvPr/>
        </p:nvSpPr>
        <p:spPr>
          <a:xfrm>
            <a:off x="329184" y="5149632"/>
            <a:ext cx="11539728" cy="138499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2800" b="1" i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On savait qu’elles pouvaient exister, mais on en a effectué la détection directe, ce qui n’était encore jamais arrivé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BE" sz="2800" b="1" i="1" u="sng" noProof="0" dirty="0">
                <a:solidFill>
                  <a:srgbClr val="FF0000"/>
                </a:solidFill>
                <a:latin typeface="Calibri" panose="020F0502020204030204" pitchFamily="34" charset="0"/>
              </a:rPr>
              <a:t>Leur existence avait été prédite par Einstein 100 ans au </a:t>
            </a:r>
            <a:r>
              <a:rPr lang="fr-BE" sz="2800" b="1" i="1" u="sng" noProof="0" dirty="0" err="1">
                <a:solidFill>
                  <a:srgbClr val="FF0000"/>
                </a:solidFill>
                <a:latin typeface="Calibri" panose="020F0502020204030204" pitchFamily="34" charset="0"/>
              </a:rPr>
              <a:t>pa</a:t>
            </a:r>
            <a:r>
              <a:rPr lang="fr-BE" sz="2800" b="1" i="1" u="sng" dirty="0" err="1">
                <a:solidFill>
                  <a:srgbClr val="FF0000"/>
                </a:solidFill>
                <a:latin typeface="Calibri" panose="020F0502020204030204" pitchFamily="34" charset="0"/>
              </a:rPr>
              <a:t>ravant</a:t>
            </a:r>
            <a:endParaRPr kumimoji="0" lang="fr-BE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C3FF5E99-0753-4F49-8D5A-2F11017A6EDD}"/>
              </a:ext>
            </a:extLst>
          </p:cNvPr>
          <p:cNvSpPr txBox="1"/>
          <p:nvPr/>
        </p:nvSpPr>
        <p:spPr>
          <a:xfrm>
            <a:off x="3906174" y="149588"/>
            <a:ext cx="8268537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  <a:r>
              <a:rPr kumimoji="0" lang="fr-BE" sz="2400" b="0" i="1" u="sng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Les ondes gravitationnelles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000" b="0" i="1" u="sng" strike="noStrike" kern="1200" cap="none" spc="0" normalizeH="0" baseline="0" noProof="0" dirty="0">
              <a:ln>
                <a:noFill/>
              </a:ln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2400" b="1" i="1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Comment peut-on les détecter ?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2400" b="1" i="1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 ‘mesurer’ les caractéristiques ?</a:t>
            </a:r>
            <a:endParaRPr kumimoji="0" lang="fr-BE" sz="2400" b="0" i="1" u="sng" strike="noStrike" kern="1200" cap="none" spc="0" normalizeH="0" baseline="0" noProof="0" dirty="0">
              <a:ln>
                <a:noFill/>
              </a:ln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 Box 73">
            <a:extLst>
              <a:ext uri="{FF2B5EF4-FFF2-40B4-BE49-F238E27FC236}">
                <a16:creationId xmlns:a16="http://schemas.microsoft.com/office/drawing/2014/main" id="{9A4609E4-954E-4BC2-8A51-9FA8C784FB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90304" y="6627168"/>
            <a:ext cx="2901696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altLang="fr-FR" sz="900" b="0" i="0" u="sng" strike="noStrike" kern="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omic Sans MS" pitchFamily="66" charset="0"/>
                <a:ea typeface="+mn-ea"/>
                <a:cs typeface="Arial" charset="0"/>
              </a:rPr>
              <a:t>© Yvon RENOTTE – </a:t>
            </a:r>
            <a:r>
              <a:rPr kumimoji="0" lang="fr-BE" altLang="fr-FR" sz="900" b="0" i="0" u="sng" strike="noStrike" kern="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omic Sans MS" pitchFamily="66" charset="0"/>
                <a:ea typeface="+mn-ea"/>
                <a:cs typeface="Arial" charset="0"/>
              </a:rPr>
              <a:t>PromOptica</a:t>
            </a:r>
            <a:r>
              <a:rPr kumimoji="0" lang="fr-BE" altLang="fr-FR" sz="900" b="0" i="0" u="sng" strike="noStrike" kern="0" cap="none" spc="0" normalizeH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omic Sans MS" pitchFamily="66" charset="0"/>
                <a:ea typeface="+mn-ea"/>
                <a:cs typeface="Arial" charset="0"/>
              </a:rPr>
              <a:t> </a:t>
            </a:r>
            <a:r>
              <a:rPr kumimoji="0" lang="fr-BE" altLang="fr-FR" sz="900" b="0" i="0" u="sng" strike="noStrike" kern="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omic Sans MS" pitchFamily="66" charset="0"/>
                <a:ea typeface="+mn-ea"/>
                <a:cs typeface="Arial" charset="0"/>
              </a:rPr>
              <a:t> (18-06-2018)</a:t>
            </a:r>
            <a:endParaRPr kumimoji="0" lang="fr-FR" altLang="fr-FR" sz="900" b="0" i="0" u="sng" strike="noStrike" kern="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Comic Sans MS" pitchFamily="66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1071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4D1AB9C7-C047-49ED-A624-9A8CD04DC2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97" y="827793"/>
            <a:ext cx="7155800" cy="3619814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F045915D-D4F4-4C3D-9A5E-93997142EA10}"/>
              </a:ext>
            </a:extLst>
          </p:cNvPr>
          <p:cNvSpPr txBox="1"/>
          <p:nvPr/>
        </p:nvSpPr>
        <p:spPr>
          <a:xfrm>
            <a:off x="1055077" y="225285"/>
            <a:ext cx="100847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400" b="1" i="1" u="sng" dirty="0">
                <a:solidFill>
                  <a:srgbClr val="3333FF"/>
                </a:solidFill>
              </a:rPr>
              <a:t>11 février 2016 : évènement majeur pour la communauté scientifique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E1F6CC2-CB65-422E-9FF2-30698E08684A}"/>
              </a:ext>
            </a:extLst>
          </p:cNvPr>
          <p:cNvSpPr/>
          <p:nvPr/>
        </p:nvSpPr>
        <p:spPr>
          <a:xfrm>
            <a:off x="6550269" y="986455"/>
            <a:ext cx="560949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A" b="1" i="1" dirty="0">
                <a:solidFill>
                  <a:srgbClr val="3333FF"/>
                </a:solidFill>
                <a:effectLst/>
              </a:rPr>
              <a:t>le 11 février 2016</a:t>
            </a:r>
          </a:p>
          <a:p>
            <a:pPr algn="ctr"/>
            <a:r>
              <a:rPr lang="fr-CA" b="1" i="1" dirty="0">
                <a:solidFill>
                  <a:srgbClr val="3333FF"/>
                </a:solidFill>
                <a:effectLst/>
              </a:rPr>
              <a:t>les membres de </a:t>
            </a:r>
            <a:r>
              <a:rPr lang="fr-CA" b="1" i="1" u="sng" dirty="0">
                <a:solidFill>
                  <a:srgbClr val="3333FF"/>
                </a:solidFill>
                <a:effectLst/>
              </a:rPr>
              <a:t>la collaboration </a:t>
            </a:r>
            <a:r>
              <a:rPr lang="fr-CA" b="1" i="1" u="sng" dirty="0" err="1">
                <a:solidFill>
                  <a:srgbClr val="3333FF"/>
                </a:solidFill>
              </a:rPr>
              <a:t>Ligo</a:t>
            </a:r>
            <a:r>
              <a:rPr lang="fr-CA" b="1" i="1" dirty="0">
                <a:solidFill>
                  <a:srgbClr val="3333FF"/>
                </a:solidFill>
                <a:effectLst/>
              </a:rPr>
              <a:t>, aux États-Unis</a:t>
            </a:r>
          </a:p>
          <a:p>
            <a:pPr algn="ctr"/>
            <a:r>
              <a:rPr lang="fr-CA" b="1" i="1" dirty="0">
                <a:solidFill>
                  <a:srgbClr val="3333FF"/>
                </a:solidFill>
                <a:effectLst/>
              </a:rPr>
              <a:t>et ceux de </a:t>
            </a:r>
            <a:r>
              <a:rPr lang="fr-CA" b="1" i="1" u="sng" dirty="0">
                <a:solidFill>
                  <a:srgbClr val="3333FF"/>
                </a:solidFill>
                <a:effectLst/>
              </a:rPr>
              <a:t>la collaboration </a:t>
            </a:r>
            <a:r>
              <a:rPr lang="fr-CA" b="1" i="1" u="sng" dirty="0" err="1">
                <a:solidFill>
                  <a:srgbClr val="3333FF"/>
                </a:solidFill>
              </a:rPr>
              <a:t>Virgo</a:t>
            </a:r>
            <a:r>
              <a:rPr lang="fr-CA" b="1" i="1" dirty="0">
                <a:solidFill>
                  <a:srgbClr val="3333FF"/>
                </a:solidFill>
                <a:effectLst/>
              </a:rPr>
              <a:t>, en Europe annonçaient conjointement que le détecteur d'</a:t>
            </a:r>
            <a:r>
              <a:rPr lang="fr-CA" b="1" i="1" dirty="0">
                <a:solidFill>
                  <a:srgbClr val="3333FF"/>
                </a:solidFill>
              </a:rPr>
              <a:t>ondes gravitationnelles</a:t>
            </a:r>
            <a:r>
              <a:rPr lang="fr-CA" b="1" i="1" dirty="0">
                <a:solidFill>
                  <a:srgbClr val="3333FF"/>
                </a:solidFill>
                <a:effectLst/>
              </a:rPr>
              <a:t> </a:t>
            </a:r>
            <a:r>
              <a:rPr lang="fr-CA" b="1" i="1" dirty="0" err="1">
                <a:solidFill>
                  <a:srgbClr val="3333FF"/>
                </a:solidFill>
                <a:effectLst/>
              </a:rPr>
              <a:t>Ligo</a:t>
            </a:r>
            <a:r>
              <a:rPr lang="fr-CA" b="1" i="1" dirty="0">
                <a:solidFill>
                  <a:srgbClr val="3333FF"/>
                </a:solidFill>
                <a:effectLst/>
              </a:rPr>
              <a:t> avait permis </a:t>
            </a:r>
          </a:p>
          <a:p>
            <a:pPr algn="ctr"/>
            <a:r>
              <a:rPr lang="fr-CA" b="1" i="1" u="sng" dirty="0">
                <a:solidFill>
                  <a:srgbClr val="7030A0"/>
                </a:solidFill>
                <a:effectLst/>
              </a:rPr>
              <a:t>la première détection directe sur </a:t>
            </a:r>
            <a:r>
              <a:rPr lang="fr-CA" b="1" i="1" u="sng" dirty="0">
                <a:solidFill>
                  <a:srgbClr val="7030A0"/>
                </a:solidFill>
              </a:rPr>
              <a:t>Terre</a:t>
            </a:r>
            <a:r>
              <a:rPr lang="fr-CA" b="1" i="1" u="sng" dirty="0">
                <a:solidFill>
                  <a:srgbClr val="7030A0"/>
                </a:solidFill>
                <a:effectLst/>
              </a:rPr>
              <a:t> des ondes gravitationnelles se propageant dans la courbure de l'</a:t>
            </a:r>
            <a:r>
              <a:rPr lang="fr-CA" b="1" i="1" u="sng" dirty="0">
                <a:solidFill>
                  <a:srgbClr val="7030A0"/>
                </a:solidFill>
              </a:rPr>
              <a:t>espace-temps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0BBB12B-E0B7-4E67-8E1D-F132C784DA7E}"/>
              </a:ext>
            </a:extLst>
          </p:cNvPr>
          <p:cNvSpPr/>
          <p:nvPr/>
        </p:nvSpPr>
        <p:spPr>
          <a:xfrm>
            <a:off x="7050023" y="3661073"/>
            <a:ext cx="468172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A" dirty="0">
                <a:solidFill>
                  <a:srgbClr val="000000"/>
                </a:solidFill>
              </a:rPr>
              <a:t>La </a:t>
            </a:r>
            <a:r>
              <a:rPr lang="fr-CA" i="1" u="sng" dirty="0">
                <a:solidFill>
                  <a:srgbClr val="3333FF"/>
                </a:solidFill>
              </a:rPr>
              <a:t>première détection directe</a:t>
            </a:r>
            <a:r>
              <a:rPr lang="fr-CA" dirty="0">
                <a:solidFill>
                  <a:srgbClr val="000000"/>
                </a:solidFill>
              </a:rPr>
              <a:t> sur Terre des ondes gravitationnelles s'est produite le </a:t>
            </a:r>
          </a:p>
          <a:p>
            <a:pPr algn="ctr"/>
            <a:r>
              <a:rPr lang="fr-CA" i="1" u="sng" dirty="0">
                <a:solidFill>
                  <a:srgbClr val="3333FF"/>
                </a:solidFill>
              </a:rPr>
              <a:t>14 septembre 2015</a:t>
            </a:r>
            <a:r>
              <a:rPr lang="fr-CA" dirty="0">
                <a:solidFill>
                  <a:srgbClr val="000000"/>
                </a:solidFill>
              </a:rPr>
              <a:t> </a:t>
            </a:r>
          </a:p>
          <a:p>
            <a:pPr algn="ctr"/>
            <a:r>
              <a:rPr lang="fr-CA" dirty="0">
                <a:solidFill>
                  <a:srgbClr val="000000"/>
                </a:solidFill>
                <a:cs typeface="Calibri" panose="020F0502020204030204" pitchFamily="34" charset="0"/>
              </a:rPr>
              <a:t>→</a:t>
            </a:r>
            <a:r>
              <a:rPr lang="fr-CA" dirty="0">
                <a:solidFill>
                  <a:srgbClr val="000000"/>
                </a:solidFill>
              </a:rPr>
              <a:t> d'où le nom de cet évènement : </a:t>
            </a:r>
            <a:r>
              <a:rPr lang="fr-CA" b="1" i="1" dirty="0">
                <a:solidFill>
                  <a:srgbClr val="7030A0"/>
                </a:solidFill>
              </a:rPr>
              <a:t>GW150914</a:t>
            </a:r>
          </a:p>
          <a:p>
            <a:pPr algn="ctr"/>
            <a:r>
              <a:rPr lang="fr-CA" dirty="0">
                <a:solidFill>
                  <a:srgbClr val="000000"/>
                </a:solidFill>
              </a:rPr>
              <a:t>(GW pour </a:t>
            </a:r>
            <a:r>
              <a:rPr lang="fr-CA" i="1" dirty="0" err="1">
                <a:solidFill>
                  <a:srgbClr val="000000"/>
                </a:solidFill>
              </a:rPr>
              <a:t>Gravitational</a:t>
            </a:r>
            <a:r>
              <a:rPr lang="fr-CA" i="1" dirty="0">
                <a:solidFill>
                  <a:srgbClr val="000000"/>
                </a:solidFill>
              </a:rPr>
              <a:t> </a:t>
            </a:r>
            <a:r>
              <a:rPr lang="fr-CA" i="1" dirty="0" err="1">
                <a:solidFill>
                  <a:srgbClr val="000000"/>
                </a:solidFill>
              </a:rPr>
              <a:t>Wave</a:t>
            </a:r>
            <a:r>
              <a:rPr lang="fr-CA" i="1" dirty="0">
                <a:solidFill>
                  <a:srgbClr val="000000"/>
                </a:solidFill>
              </a:rPr>
              <a:t>,</a:t>
            </a:r>
            <a:r>
              <a:rPr lang="fr-CA" dirty="0">
                <a:solidFill>
                  <a:srgbClr val="000000"/>
                </a:solidFill>
              </a:rPr>
              <a:t> en anglais)</a:t>
            </a:r>
            <a:endParaRPr lang="fr-BE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D5A6E38-6AFE-4715-A018-8591853F121E}"/>
              </a:ext>
            </a:extLst>
          </p:cNvPr>
          <p:cNvSpPr/>
          <p:nvPr/>
        </p:nvSpPr>
        <p:spPr>
          <a:xfrm>
            <a:off x="82296" y="4436559"/>
            <a:ext cx="66751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A" b="1" i="1" u="sng" dirty="0">
                <a:solidFill>
                  <a:srgbClr val="3333FF"/>
                </a:solidFill>
                <a:effectLst/>
              </a:rPr>
              <a:t>Une nouvelle ère s'ouvrait alors pour l'</a:t>
            </a:r>
            <a:r>
              <a:rPr lang="fr-CA" b="1" i="1" u="sng" dirty="0">
                <a:solidFill>
                  <a:srgbClr val="3333FF"/>
                </a:solidFill>
              </a:rPr>
              <a:t>astrophysique</a:t>
            </a:r>
          </a:p>
          <a:p>
            <a:pPr algn="ctr"/>
            <a:r>
              <a:rPr lang="fr-CA" b="1" i="1" dirty="0">
                <a:solidFill>
                  <a:srgbClr val="000000"/>
                </a:solidFill>
                <a:effectLst/>
              </a:rPr>
              <a:t>celle de l'astronomie gravitationnelle, en liaison étroite avec la physique des trous noirs et des étoiles à neutrons</a:t>
            </a:r>
            <a:endParaRPr lang="fr-BE" b="1" i="1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54D7752-EAA0-4D09-87A0-7E2445C9EDA1}"/>
              </a:ext>
            </a:extLst>
          </p:cNvPr>
          <p:cNvSpPr/>
          <p:nvPr/>
        </p:nvSpPr>
        <p:spPr>
          <a:xfrm>
            <a:off x="4179866" y="5566436"/>
            <a:ext cx="6775938" cy="92333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CA" b="0" i="0" dirty="0">
                <a:solidFill>
                  <a:srgbClr val="000000"/>
                </a:solidFill>
                <a:effectLst/>
              </a:rPr>
              <a:t>Les pionniers à l'origine de cette découverte extraordinaire allaient recevoir le </a:t>
            </a:r>
          </a:p>
          <a:p>
            <a:pPr algn="ctr"/>
            <a:r>
              <a:rPr lang="fr-CA" b="1" i="1" dirty="0">
                <a:solidFill>
                  <a:srgbClr val="3333FF"/>
                </a:solidFill>
                <a:effectLst/>
              </a:rPr>
              <a:t>prix Nobel de physique en 2017</a:t>
            </a:r>
            <a:endParaRPr lang="fr-BE" b="1" i="1" dirty="0">
              <a:solidFill>
                <a:srgbClr val="3333FF"/>
              </a:solidFill>
            </a:endParaRPr>
          </a:p>
        </p:txBody>
      </p: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4FBAAFA2-D14D-456C-9E3B-F7DEA4522681}"/>
              </a:ext>
            </a:extLst>
          </p:cNvPr>
          <p:cNvGrpSpPr/>
          <p:nvPr/>
        </p:nvGrpSpPr>
        <p:grpSpPr>
          <a:xfrm>
            <a:off x="1278992" y="5419844"/>
            <a:ext cx="2953623" cy="1356999"/>
            <a:chOff x="4915492" y="536696"/>
            <a:chExt cx="2953623" cy="1356999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A6415359-2150-47A8-A815-CE184D9E73BA}"/>
                </a:ext>
              </a:extLst>
            </p:cNvPr>
            <p:cNvSpPr/>
            <p:nvPr/>
          </p:nvSpPr>
          <p:spPr>
            <a:xfrm>
              <a:off x="4915492" y="1616696"/>
              <a:ext cx="295362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BE" sz="1200" b="0" i="1" dirty="0">
                  <a:solidFill>
                    <a:srgbClr val="3333FF"/>
                  </a:solidFill>
                  <a:effectLst/>
                </a:rPr>
                <a:t>Barry C. </a:t>
              </a:r>
              <a:r>
                <a:rPr lang="fr-BE" sz="1200" b="0" i="1" dirty="0" err="1">
                  <a:solidFill>
                    <a:srgbClr val="3333FF"/>
                  </a:solidFill>
                  <a:effectLst/>
                </a:rPr>
                <a:t>Barish</a:t>
              </a:r>
              <a:r>
                <a:rPr lang="fr-BE" sz="1200" b="0" i="1" dirty="0">
                  <a:solidFill>
                    <a:srgbClr val="3333FF"/>
                  </a:solidFill>
                  <a:effectLst/>
                </a:rPr>
                <a:t>   </a:t>
              </a:r>
              <a:r>
                <a:rPr lang="fr-BE" sz="1200" i="1" dirty="0">
                  <a:solidFill>
                    <a:srgbClr val="3333FF"/>
                  </a:solidFill>
                </a:rPr>
                <a:t>Kip S. </a:t>
              </a:r>
              <a:r>
                <a:rPr lang="fr-BE" sz="1200" i="1" dirty="0" err="1">
                  <a:solidFill>
                    <a:srgbClr val="3333FF"/>
                  </a:solidFill>
                </a:rPr>
                <a:t>Thorne</a:t>
              </a:r>
              <a:r>
                <a:rPr lang="fr-BE" sz="1200" b="0" i="1" dirty="0">
                  <a:solidFill>
                    <a:srgbClr val="3333FF"/>
                  </a:solidFill>
                  <a:effectLst/>
                </a:rPr>
                <a:t>   </a:t>
              </a:r>
              <a:r>
                <a:rPr lang="fr-BE" sz="1200" i="1" dirty="0">
                  <a:solidFill>
                    <a:srgbClr val="3333FF"/>
                  </a:solidFill>
                </a:rPr>
                <a:t>Rainer Weiss</a:t>
              </a:r>
              <a:r>
                <a:rPr lang="fr-BE" sz="1200" b="0" i="1" dirty="0">
                  <a:solidFill>
                    <a:srgbClr val="3333FF"/>
                  </a:solidFill>
                  <a:effectLst/>
                </a:rPr>
                <a:t>  </a:t>
              </a:r>
              <a:endParaRPr lang="fr-BE" sz="1200" i="1" dirty="0">
                <a:solidFill>
                  <a:srgbClr val="3333FF"/>
                </a:solidFill>
              </a:endParaRPr>
            </a:p>
          </p:txBody>
        </p:sp>
        <p:pic>
          <p:nvPicPr>
            <p:cNvPr id="19" name="Picture 10" descr="Les trois laurÃ©ats du prix Nobel de physique 2017. Â© LIGO Scientific Collaboration">
              <a:extLst>
                <a:ext uri="{FF2B5EF4-FFF2-40B4-BE49-F238E27FC236}">
                  <a16:creationId xmlns:a16="http://schemas.microsoft.com/office/drawing/2014/main" id="{EAB51092-9DBF-4AD9-967E-C11C5B3CF8B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836" t="15111" r="60954" b="31610"/>
            <a:stretch/>
          </p:blipFill>
          <p:spPr bwMode="auto">
            <a:xfrm>
              <a:off x="5113419" y="536696"/>
              <a:ext cx="728296" cy="108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10" descr="Les trois laurÃ©ats du prix Nobel de physique 2017. Â© LIGO Scientific Collaboration">
              <a:extLst>
                <a:ext uri="{FF2B5EF4-FFF2-40B4-BE49-F238E27FC236}">
                  <a16:creationId xmlns:a16="http://schemas.microsoft.com/office/drawing/2014/main" id="{EDE55A5B-0135-4289-912F-16B6A3452BC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908" t="15111" r="40004" b="31610"/>
            <a:stretch/>
          </p:blipFill>
          <p:spPr bwMode="auto">
            <a:xfrm>
              <a:off x="6058395" y="536696"/>
              <a:ext cx="723900" cy="108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10" descr="Les trois laurÃ©ats du prix Nobel de physique 2017. Â© LIGO Scientific Collaboration">
              <a:extLst>
                <a:ext uri="{FF2B5EF4-FFF2-40B4-BE49-F238E27FC236}">
                  <a16:creationId xmlns:a16="http://schemas.microsoft.com/office/drawing/2014/main" id="{612B9EAF-25ED-41F9-9215-12CD6BA3411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912" t="15111" r="18648" b="31610"/>
            <a:stretch/>
          </p:blipFill>
          <p:spPr bwMode="auto">
            <a:xfrm>
              <a:off x="6956382" y="536696"/>
              <a:ext cx="700545" cy="108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2" name="Ellipse 21">
            <a:extLst>
              <a:ext uri="{FF2B5EF4-FFF2-40B4-BE49-F238E27FC236}">
                <a16:creationId xmlns:a16="http://schemas.microsoft.com/office/drawing/2014/main" id="{12F4821E-A23C-4601-B07E-D95D4958ECC8}"/>
              </a:ext>
            </a:extLst>
          </p:cNvPr>
          <p:cNvSpPr/>
          <p:nvPr/>
        </p:nvSpPr>
        <p:spPr>
          <a:xfrm>
            <a:off x="6903720" y="3310820"/>
            <a:ext cx="4946904" cy="212071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3" name="Text Box 73">
            <a:extLst>
              <a:ext uri="{FF2B5EF4-FFF2-40B4-BE49-F238E27FC236}">
                <a16:creationId xmlns:a16="http://schemas.microsoft.com/office/drawing/2014/main" id="{61813F40-BB95-45C5-9156-FD80E23839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90304" y="6627168"/>
            <a:ext cx="2901696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altLang="fr-FR" sz="900" b="0" i="0" u="sng" strike="noStrike" kern="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omic Sans MS" pitchFamily="66" charset="0"/>
                <a:ea typeface="+mn-ea"/>
                <a:cs typeface="Arial" charset="0"/>
              </a:rPr>
              <a:t>© Yvon RENOTTE – </a:t>
            </a:r>
            <a:r>
              <a:rPr kumimoji="0" lang="fr-BE" altLang="fr-FR" sz="900" b="0" i="0" u="sng" strike="noStrike" kern="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omic Sans MS" pitchFamily="66" charset="0"/>
                <a:ea typeface="+mn-ea"/>
                <a:cs typeface="Arial" charset="0"/>
              </a:rPr>
              <a:t>PromOptica</a:t>
            </a:r>
            <a:r>
              <a:rPr kumimoji="0" lang="fr-BE" altLang="fr-FR" sz="900" b="0" i="0" u="sng" strike="noStrike" kern="0" cap="none" spc="0" normalizeH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omic Sans MS" pitchFamily="66" charset="0"/>
                <a:ea typeface="+mn-ea"/>
                <a:cs typeface="Arial" charset="0"/>
              </a:rPr>
              <a:t> </a:t>
            </a:r>
            <a:r>
              <a:rPr kumimoji="0" lang="fr-BE" altLang="fr-FR" sz="900" b="0" i="0" u="sng" strike="noStrike" kern="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omic Sans MS" pitchFamily="66" charset="0"/>
                <a:ea typeface="+mn-ea"/>
                <a:cs typeface="Arial" charset="0"/>
              </a:rPr>
              <a:t> (18-06-2018)</a:t>
            </a:r>
            <a:endParaRPr kumimoji="0" lang="fr-FR" altLang="fr-FR" sz="900" b="0" i="0" u="sng" strike="noStrike" kern="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Comic Sans MS" pitchFamily="66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0749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4" grpId="0"/>
      <p:bldP spid="5" grpId="0"/>
      <p:bldP spid="6" grpId="0"/>
      <p:bldP spid="16" grpId="0" animBg="1"/>
      <p:bldP spid="2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>
            <a:extLst>
              <a:ext uri="{FF2B5EF4-FFF2-40B4-BE49-F238E27FC236}">
                <a16:creationId xmlns:a16="http://schemas.microsoft.com/office/drawing/2014/main" id="{C141E751-BCE9-414B-99F0-A67BE4765064}"/>
              </a:ext>
            </a:extLst>
          </p:cNvPr>
          <p:cNvGrpSpPr/>
          <p:nvPr/>
        </p:nvGrpSpPr>
        <p:grpSpPr>
          <a:xfrm>
            <a:off x="360669" y="2380794"/>
            <a:ext cx="5260080" cy="3749365"/>
            <a:chOff x="3338797" y="868517"/>
            <a:chExt cx="5260080" cy="3749365"/>
          </a:xfrm>
        </p:grpSpPr>
        <p:pic>
          <p:nvPicPr>
            <p:cNvPr id="2" name="Image 1">
              <a:extLst>
                <a:ext uri="{FF2B5EF4-FFF2-40B4-BE49-F238E27FC236}">
                  <a16:creationId xmlns:a16="http://schemas.microsoft.com/office/drawing/2014/main" id="{C993901A-31EE-41C0-B7F0-0E1EC46FC30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338797" y="868517"/>
              <a:ext cx="5250635" cy="3749365"/>
            </a:xfrm>
            <a:prstGeom prst="rect">
              <a:avLst/>
            </a:prstGeom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8B75D68F-EF1F-4DD1-BC76-5A4D85F588C5}"/>
                </a:ext>
              </a:extLst>
            </p:cNvPr>
            <p:cNvSpPr/>
            <p:nvPr/>
          </p:nvSpPr>
          <p:spPr>
            <a:xfrm>
              <a:off x="6096000" y="870438"/>
              <a:ext cx="2502877" cy="23651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D19D128D-7D3B-484B-AA0C-BA1FB0DB28B8}"/>
              </a:ext>
            </a:extLst>
          </p:cNvPr>
          <p:cNvSpPr/>
          <p:nvPr/>
        </p:nvSpPr>
        <p:spPr>
          <a:xfrm>
            <a:off x="334109" y="639304"/>
            <a:ext cx="1153550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sz="1400" dirty="0"/>
              <a:t> </a:t>
            </a:r>
            <a:r>
              <a:rPr lang="fr-BE" b="1" i="1" u="sng" dirty="0" err="1">
                <a:solidFill>
                  <a:srgbClr val="3333FF"/>
                </a:solidFill>
              </a:rPr>
              <a:t>Simplified</a:t>
            </a:r>
            <a:r>
              <a:rPr lang="fr-BE" b="1" i="1" u="sng" dirty="0">
                <a:solidFill>
                  <a:srgbClr val="3333FF"/>
                </a:solidFill>
              </a:rPr>
              <a:t> </a:t>
            </a:r>
            <a:r>
              <a:rPr lang="fr-BE" b="1" i="1" u="sng" dirty="0" err="1">
                <a:solidFill>
                  <a:srgbClr val="3333FF"/>
                </a:solidFill>
              </a:rPr>
              <a:t>diagram</a:t>
            </a:r>
            <a:r>
              <a:rPr lang="fr-BE" b="1" i="1" u="sng" dirty="0">
                <a:solidFill>
                  <a:srgbClr val="3333FF"/>
                </a:solidFill>
              </a:rPr>
              <a:t> of an Advanced LIGO detector</a:t>
            </a:r>
            <a:r>
              <a:rPr lang="fr-BE" sz="1400" dirty="0"/>
              <a:t> (not to </a:t>
            </a:r>
            <a:r>
              <a:rPr lang="fr-BE" sz="1400" dirty="0" err="1"/>
              <a:t>scale</a:t>
            </a:r>
            <a:r>
              <a:rPr lang="fr-BE" sz="1400" dirty="0"/>
              <a:t>)</a:t>
            </a:r>
          </a:p>
          <a:p>
            <a:r>
              <a:rPr lang="fr-BE" sz="1400" dirty="0"/>
              <a:t>A </a:t>
            </a:r>
            <a:r>
              <a:rPr lang="fr-BE" sz="1400" dirty="0" err="1"/>
              <a:t>gravitational</a:t>
            </a:r>
            <a:r>
              <a:rPr lang="fr-BE" sz="1400" dirty="0"/>
              <a:t> </a:t>
            </a:r>
            <a:r>
              <a:rPr lang="fr-BE" sz="1400" dirty="0" err="1"/>
              <a:t>wave</a:t>
            </a:r>
            <a:r>
              <a:rPr lang="fr-BE" sz="1400" dirty="0"/>
              <a:t> </a:t>
            </a:r>
            <a:r>
              <a:rPr lang="fr-BE" sz="1400" dirty="0" err="1"/>
              <a:t>propagating</a:t>
            </a:r>
            <a:r>
              <a:rPr lang="fr-BE" sz="1400" dirty="0"/>
              <a:t> </a:t>
            </a:r>
            <a:r>
              <a:rPr lang="fr-BE" sz="1400" dirty="0" err="1"/>
              <a:t>orthogonally</a:t>
            </a:r>
            <a:r>
              <a:rPr lang="fr-BE" sz="1400" dirty="0"/>
              <a:t> to the detector plane and </a:t>
            </a:r>
            <a:r>
              <a:rPr lang="fr-BE" sz="1400" dirty="0" err="1"/>
              <a:t>linearly</a:t>
            </a:r>
            <a:r>
              <a:rPr lang="fr-BE" sz="1400" dirty="0"/>
              <a:t> </a:t>
            </a:r>
            <a:r>
              <a:rPr lang="fr-BE" sz="1400" dirty="0" err="1"/>
              <a:t>polarized</a:t>
            </a:r>
            <a:r>
              <a:rPr lang="fr-BE" sz="1400" dirty="0"/>
              <a:t> </a:t>
            </a:r>
            <a:r>
              <a:rPr lang="fr-BE" sz="1400" dirty="0" err="1"/>
              <a:t>parallel</a:t>
            </a:r>
            <a:r>
              <a:rPr lang="fr-BE" sz="1400" dirty="0"/>
              <a:t> to the 4-km </a:t>
            </a:r>
            <a:r>
              <a:rPr lang="fr-BE" sz="1400" dirty="0" err="1"/>
              <a:t>optical</a:t>
            </a:r>
            <a:r>
              <a:rPr lang="fr-BE" sz="1400" dirty="0"/>
              <a:t> </a:t>
            </a:r>
            <a:r>
              <a:rPr lang="fr-BE" sz="1400" dirty="0" err="1"/>
              <a:t>cavities</a:t>
            </a:r>
            <a:r>
              <a:rPr lang="fr-BE" sz="1400" dirty="0"/>
              <a:t> </a:t>
            </a:r>
            <a:r>
              <a:rPr lang="fr-BE" sz="1400" dirty="0" err="1"/>
              <a:t>will</a:t>
            </a:r>
            <a:r>
              <a:rPr lang="fr-BE" sz="1400" dirty="0"/>
              <a:t> have the </a:t>
            </a:r>
            <a:r>
              <a:rPr lang="fr-BE" sz="1400" dirty="0" err="1"/>
              <a:t>effect</a:t>
            </a:r>
            <a:r>
              <a:rPr lang="fr-BE" sz="1400" dirty="0"/>
              <a:t> of </a:t>
            </a:r>
            <a:r>
              <a:rPr lang="fr-BE" sz="1400" dirty="0" err="1"/>
              <a:t>lengthening</a:t>
            </a:r>
            <a:r>
              <a:rPr lang="fr-BE" sz="1400" dirty="0"/>
              <a:t> one 4-km arm and </a:t>
            </a:r>
            <a:r>
              <a:rPr lang="fr-BE" sz="1400" dirty="0" err="1"/>
              <a:t>shortening</a:t>
            </a:r>
            <a:r>
              <a:rPr lang="fr-BE" sz="1400" dirty="0"/>
              <a:t> the </a:t>
            </a:r>
            <a:r>
              <a:rPr lang="fr-BE" sz="1400" dirty="0" err="1"/>
              <a:t>other</a:t>
            </a:r>
            <a:r>
              <a:rPr lang="fr-BE" sz="1400" dirty="0"/>
              <a:t> </a:t>
            </a:r>
            <a:r>
              <a:rPr lang="fr-BE" sz="1400" dirty="0" err="1"/>
              <a:t>during</a:t>
            </a:r>
            <a:r>
              <a:rPr lang="fr-BE" sz="1400" dirty="0"/>
              <a:t> one </a:t>
            </a:r>
            <a:r>
              <a:rPr lang="fr-BE" sz="1400" dirty="0" err="1"/>
              <a:t>half</a:t>
            </a:r>
            <a:r>
              <a:rPr lang="fr-BE" sz="1400" dirty="0"/>
              <a:t>-cycle of the </a:t>
            </a:r>
            <a:r>
              <a:rPr lang="fr-BE" sz="1400" dirty="0" err="1"/>
              <a:t>wave</a:t>
            </a:r>
            <a:r>
              <a:rPr lang="fr-BE" sz="1400" dirty="0"/>
              <a:t>; </a:t>
            </a:r>
            <a:r>
              <a:rPr lang="fr-BE" sz="1400" dirty="0" err="1"/>
              <a:t>these</a:t>
            </a:r>
            <a:r>
              <a:rPr lang="fr-BE" sz="1400" dirty="0"/>
              <a:t> </a:t>
            </a:r>
            <a:r>
              <a:rPr lang="fr-BE" sz="1400" dirty="0" err="1"/>
              <a:t>length</a:t>
            </a:r>
            <a:r>
              <a:rPr lang="fr-BE" sz="1400" dirty="0"/>
              <a:t> changes are </a:t>
            </a:r>
            <a:r>
              <a:rPr lang="fr-BE" sz="1400" dirty="0" err="1"/>
              <a:t>reversed</a:t>
            </a:r>
            <a:r>
              <a:rPr lang="fr-BE" sz="1400" dirty="0"/>
              <a:t> </a:t>
            </a:r>
            <a:r>
              <a:rPr lang="fr-BE" sz="1400" dirty="0" err="1"/>
              <a:t>during</a:t>
            </a:r>
            <a:r>
              <a:rPr lang="fr-BE" sz="1400" dirty="0"/>
              <a:t> the </a:t>
            </a:r>
            <a:r>
              <a:rPr lang="fr-BE" sz="1400" dirty="0" err="1"/>
              <a:t>other</a:t>
            </a:r>
            <a:r>
              <a:rPr lang="fr-BE" sz="1400" dirty="0"/>
              <a:t> </a:t>
            </a:r>
            <a:r>
              <a:rPr lang="fr-BE" sz="1400" dirty="0" err="1"/>
              <a:t>half</a:t>
            </a:r>
            <a:r>
              <a:rPr lang="fr-BE" sz="1400" dirty="0"/>
              <a:t>-cycle. The output </a:t>
            </a:r>
            <a:r>
              <a:rPr lang="fr-BE" sz="1400" dirty="0" err="1"/>
              <a:t>photodetector</a:t>
            </a:r>
            <a:r>
              <a:rPr lang="fr-BE" sz="1400" dirty="0"/>
              <a:t> records </a:t>
            </a:r>
            <a:r>
              <a:rPr lang="fr-BE" sz="1400" dirty="0" err="1"/>
              <a:t>these</a:t>
            </a:r>
            <a:r>
              <a:rPr lang="fr-BE" sz="1400" dirty="0"/>
              <a:t> </a:t>
            </a:r>
            <a:r>
              <a:rPr lang="fr-BE" sz="1400" dirty="0" err="1"/>
              <a:t>differential</a:t>
            </a:r>
            <a:r>
              <a:rPr lang="fr-BE" sz="1400" dirty="0"/>
              <a:t> </a:t>
            </a:r>
            <a:r>
              <a:rPr lang="fr-BE" sz="1400" dirty="0" err="1"/>
              <a:t>cavity</a:t>
            </a:r>
            <a:r>
              <a:rPr lang="fr-BE" sz="1400" dirty="0"/>
              <a:t> </a:t>
            </a:r>
            <a:r>
              <a:rPr lang="fr-BE" sz="1400" dirty="0" err="1"/>
              <a:t>length</a:t>
            </a:r>
            <a:r>
              <a:rPr lang="fr-BE" sz="1400" dirty="0"/>
              <a:t> variations. </a:t>
            </a:r>
            <a:r>
              <a:rPr lang="fr-BE" sz="1400" dirty="0" err="1"/>
              <a:t>While</a:t>
            </a:r>
            <a:r>
              <a:rPr lang="fr-BE" sz="1400" dirty="0"/>
              <a:t> a detector ’ s </a:t>
            </a:r>
            <a:r>
              <a:rPr lang="fr-BE" sz="1400" dirty="0" err="1"/>
              <a:t>directional</a:t>
            </a:r>
            <a:r>
              <a:rPr lang="fr-BE" sz="1400" dirty="0"/>
              <a:t> </a:t>
            </a:r>
            <a:r>
              <a:rPr lang="fr-BE" sz="1400" dirty="0" err="1"/>
              <a:t>response</a:t>
            </a:r>
            <a:r>
              <a:rPr lang="fr-BE" sz="1400" dirty="0"/>
              <a:t> </a:t>
            </a:r>
            <a:r>
              <a:rPr lang="fr-BE" sz="1400" dirty="0" err="1"/>
              <a:t>is</a:t>
            </a:r>
            <a:r>
              <a:rPr lang="fr-BE" sz="1400" dirty="0"/>
              <a:t> maximal for </a:t>
            </a:r>
            <a:r>
              <a:rPr lang="fr-BE" sz="1400" dirty="0" err="1"/>
              <a:t>this</a:t>
            </a:r>
            <a:r>
              <a:rPr lang="fr-BE" sz="1400" dirty="0"/>
              <a:t> case, </a:t>
            </a:r>
            <a:r>
              <a:rPr lang="fr-BE" sz="1400" dirty="0" err="1"/>
              <a:t>it</a:t>
            </a:r>
            <a:r>
              <a:rPr lang="fr-BE" sz="1400" dirty="0"/>
              <a:t> </a:t>
            </a:r>
            <a:r>
              <a:rPr lang="fr-BE" sz="1400" dirty="0" err="1"/>
              <a:t>is</a:t>
            </a:r>
            <a:r>
              <a:rPr lang="fr-BE" sz="1400" dirty="0"/>
              <a:t> </a:t>
            </a:r>
            <a:r>
              <a:rPr lang="fr-BE" sz="1400" dirty="0" err="1"/>
              <a:t>still</a:t>
            </a:r>
            <a:r>
              <a:rPr lang="fr-BE" sz="1400" dirty="0"/>
              <a:t> </a:t>
            </a:r>
            <a:r>
              <a:rPr lang="fr-BE" sz="1400" dirty="0" err="1"/>
              <a:t>significant</a:t>
            </a:r>
            <a:r>
              <a:rPr lang="fr-BE" sz="1400" dirty="0"/>
              <a:t> for </a:t>
            </a:r>
            <a:r>
              <a:rPr lang="fr-BE" sz="1400" dirty="0" err="1"/>
              <a:t>most</a:t>
            </a:r>
            <a:r>
              <a:rPr lang="fr-BE" sz="1400" dirty="0"/>
              <a:t> </a:t>
            </a:r>
            <a:r>
              <a:rPr lang="fr-BE" sz="1400" dirty="0" err="1"/>
              <a:t>other</a:t>
            </a:r>
            <a:r>
              <a:rPr lang="fr-BE" sz="1400" dirty="0"/>
              <a:t> angles of incidence or </a:t>
            </a:r>
            <a:r>
              <a:rPr lang="fr-BE" sz="1400" dirty="0" err="1"/>
              <a:t>polarizations</a:t>
            </a:r>
            <a:r>
              <a:rPr lang="fr-BE" sz="1400" dirty="0"/>
              <a:t> (</a:t>
            </a:r>
            <a:r>
              <a:rPr lang="fr-BE" sz="1400" dirty="0" err="1"/>
              <a:t>gravitational</a:t>
            </a:r>
            <a:r>
              <a:rPr lang="fr-BE" sz="1400" dirty="0"/>
              <a:t> </a:t>
            </a:r>
            <a:r>
              <a:rPr lang="fr-BE" sz="1400" dirty="0" err="1"/>
              <a:t>waves</a:t>
            </a:r>
            <a:r>
              <a:rPr lang="fr-BE" sz="1400" dirty="0"/>
              <a:t> </a:t>
            </a:r>
            <a:r>
              <a:rPr lang="fr-BE" sz="1400" dirty="0" err="1"/>
              <a:t>propagate</a:t>
            </a:r>
            <a:r>
              <a:rPr lang="fr-BE" sz="1400" dirty="0"/>
              <a:t> </a:t>
            </a:r>
            <a:r>
              <a:rPr lang="fr-BE" sz="1400" dirty="0" err="1"/>
              <a:t>freely</a:t>
            </a:r>
            <a:r>
              <a:rPr lang="fr-BE" sz="1400" dirty="0"/>
              <a:t> </a:t>
            </a:r>
            <a:r>
              <a:rPr lang="fr-BE" sz="1400" dirty="0" err="1"/>
              <a:t>through</a:t>
            </a:r>
            <a:r>
              <a:rPr lang="fr-BE" sz="1400" dirty="0"/>
              <a:t> the </a:t>
            </a:r>
            <a:r>
              <a:rPr lang="fr-BE" sz="1400" dirty="0" err="1"/>
              <a:t>Earth</a:t>
            </a:r>
            <a:r>
              <a:rPr lang="fr-BE" sz="1400" dirty="0"/>
              <a:t>). </a:t>
            </a:r>
            <a:r>
              <a:rPr lang="fr-BE" sz="1400" dirty="0" err="1"/>
              <a:t>Inset</a:t>
            </a:r>
            <a:r>
              <a:rPr lang="fr-BE" sz="1400" dirty="0"/>
              <a:t> (a): Location and orientation of the LIGO detectors at </a:t>
            </a:r>
            <a:r>
              <a:rPr lang="fr-BE" sz="1400" dirty="0" err="1"/>
              <a:t>Hanford</a:t>
            </a:r>
            <a:r>
              <a:rPr lang="fr-BE" sz="1400" dirty="0"/>
              <a:t>, WA (H1) and Livingston, LA (L1)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EE52AF65-5D58-44AB-A22F-E564B8431B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6119" y="1820423"/>
            <a:ext cx="5148360" cy="416250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1B03561-E440-4D53-89FD-56A467FA799A}"/>
              </a:ext>
            </a:extLst>
          </p:cNvPr>
          <p:cNvSpPr/>
          <p:nvPr/>
        </p:nvSpPr>
        <p:spPr>
          <a:xfrm>
            <a:off x="5980175" y="5930947"/>
            <a:ext cx="607061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BE" sz="1200" dirty="0"/>
              <a:t>The </a:t>
            </a:r>
            <a:r>
              <a:rPr lang="fr-BE" sz="1200" dirty="0" err="1"/>
              <a:t>gravitational-wave</a:t>
            </a:r>
            <a:r>
              <a:rPr lang="fr-BE" sz="1200" dirty="0"/>
              <a:t> </a:t>
            </a:r>
            <a:r>
              <a:rPr lang="fr-BE" sz="1200" dirty="0" err="1"/>
              <a:t>event</a:t>
            </a:r>
            <a:r>
              <a:rPr lang="fr-BE" sz="1200" dirty="0"/>
              <a:t> GW150914 </a:t>
            </a:r>
            <a:r>
              <a:rPr lang="fr-BE" sz="1200" dirty="0" err="1"/>
              <a:t>observed</a:t>
            </a:r>
            <a:r>
              <a:rPr lang="fr-BE" sz="1200" dirty="0"/>
              <a:t> by the LIGO </a:t>
            </a:r>
            <a:r>
              <a:rPr lang="fr-BE" sz="1200" dirty="0" err="1"/>
              <a:t>Hanford</a:t>
            </a:r>
            <a:r>
              <a:rPr lang="fr-BE" sz="1200" dirty="0"/>
              <a:t> (H1, </a:t>
            </a:r>
            <a:r>
              <a:rPr lang="fr-BE" sz="1200" dirty="0" err="1"/>
              <a:t>left</a:t>
            </a:r>
            <a:r>
              <a:rPr lang="fr-BE" sz="1200" dirty="0"/>
              <a:t> </a:t>
            </a:r>
            <a:r>
              <a:rPr lang="fr-BE" sz="1200" dirty="0" err="1"/>
              <a:t>column</a:t>
            </a:r>
            <a:r>
              <a:rPr lang="fr-BE" sz="1200" dirty="0"/>
              <a:t> panels) and Livingston (L1, right </a:t>
            </a:r>
            <a:r>
              <a:rPr lang="fr-BE" sz="1200" dirty="0" err="1"/>
              <a:t>column</a:t>
            </a:r>
            <a:r>
              <a:rPr lang="fr-BE" sz="1200" dirty="0"/>
              <a:t> panels) detectors. Times are </a:t>
            </a:r>
            <a:r>
              <a:rPr lang="fr-BE" sz="1200" dirty="0" err="1"/>
              <a:t>shown</a:t>
            </a:r>
            <a:r>
              <a:rPr lang="fr-BE" sz="1200" dirty="0"/>
              <a:t> relative to </a:t>
            </a:r>
            <a:r>
              <a:rPr lang="fr-BE" sz="1600" b="1" i="1" dirty="0" err="1">
                <a:solidFill>
                  <a:srgbClr val="3333FF"/>
                </a:solidFill>
              </a:rPr>
              <a:t>September</a:t>
            </a:r>
            <a:r>
              <a:rPr lang="fr-BE" sz="1600" b="1" i="1" dirty="0">
                <a:solidFill>
                  <a:srgbClr val="3333FF"/>
                </a:solidFill>
              </a:rPr>
              <a:t> 14, 2015 at 09:50:45 UTC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B401DCC-2E7D-415C-B2B9-37FDD77D69FE}"/>
              </a:ext>
            </a:extLst>
          </p:cNvPr>
          <p:cNvSpPr/>
          <p:nvPr/>
        </p:nvSpPr>
        <p:spPr>
          <a:xfrm>
            <a:off x="3162520" y="3045619"/>
            <a:ext cx="3254828" cy="116955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14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Le </a:t>
            </a:r>
            <a:r>
              <a:rPr kumimoji="0" lang="fr-CA" sz="1400" b="1" i="1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signal reçu par le LIGO</a:t>
            </a:r>
            <a:r>
              <a:rPr kumimoji="0" lang="fr-CA" sz="14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à </a:t>
            </a:r>
            <a:r>
              <a:rPr kumimoji="0" lang="fr-CA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Hanford</a:t>
            </a:r>
            <a:r>
              <a:rPr kumimoji="0" lang="fr-CA" sz="14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(à gauche) et à Livingston (à droite) le </a:t>
            </a:r>
            <a:r>
              <a:rPr kumimoji="0" lang="fr-CA" sz="1400" b="1" i="1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14 septembre 2015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14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comparé à celui prédit pour la fusion de deux trous noirs (en bas)</a:t>
            </a:r>
            <a:endParaRPr kumimoji="0" lang="fr-BE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 Box 73">
            <a:extLst>
              <a:ext uri="{FF2B5EF4-FFF2-40B4-BE49-F238E27FC236}">
                <a16:creationId xmlns:a16="http://schemas.microsoft.com/office/drawing/2014/main" id="{A4471A26-A402-42EB-9F8A-1CA4A13F41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90304" y="6627168"/>
            <a:ext cx="2901696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altLang="fr-FR" sz="900" b="0" i="0" u="sng" strike="noStrike" kern="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omic Sans MS" pitchFamily="66" charset="0"/>
                <a:ea typeface="+mn-ea"/>
                <a:cs typeface="Arial" charset="0"/>
              </a:rPr>
              <a:t>© Yvon RENOTTE – </a:t>
            </a:r>
            <a:r>
              <a:rPr kumimoji="0" lang="fr-BE" altLang="fr-FR" sz="900" b="0" i="0" u="sng" strike="noStrike" kern="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omic Sans MS" pitchFamily="66" charset="0"/>
                <a:ea typeface="+mn-ea"/>
                <a:cs typeface="Arial" charset="0"/>
              </a:rPr>
              <a:t>PromOptica</a:t>
            </a:r>
            <a:r>
              <a:rPr kumimoji="0" lang="fr-BE" altLang="fr-FR" sz="900" b="0" i="0" u="sng" strike="noStrike" kern="0" cap="none" spc="0" normalizeH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omic Sans MS" pitchFamily="66" charset="0"/>
                <a:ea typeface="+mn-ea"/>
                <a:cs typeface="Arial" charset="0"/>
              </a:rPr>
              <a:t> </a:t>
            </a:r>
            <a:r>
              <a:rPr kumimoji="0" lang="fr-BE" altLang="fr-FR" sz="900" b="0" i="0" u="sng" strike="noStrike" kern="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omic Sans MS" pitchFamily="66" charset="0"/>
                <a:ea typeface="+mn-ea"/>
                <a:cs typeface="Arial" charset="0"/>
              </a:rPr>
              <a:t> (18-06-2018)</a:t>
            </a:r>
            <a:endParaRPr kumimoji="0" lang="fr-FR" altLang="fr-FR" sz="900" b="0" i="0" u="sng" strike="noStrike" kern="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Comic Sans MS" pitchFamily="66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8483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4D1AB9C7-C047-49ED-A624-9A8CD04DC2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97" y="827793"/>
            <a:ext cx="7155800" cy="3619814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0265B80B-BA06-429B-B94B-F33D565BA6F6}"/>
              </a:ext>
            </a:extLst>
          </p:cNvPr>
          <p:cNvSpPr/>
          <p:nvPr/>
        </p:nvSpPr>
        <p:spPr>
          <a:xfrm>
            <a:off x="6686627" y="1200153"/>
            <a:ext cx="5429173" cy="24776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fr-CA" b="1" i="1" dirty="0">
                <a:solidFill>
                  <a:srgbClr val="3333FF"/>
                </a:solidFill>
                <a:effectLst/>
                <a:cs typeface="Calibri" panose="020F0502020204030204" pitchFamily="34" charset="0"/>
              </a:rPr>
              <a:t>Vient-on de découvrir les ondes gravitationnelles ?</a:t>
            </a:r>
          </a:p>
          <a:p>
            <a:endParaRPr lang="fr-CA" sz="500" b="1" i="1" dirty="0">
              <a:solidFill>
                <a:srgbClr val="2B2B2B"/>
              </a:solidFill>
              <a:effectLst/>
              <a:cs typeface="Calibri" panose="020F0502020204030204" pitchFamily="34" charset="0"/>
            </a:endParaRPr>
          </a:p>
          <a:p>
            <a:pPr algn="ctr"/>
            <a:r>
              <a:rPr lang="fr-CA" sz="1600" dirty="0"/>
              <a:t>Au sens strict </a:t>
            </a:r>
            <a:r>
              <a:rPr lang="fr-CA" sz="1600" b="1" i="1" dirty="0"/>
              <a:t>Non</a:t>
            </a:r>
            <a:r>
              <a:rPr lang="fr-CA" sz="1600" dirty="0"/>
              <a:t>: la découverte est ancienne</a:t>
            </a:r>
          </a:p>
          <a:p>
            <a:pPr algn="ctr"/>
            <a:r>
              <a:rPr lang="fr-CA" sz="1600" dirty="0">
                <a:cs typeface="Calibri" panose="020F0502020204030204" pitchFamily="34" charset="0"/>
              </a:rPr>
              <a:t>En effet, le système binaire de </a:t>
            </a:r>
            <a:r>
              <a:rPr lang="fr-CA" sz="1600" i="1" dirty="0" err="1">
                <a:cs typeface="Calibri" panose="020F0502020204030204" pitchFamily="34" charset="0"/>
              </a:rPr>
              <a:t>Hulse</a:t>
            </a:r>
            <a:r>
              <a:rPr lang="fr-CA" sz="1600" i="1" dirty="0">
                <a:cs typeface="Calibri" panose="020F0502020204030204" pitchFamily="34" charset="0"/>
              </a:rPr>
              <a:t>-Taylor </a:t>
            </a:r>
            <a:r>
              <a:rPr lang="fr-CA" sz="1600" b="0" i="0" dirty="0">
                <a:solidFill>
                  <a:srgbClr val="000000"/>
                </a:solidFill>
                <a:effectLst/>
              </a:rPr>
              <a:t>(PSR B1913+16)</a:t>
            </a:r>
            <a:r>
              <a:rPr lang="fr-CA" sz="1600" dirty="0">
                <a:cs typeface="Calibri" panose="020F0502020204030204" pitchFamily="34" charset="0"/>
              </a:rPr>
              <a:t>, un pulsar tournant autour d’une étoile à neutron, étudié dès </a:t>
            </a:r>
            <a:r>
              <a:rPr lang="fr-CA" sz="1600" dirty="0">
                <a:solidFill>
                  <a:srgbClr val="FF0000"/>
                </a:solidFill>
                <a:cs typeface="Calibri" panose="020F0502020204030204" pitchFamily="34" charset="0"/>
              </a:rPr>
              <a:t>1974</a:t>
            </a:r>
            <a:r>
              <a:rPr lang="fr-CA" sz="1600" dirty="0">
                <a:cs typeface="Calibri" panose="020F0502020204030204" pitchFamily="34" charset="0"/>
              </a:rPr>
              <a:t> a permis de montrer que la variation de période orbitale observée était exactement expliquée par l’émission d’ondes gravitationnelles</a:t>
            </a:r>
          </a:p>
          <a:p>
            <a:pPr algn="ctr"/>
            <a:r>
              <a:rPr lang="fr-CA" dirty="0">
                <a:latin typeface="Calibri" panose="020F0502020204030204" pitchFamily="34" charset="0"/>
                <a:cs typeface="Calibri" panose="020F0502020204030204" pitchFamily="34" charset="0"/>
              </a:rPr>
              <a:t>→ </a:t>
            </a:r>
            <a:r>
              <a:rPr lang="fr-CA" i="1" dirty="0">
                <a:solidFill>
                  <a:srgbClr val="3333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prix Nobel en 1993</a:t>
            </a:r>
          </a:p>
          <a:p>
            <a:pPr algn="ctr"/>
            <a:r>
              <a:rPr lang="fr-CA" i="1" dirty="0">
                <a:solidFill>
                  <a:srgbClr val="3333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Il s’agissait d’une </a:t>
            </a:r>
            <a:r>
              <a:rPr lang="fr-CA" i="1" u="sng" dirty="0">
                <a:solidFill>
                  <a:srgbClr val="3333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signature indirecte mais convaincante </a:t>
            </a:r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890160C1-ED98-4847-B7DF-5165977D033A}"/>
              </a:ext>
            </a:extLst>
          </p:cNvPr>
          <p:cNvGrpSpPr/>
          <p:nvPr/>
        </p:nvGrpSpPr>
        <p:grpSpPr>
          <a:xfrm>
            <a:off x="7900794" y="3672630"/>
            <a:ext cx="3000839" cy="1411433"/>
            <a:chOff x="7982278" y="3619527"/>
            <a:chExt cx="3000839" cy="1357004"/>
          </a:xfrm>
        </p:grpSpPr>
        <p:grpSp>
          <p:nvGrpSpPr>
            <p:cNvPr id="23" name="Groupe 22">
              <a:extLst>
                <a:ext uri="{FF2B5EF4-FFF2-40B4-BE49-F238E27FC236}">
                  <a16:creationId xmlns:a16="http://schemas.microsoft.com/office/drawing/2014/main" id="{425FCF0E-ED6E-4D91-A836-7A8D30EFB3C2}"/>
                </a:ext>
              </a:extLst>
            </p:cNvPr>
            <p:cNvGrpSpPr/>
            <p:nvPr/>
          </p:nvGrpSpPr>
          <p:grpSpPr>
            <a:xfrm>
              <a:off x="7982278" y="3619532"/>
              <a:ext cx="1166601" cy="1356999"/>
              <a:chOff x="871073" y="536697"/>
              <a:chExt cx="1166601" cy="1356999"/>
            </a:xfrm>
          </p:grpSpPr>
          <p:pic>
            <p:nvPicPr>
              <p:cNvPr id="24" name="Picture 4" descr="Russell A. Hulse">
                <a:extLst>
                  <a:ext uri="{FF2B5EF4-FFF2-40B4-BE49-F238E27FC236}">
                    <a16:creationId xmlns:a16="http://schemas.microsoft.com/office/drawing/2014/main" id="{D36EA73E-4329-4FB1-839B-4A92BCEA82E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69002" y="536697"/>
                <a:ext cx="770745" cy="108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03542ABC-CDC4-4F2D-9BF0-2D29AF820295}"/>
                  </a:ext>
                </a:extLst>
              </p:cNvPr>
              <p:cNvSpPr/>
              <p:nvPr/>
            </p:nvSpPr>
            <p:spPr>
              <a:xfrm>
                <a:off x="871073" y="1616697"/>
                <a:ext cx="1166601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BE" sz="1200" i="1" dirty="0">
                    <a:solidFill>
                      <a:srgbClr val="3333FF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Russell A. </a:t>
                </a:r>
                <a:r>
                  <a:rPr lang="fr-BE" sz="1200" i="1" dirty="0" err="1">
                    <a:solidFill>
                      <a:srgbClr val="3333FF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Hulse</a:t>
                </a:r>
                <a:endParaRPr lang="fr-BE" sz="1200" i="1" dirty="0">
                  <a:solidFill>
                    <a:srgbClr val="3333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26" name="Groupe 25">
              <a:extLst>
                <a:ext uri="{FF2B5EF4-FFF2-40B4-BE49-F238E27FC236}">
                  <a16:creationId xmlns:a16="http://schemas.microsoft.com/office/drawing/2014/main" id="{ED41B076-6EC3-4A16-95BE-EE0607420E52}"/>
                </a:ext>
              </a:extLst>
            </p:cNvPr>
            <p:cNvGrpSpPr/>
            <p:nvPr/>
          </p:nvGrpSpPr>
          <p:grpSpPr>
            <a:xfrm>
              <a:off x="9629798" y="3619527"/>
              <a:ext cx="1353319" cy="1357000"/>
              <a:chOff x="2518593" y="536696"/>
              <a:chExt cx="1353319" cy="1357000"/>
            </a:xfrm>
          </p:grpSpPr>
          <p:pic>
            <p:nvPicPr>
              <p:cNvPr id="27" name="Picture 8" descr="Joseph H. Taylor Jr.">
                <a:extLst>
                  <a:ext uri="{FF2B5EF4-FFF2-40B4-BE49-F238E27FC236}">
                    <a16:creationId xmlns:a16="http://schemas.microsoft.com/office/drawing/2014/main" id="{D32E7DC8-60A3-426D-B642-AA5C0BCC411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09880" y="536696"/>
                <a:ext cx="770747" cy="108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D5550675-F2D9-4994-B025-84EC00F04E08}"/>
                  </a:ext>
                </a:extLst>
              </p:cNvPr>
              <p:cNvSpPr/>
              <p:nvPr/>
            </p:nvSpPr>
            <p:spPr>
              <a:xfrm>
                <a:off x="2518593" y="1616697"/>
                <a:ext cx="1353319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BE" sz="1200" i="1" dirty="0">
                    <a:solidFill>
                      <a:srgbClr val="3333FF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Joseph H. Taylor Jr.</a:t>
                </a:r>
                <a:endParaRPr lang="fr-BE" sz="1200" i="1" dirty="0">
                  <a:solidFill>
                    <a:srgbClr val="3333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EDB4F59C-D06D-4079-889D-3B9CA2DD2E0C}"/>
              </a:ext>
            </a:extLst>
          </p:cNvPr>
          <p:cNvSpPr/>
          <p:nvPr/>
        </p:nvSpPr>
        <p:spPr>
          <a:xfrm>
            <a:off x="350989" y="4799307"/>
            <a:ext cx="8518479" cy="17697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fr-CA" b="1" i="1" dirty="0">
                <a:solidFill>
                  <a:srgbClr val="3333FF"/>
                </a:solidFill>
                <a:effectLst/>
                <a:cs typeface="Calibri" panose="020F0502020204030204" pitchFamily="34" charset="0"/>
              </a:rPr>
              <a:t>Vient-on de vivre un événement majeur ?</a:t>
            </a:r>
          </a:p>
          <a:p>
            <a:endParaRPr lang="fr-CA" sz="500" i="0" dirty="0">
              <a:solidFill>
                <a:srgbClr val="2B2B2B"/>
              </a:solidFill>
              <a:effectLst/>
              <a:cs typeface="Calibri" panose="020F0502020204030204" pitchFamily="34" charset="0"/>
            </a:endParaRPr>
          </a:p>
          <a:p>
            <a:pPr algn="ctr"/>
            <a:r>
              <a:rPr lang="fr-CA" sz="1600" b="1" i="1" dirty="0"/>
              <a:t>Oui</a:t>
            </a:r>
            <a:r>
              <a:rPr lang="fr-CA" sz="1600" dirty="0"/>
              <a:t>: la nouvelle est bel et bien extraordinaire pour l’astrophysique et fascinante au niveau technique </a:t>
            </a:r>
            <a:r>
              <a:rPr lang="fr-CA" sz="1600" i="1" dirty="0">
                <a:solidFill>
                  <a:srgbClr val="3333FF"/>
                </a:solidFill>
              </a:rPr>
              <a:t>ce qui a été mis en œuvre pour arriver là dépasse tout simplement l’imagination </a:t>
            </a:r>
          </a:p>
          <a:p>
            <a:pPr algn="ctr"/>
            <a:r>
              <a:rPr lang="fr-CA" sz="1600" b="1" i="1" u="sng" dirty="0">
                <a:solidFill>
                  <a:srgbClr val="3333FF"/>
                </a:solidFill>
              </a:rPr>
              <a:t>pour la première fois nous allons pouvoir utiliser les ondes gravitationnelles pour sonder l’Univers !</a:t>
            </a:r>
          </a:p>
          <a:p>
            <a:pPr algn="ctr"/>
            <a:r>
              <a:rPr lang="fr-CA" b="1" i="1" dirty="0">
                <a:solidFill>
                  <a:srgbClr val="3333FF"/>
                </a:solidFill>
              </a:rPr>
              <a:t>Jamais nous n’avions « vu » de trous noirs ainsi</a:t>
            </a:r>
          </a:p>
          <a:p>
            <a:pPr algn="ctr"/>
            <a:r>
              <a:rPr lang="fr-CA" sz="2000" b="1" i="1" u="sng" dirty="0">
                <a:solidFill>
                  <a:srgbClr val="FF0000"/>
                </a:solidFill>
              </a:rPr>
              <a:t>LIGO ouvre la porte d’un pan entier et passionnant de l’astrophysique</a:t>
            </a:r>
          </a:p>
        </p:txBody>
      </p:sp>
      <p:sp>
        <p:nvSpPr>
          <p:cNvPr id="13" name="Text Box 73">
            <a:extLst>
              <a:ext uri="{FF2B5EF4-FFF2-40B4-BE49-F238E27FC236}">
                <a16:creationId xmlns:a16="http://schemas.microsoft.com/office/drawing/2014/main" id="{01F6EFFA-7472-417F-BA75-A49DC7C8E7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90304" y="6627168"/>
            <a:ext cx="2901696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altLang="fr-FR" sz="900" b="0" i="0" u="sng" strike="noStrike" kern="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omic Sans MS" pitchFamily="66" charset="0"/>
                <a:ea typeface="+mn-ea"/>
                <a:cs typeface="Arial" charset="0"/>
              </a:rPr>
              <a:t>© Yvon RENOTTE – </a:t>
            </a:r>
            <a:r>
              <a:rPr kumimoji="0" lang="fr-BE" altLang="fr-FR" sz="900" b="0" i="0" u="sng" strike="noStrike" kern="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omic Sans MS" pitchFamily="66" charset="0"/>
                <a:ea typeface="+mn-ea"/>
                <a:cs typeface="Arial" charset="0"/>
              </a:rPr>
              <a:t>PromOptica</a:t>
            </a:r>
            <a:r>
              <a:rPr kumimoji="0" lang="fr-BE" altLang="fr-FR" sz="900" b="0" i="0" u="sng" strike="noStrike" kern="0" cap="none" spc="0" normalizeH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omic Sans MS" pitchFamily="66" charset="0"/>
                <a:ea typeface="+mn-ea"/>
                <a:cs typeface="Arial" charset="0"/>
              </a:rPr>
              <a:t> </a:t>
            </a:r>
            <a:r>
              <a:rPr kumimoji="0" lang="fr-BE" altLang="fr-FR" sz="900" b="0" i="0" u="sng" strike="noStrike" kern="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omic Sans MS" pitchFamily="66" charset="0"/>
                <a:ea typeface="+mn-ea"/>
                <a:cs typeface="Arial" charset="0"/>
              </a:rPr>
              <a:t> (18-06-2018)</a:t>
            </a:r>
            <a:endParaRPr kumimoji="0" lang="fr-FR" altLang="fr-FR" sz="900" b="0" i="0" u="sng" strike="noStrike" kern="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Comic Sans MS" pitchFamily="66" charset="0"/>
              <a:ea typeface="+mn-ea"/>
              <a:cs typeface="Arial" charset="0"/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9D0048BF-752B-453F-9029-537C382A689B}"/>
              </a:ext>
            </a:extLst>
          </p:cNvPr>
          <p:cNvSpPr txBox="1"/>
          <p:nvPr/>
        </p:nvSpPr>
        <p:spPr>
          <a:xfrm>
            <a:off x="1055077" y="225285"/>
            <a:ext cx="100847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400" b="1" i="1" u="sng" dirty="0">
                <a:solidFill>
                  <a:srgbClr val="3333FF"/>
                </a:solidFill>
              </a:rPr>
              <a:t>11 février 2016 : évènement majeur pour la communauté scientifique</a:t>
            </a:r>
          </a:p>
        </p:txBody>
      </p:sp>
    </p:spTree>
    <p:extLst>
      <p:ext uri="{BB962C8B-B14F-4D97-AF65-F5344CB8AC3E}">
        <p14:creationId xmlns:p14="http://schemas.microsoft.com/office/powerpoint/2010/main" val="1019970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upload.wikimedia.org/wikipedia/commons/thumb/f/f5/LISA-waves.jpg/1280px-LISA-wav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9522" y="1664275"/>
            <a:ext cx="5656385" cy="4242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199522" y="5906562"/>
            <a:ext cx="565638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eLISA</a:t>
            </a:r>
            <a:r>
              <a:rPr kumimoji="0" lang="fr-CA" sz="16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 est un détecteur d'ondes gravitationnelles en projet</a:t>
            </a:r>
            <a:endParaRPr kumimoji="0" lang="fr-BE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ZoneTexte 3"/>
          <p:cNvSpPr txBox="1"/>
          <p:nvPr/>
        </p:nvSpPr>
        <p:spPr>
          <a:xfrm flipH="1">
            <a:off x="3713285" y="474785"/>
            <a:ext cx="47654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2000" b="0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Détection des ondes gravitationnelles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884" y="1005551"/>
            <a:ext cx="7841660" cy="66299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73EEE78-D00A-434E-B913-45890ACBF4B3}"/>
              </a:ext>
            </a:extLst>
          </p:cNvPr>
          <p:cNvSpPr/>
          <p:nvPr/>
        </p:nvSpPr>
        <p:spPr>
          <a:xfrm>
            <a:off x="6864872" y="2120910"/>
            <a:ext cx="5270780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600" b="1" i="1" u="sng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Un détecteur à la surface de la Terre sera toujours très limité </a:t>
            </a:r>
            <a:r>
              <a:rPr kumimoji="0" lang="fr-BE" sz="1600" b="0" i="1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Pour améliorer la sensibilité, l’espace est la seule solution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500" b="0" i="1" u="none" strike="noStrike" kern="120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600" b="0" i="1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Un projet spatial de l’ESA appelé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600" b="1" i="1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eLISA</a:t>
            </a:r>
            <a:r>
              <a:rPr kumimoji="0" lang="fr-BE" sz="1600" b="0" i="1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(</a:t>
            </a:r>
            <a:r>
              <a:rPr kumimoji="0" lang="fr-BE" sz="1600" b="1" i="1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Evolved Laser </a:t>
            </a:r>
            <a:r>
              <a:rPr kumimoji="0" lang="fr-BE" sz="1600" b="1" i="1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Interferometer</a:t>
            </a:r>
            <a:r>
              <a:rPr kumimoji="0" lang="fr-BE" sz="1600" b="1" i="1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fr-BE" sz="1600" b="1" i="1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Space</a:t>
            </a:r>
            <a:r>
              <a:rPr kumimoji="0" lang="fr-BE" sz="1600" b="1" i="1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fr-BE" sz="1600" b="1" i="1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Antenna</a:t>
            </a:r>
            <a:r>
              <a:rPr kumimoji="0" lang="fr-BE" sz="1600" b="0" i="1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600" b="0" i="1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est à l’étude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600" b="0" i="1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Il s’agirait d’un ensemble de satellites travaillant de façon coordonnée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500" b="0" i="1" u="none" strike="noStrike" kern="120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600" b="0" i="1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Au lieu de quelques kilomètres, la </a:t>
            </a:r>
            <a:r>
              <a:rPr kumimoji="0" lang="fr-BE" sz="1600" b="0" i="1" u="sng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taille équivalente du détecteur serait alors de plusieurs millions de kilomètres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500" b="0" i="1" u="sng" strike="noStrike" kern="120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600" b="0" i="1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Un tel système rendrait possible l’étude d’une plus grande variété de phénomènes ainsi que la détection d’événements beaucoup plus lointains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500" b="0" i="1" u="none" strike="noStrike" kern="120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600" b="0" i="1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Le lancement est prévu au plus tôt pour 2028 ?</a:t>
            </a:r>
            <a:endParaRPr kumimoji="0" lang="fr-BE" sz="1600" b="0" i="1" u="none" strike="noStrike" kern="120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 Box 73">
            <a:extLst>
              <a:ext uri="{FF2B5EF4-FFF2-40B4-BE49-F238E27FC236}">
                <a16:creationId xmlns:a16="http://schemas.microsoft.com/office/drawing/2014/main" id="{A38FCBD4-337C-40DA-8830-1C1A961BC5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90304" y="6627168"/>
            <a:ext cx="2901696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altLang="fr-FR" sz="900" b="0" i="0" u="sng" strike="noStrike" kern="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omic Sans MS" pitchFamily="66" charset="0"/>
                <a:ea typeface="+mn-ea"/>
                <a:cs typeface="Arial" charset="0"/>
              </a:rPr>
              <a:t>© Yvon RENOTTE – </a:t>
            </a:r>
            <a:r>
              <a:rPr kumimoji="0" lang="fr-BE" altLang="fr-FR" sz="900" b="0" i="0" u="sng" strike="noStrike" kern="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omic Sans MS" pitchFamily="66" charset="0"/>
                <a:ea typeface="+mn-ea"/>
                <a:cs typeface="Arial" charset="0"/>
              </a:rPr>
              <a:t>PromOptica</a:t>
            </a:r>
            <a:r>
              <a:rPr kumimoji="0" lang="fr-BE" altLang="fr-FR" sz="900" b="0" i="0" u="sng" strike="noStrike" kern="0" cap="none" spc="0" normalizeH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omic Sans MS" pitchFamily="66" charset="0"/>
                <a:ea typeface="+mn-ea"/>
                <a:cs typeface="Arial" charset="0"/>
              </a:rPr>
              <a:t> </a:t>
            </a:r>
            <a:r>
              <a:rPr kumimoji="0" lang="fr-BE" altLang="fr-FR" sz="900" b="0" i="0" u="sng" strike="noStrike" kern="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omic Sans MS" pitchFamily="66" charset="0"/>
                <a:ea typeface="+mn-ea"/>
                <a:cs typeface="Arial" charset="0"/>
              </a:rPr>
              <a:t> (18-06-2018)</a:t>
            </a:r>
            <a:endParaRPr kumimoji="0" lang="fr-FR" altLang="fr-FR" sz="900" b="0" i="0" u="sng" strike="noStrike" kern="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Comic Sans MS" pitchFamily="66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51293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mail.ulg.ac.be/service/home/~/?auth=co&amp;loc=fr&amp;id=181804&amp;part=2">
            <a:extLst>
              <a:ext uri="{FF2B5EF4-FFF2-40B4-BE49-F238E27FC236}">
                <a16:creationId xmlns:a16="http://schemas.microsoft.com/office/drawing/2014/main" id="{A898ADC2-1C7F-4249-8B50-0F90C17899B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481138" y="2152650"/>
            <a:ext cx="9229725" cy="2533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>
              <a:solidFill>
                <a:srgbClr val="FF0000"/>
              </a:solidFill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61EA376A-B70A-4263-BCC1-FAB82A3F6AD8}"/>
              </a:ext>
            </a:extLst>
          </p:cNvPr>
          <p:cNvSpPr txBox="1"/>
          <p:nvPr/>
        </p:nvSpPr>
        <p:spPr>
          <a:xfrm>
            <a:off x="1397979" y="1028702"/>
            <a:ext cx="9381392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 b="1" dirty="0"/>
              <a:t>		</a:t>
            </a:r>
            <a:r>
              <a:rPr lang="fr-BE" sz="2400" b="1" u="sng" dirty="0"/>
              <a:t>Mercredi 20 juin</a:t>
            </a:r>
            <a:r>
              <a:rPr lang="fr-BE" sz="2400" b="1" dirty="0"/>
              <a:t> 		</a:t>
            </a:r>
            <a:r>
              <a:rPr lang="fr-BE" sz="2400" b="1" u="sng" dirty="0"/>
              <a:t>2018  </a:t>
            </a:r>
            <a:r>
              <a:rPr lang="fr-BE" sz="2400" b="1" u="sng" dirty="0" err="1"/>
              <a:t>PromOptica</a:t>
            </a:r>
            <a:endParaRPr lang="fr-BE" sz="2400" b="1" u="sng" dirty="0"/>
          </a:p>
          <a:p>
            <a:pPr algn="ctr"/>
            <a:endParaRPr lang="fr-BE" sz="2000" dirty="0"/>
          </a:p>
          <a:p>
            <a:pPr algn="ctr"/>
            <a:endParaRPr lang="fr-BE" sz="2000" dirty="0"/>
          </a:p>
          <a:p>
            <a:pPr algn="ctr"/>
            <a:r>
              <a:rPr lang="fr-BE" sz="2000" dirty="0"/>
              <a:t>14:00 - </a:t>
            </a:r>
            <a:r>
              <a:rPr lang="fr-BE" sz="2000" i="1" dirty="0"/>
              <a:t>Un peu d’histoire pour amorcer l’actualité</a:t>
            </a:r>
          </a:p>
          <a:p>
            <a:pPr algn="ctr"/>
            <a:r>
              <a:rPr lang="fr-BE" sz="2000" i="1" dirty="0"/>
              <a:t>Les contributions de A.A. Michelson à la spectroscopie, à l’astronomie et à la physique</a:t>
            </a:r>
            <a:r>
              <a:rPr lang="fr-BE" sz="2000" dirty="0"/>
              <a:t> </a:t>
            </a:r>
            <a:r>
              <a:rPr lang="fr-BE" sz="2000" i="1" dirty="0"/>
              <a:t>relativiste</a:t>
            </a:r>
            <a:r>
              <a:rPr lang="fr-BE" sz="2000" dirty="0"/>
              <a:t> – Alain Cornet (UCL) &amp; Yvon </a:t>
            </a:r>
            <a:r>
              <a:rPr lang="fr-BE" sz="2000" dirty="0" err="1"/>
              <a:t>Renotte</a:t>
            </a:r>
            <a:r>
              <a:rPr lang="fr-BE" sz="2000" dirty="0"/>
              <a:t> (</a:t>
            </a:r>
            <a:r>
              <a:rPr lang="fr-BE" sz="2000" dirty="0" err="1"/>
              <a:t>ULiège</a:t>
            </a:r>
            <a:r>
              <a:rPr lang="fr-BE" sz="2000" dirty="0"/>
              <a:t>)</a:t>
            </a:r>
          </a:p>
          <a:p>
            <a:pPr algn="ctr"/>
            <a:endParaRPr lang="fr-BE" sz="2000" dirty="0"/>
          </a:p>
          <a:p>
            <a:pPr algn="ctr"/>
            <a:r>
              <a:rPr lang="fr-BE" sz="2000" dirty="0"/>
              <a:t>14:30 - </a:t>
            </a:r>
            <a:r>
              <a:rPr lang="fr-BE" sz="2000" i="1" u="sng" dirty="0"/>
              <a:t>Des miroirs hors norme à l’écoute de l’espace-temps</a:t>
            </a:r>
          </a:p>
          <a:p>
            <a:pPr algn="ctr"/>
            <a:r>
              <a:rPr lang="fr-BE" sz="2000" dirty="0"/>
              <a:t>Jérôme </a:t>
            </a:r>
            <a:r>
              <a:rPr lang="fr-BE" sz="2000" dirty="0" err="1"/>
              <a:t>Degallaix</a:t>
            </a:r>
            <a:r>
              <a:rPr lang="fr-BE" sz="2000" dirty="0"/>
              <a:t> (CNRS – Lyon, France)</a:t>
            </a:r>
          </a:p>
          <a:p>
            <a:pPr algn="ctr"/>
            <a:endParaRPr lang="fr-BE" sz="2000" dirty="0"/>
          </a:p>
          <a:p>
            <a:pPr algn="ctr"/>
            <a:r>
              <a:rPr lang="fr-BE" sz="2000" dirty="0"/>
              <a:t>15:15 - coffee break</a:t>
            </a:r>
          </a:p>
          <a:p>
            <a:pPr algn="ctr"/>
            <a:endParaRPr lang="fr-BE" sz="2000" dirty="0"/>
          </a:p>
          <a:p>
            <a:pPr algn="ctr"/>
            <a:r>
              <a:rPr lang="fr-BE" sz="2000" dirty="0"/>
              <a:t>15:45 - </a:t>
            </a:r>
            <a:r>
              <a:rPr lang="fr-BE" sz="2000" i="1" u="sng" dirty="0"/>
              <a:t>Conception mécanique des détecteurs d’onde gravitationnelle, performances actuelles et challenges pour les détecteurs de 3</a:t>
            </a:r>
            <a:r>
              <a:rPr lang="fr-BE" sz="2000" i="1" u="sng" baseline="30000" dirty="0"/>
              <a:t>e</a:t>
            </a:r>
            <a:r>
              <a:rPr lang="fr-BE" sz="2000" i="1" u="sng" dirty="0"/>
              <a:t> génération</a:t>
            </a:r>
          </a:p>
          <a:p>
            <a:pPr algn="ctr"/>
            <a:r>
              <a:rPr lang="fr-BE" sz="2000" dirty="0"/>
              <a:t>Christophe Collette (ULB &amp; </a:t>
            </a:r>
            <a:r>
              <a:rPr lang="fr-BE" sz="2000" dirty="0" err="1"/>
              <a:t>ULiège</a:t>
            </a:r>
            <a:r>
              <a:rPr lang="fr-BE" sz="2000" dirty="0"/>
              <a:t>)</a:t>
            </a:r>
          </a:p>
        </p:txBody>
      </p:sp>
      <p:pic>
        <p:nvPicPr>
          <p:cNvPr id="1032" name="Picture 8" descr="http://homepages.ulb.ac.be/~ccollett/Christophe_Collette.jpg">
            <a:extLst>
              <a:ext uri="{FF2B5EF4-FFF2-40B4-BE49-F238E27FC236}">
                <a16:creationId xmlns:a16="http://schemas.microsoft.com/office/drawing/2014/main" id="{4F2EEF83-FC41-4E3A-ACC2-C240937742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385" y="4686300"/>
            <a:ext cx="919752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12" descr="data:image/jpeg;base64,%20/9j/4UvDRXhpZgAASUkqAAgAAAALAA4BAgAgAAAAkgAAAA8BAgAFAAAAsgAAABABAgAIAAAAuAAAABIBAwABAAAAAQAAABoBBQABAAAAwAAAABsBBQABAAAAyAAAACgBAwABAAAAAgAAADIBAgAUAAAA0AAAABMCAwABAAAAAgAAAGmHBAABAAAAAAEAAKXEBwAcAAAA5AAAAOwjAAAgICAgICAgICAgICAgICAgICAgICAgICAgICAgICAgAFNPTlkAAERTQy1XODAAyAAAAAEAAADIAAAAAQAAADIwMTA6MDk6MDMgMTA6MDM6MjUAUHJpbnRJTQAwMzAwAAACAAIAAQAAAAEBAQAAAB4AmoIFAAEAAABuAgAAnYIFAAEAAAB2AgAAIogDAAEAAAACAAAAJ4gDAAEAAAB9AAAAAJAHAAQAAAAwMjIxA5ACABQAAAB+AgAABJACABQAAACSAgAAAZEHAAQAAAABAgMAApEFAAEAAACmAgAABJIKAAEAAACuAgAABZIFAAEAAAC2AgAAB5IDAAEAAAAFAAAACJIDAAEAAAAAAAAACZIDAAEAAAAYAAAACpIFAAEAAAC+AgAAfJIHAAghAADGAgAAAKAHAAQAAAAwMTAwAaADAAEAAAABAAAAAqAEAAEAAABYAgAAA6AEAAEAAADDAQAABaAEAAEAAADOIwAAAKMHAAEAAAADAAAAAaMHAAEAAAABAAAAAaQDAAEAAAAAAAAAAqQDAAEAAAAAAAAAA6QDAAEAAAAAAAAABqQDAAEAAAAAAAAACKQDAAEAAAAAAAAACaQDAAEAAAAAAAAACqQDAAEAAAAAAAAAAAAAAAoAAAD0AQAAHAAAAAoAAAAyMDEwOjA5OjAzIDEwOjAzOjI1ADIwMTA6MDk6MDMgMTA6MDM6MjUABAAAAAEAAAAAAAAACgAAADAAAAAQAAAAOgAAAAoAAABTT05ZIERTQyAAAAAlAAAQBAABAAAAAAAAAAEQBAABAAAAAAAAAAIQBAABAAAAAAAAAAAgBwABAAAAAAAAACCwAgAJAAAAkAQAAECwAwABAAAAAAAAAEGwAwABAAAABgAAAEKwAwABAAAAAgAAAEOwAwABAAAAAAAAAESwAwABAAAAAQAAAEWwAwABAAAAAAAAAEawAwABAAAAAAAAAEewAwABAAAAAAAAAEiwCAABAAAAAAAAAEmwAwABAAAAAAAAAEqwAwABAAAAAAAAAEuwAwABAAAAAgAAAEywBQABAAAAmgQAAE2wAwABAAAAAAAAAE6wAwABAAAAAAAAAAGQBwAoAQAAogQAAAKQBwAAAQAAygUAAAOQBwCQAQAAygYAAASQBwC4AQAAWggAAAWQBwBoAQAAEgoAAAaQBwBEBAAAegsAAAeQBwCQAQAAvg8AAAiQBwCQAQAAThEAAAmQBwAAAQAA3hIAAAqQBwDIAAAA3hMAAAuQBwDIAAAAphQAAAyQBwD0AQAAbhUAAACgBAABAAAABAAAgAGgAQABAAAACAAAAAChBwCEAAAAYhcAAAGhBwCUAQAA5hcAAACiBwBUCgAAehkAAFN0YW5kYXJkAAAKAAAACgAAAOdwBIoAcAgAIAB1ACoF2gUA68IAAH99AO8AAAAAAAAA7wAAADwvIAAAANgAlqAAACBscADaR+7nQc0AAAAAcv+0AJ0wcIjmip0wcIjmijAAAAAAAAAAAAAAAAAAAAAAAAAAAAAAAAAAAAAAAAAAAAAAAAAAAAAAAAAAAAAAAAAAAAAAAAAAAAAAAAAAAAAAAAAAAABgRyAAVgBgAGAAADgAJEd/OMIADAAAAAAAAAAAAAAAAGbiAACWoAAAucIAAAAAAAB64gAAPnkAAAAAAAAAAAAAAAAAAAYkAAAtcJJAAAAASgAAAAAAAAAAAAAAAAA+AQFwAK8AHP8AAAAAAAAAAAAAAAAAAAAAAAAAAAAAAAAAAAAAAAAAAAAAafEAAAAAAAAAAAAA2BsAAAQA6gDnigAADAAbcARwBHAOcA5wDADszUGKAAAAAAAAAADHcLiK/wAAAAAACAAAAAAAigDpAAB9AQAAAQABQAB9AM0A/gAAAAAAUQAAAEoAXgAAAAAIXgB9AAAAAAAOAAAAAAAAAAAAAAAAAAAAAAAAAF4A5wAAvwEIAAAAAAAAAAAAAAAAAAAAAAAAAAAAAAAAAAAAAAAAAAAAAAAAAAAAAAAAAAAAAAAAAAAAAAAAAAAAAAAAAAAAAAAAAAAAAAAAAAAAAAAAAAAAAAAAAAAAAAAAAAAAAAAAAAAAAAAAAAAAAAAAAAAAAAAAAAAAAAAAAAAAAAAAAAAAANi9AAHHAagBAAEAAQABAAEAAQABAAEAAfV9tey9AEGgUn1SoPugsGzkfckNiY84f2VuAOAHOADgBzi9vb29vb29vb29vb2HvHlu708aUnDXBeDVLxvYuyNaihte7XVCiAjYQreYaqk4RwCd71fPr729vb29vb29vQAARijtBBGSJlb5cC9p5orbiEH/jQAAAKP/bTyKiimvQgUlvnAB9gBxACMAvb29vb297xrUMgviwpMrAtBuuxofsRficNC7XiCjfsWhEazxORpQsQzvTZPiAtSTPBrRsXAFKYkm4J24EAEf7/9Xbe/4VxoC51tfAidUH+//VzPbwQG7Gh+xAAG7Gh+xAAAAAAEACAjbzQAAAAA0VifNAHlTdTlTbnkAAAAAAAAAAAAAAAAAAAAAAAAAAAAIAACxAAAAAAAAAAAAAAAAAAAAAAAAAADbSgC9AT8AmwAHscs4Af//AAAIAAAAAAEPMGkbASww4e/fV/S+ErYAAAAAAAAAAAAAAAC9vb29vb29vb29vb29vb29vb19AcQIxAjECMQIMwgzCDMIMwjECIgAXQDEAKoBBOLsAC1R7AAxUewAjODsAEn///9J////Sf///0n///8jAAAACAAAAAAAAAAANKQpAAAAAADzIosVd7eV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EABAQAAAQEAAAEAAQAAAAAAAAAAAAAAANgAAAAAAAAAAAAIAAEAAAAAAAAAAQABAAAAAQAAAAAAGw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BsjxJaWluMjxOOWlsKWI9z2YmX2wsR/7lvdU+7C9jiDSoM4wvbu0IPQ7k5/9u447mJ/S21WOp46fbNInxCfETrcWtNax9p6OnSvSnv3OlSvup8ejNBt5IzdvRA66r1ZjAm9PdpS2sy9+1rhqfVhUBgn5XCvwa+UjAVh6nTf7vJB9DG1vbyvMO4HVwYY8M9H5Y9fuxVA7MHsx+yT7DnsOihPKH4oTSiG7OHszi/EUcQocpI3uxko9OwX030vnyhkDHuS02zGbGKV3WqUoJJcGtOpXXYvfy+ULznTYDmRXAfFExrHXZDT4NP7bNBML/A24uXT1NNZXeBsH+x+7Lns6GzuoPWgeGyzbGPslWxYKNNs/aDsUT7TN2z/7CDs0OyboDqVq9ORbNLs8SiVksHsx7ssksGSRQyNkuiSFgznu+aS+Lv1gcCSRwx9KOxstL6+vv+7LJJZDPUMAAAAAAAAAAAAAAAAAAAAAAAAAAAAAAAAAAAAAAAAAAAAAAAAAAAAAAAAAAAAAAAAAAAAAAAAAAAAAAAAAAAAAAAAAAAAAAAAAAAAAAAAAAAAAAAAAAAAAAAAAAAAAAAAAAA/2D/YP9g/2ILYmNg/2D/YP9g/2D/YP9g/2D/YP9g/2D/YP9g/2D/YP9g/2CXYP9g/2D/YP9g/2IXY4n0/2C7YP9g/2D/YP9hJfQ7Yxtim2D/YP9g/2D/YP9g6QAl9P9g/2AAAlgBsARQI5xtGG+JAdECZG8EI9AHRAX8BkQErASQBfQEFASQBUgHlAQMB+gHMAcoBygHHCMgb7UC72LvYg32mQCRA2RsmG9tAtUDVQE7YddjR2MFeRw7aXsxeJ9i+QOkbG33IBNPNYlYDiqO2Gg76AQEAAAAAAAAAAAAAAAAArGlAAAAAAAAAAAAAAAAAAAAAAAAAAAAAAAD///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BwALYAigCKAM0AzQAEAAUABQCKAAUAMADnAAQAaQCSAAUABQBwAIoABADNAIEA6gDqAOoAUQDnALsAQAAMAIEAkgDsADAAtgAIABsAbADsAIEAiAAAANMA4wAIAIgAIAC7ABsAruxZUchdB10CUaXXTAyF7NrsGAwAAAAAAAAAAAAAAAAAAAAAAAAAAAAAAAAAAAAAAAAAAAAAAAAAAAAAAAAAAAAAAAAAAAAAAAAAAAAAAAAAAAAAAAAAAAAAAAAAAAAAAAAAAAAAAAAAAAAAAAAAAAAAAAAAAAAAAAAAAAAAAAAAAAAAGLZkMNeSILv+IHHNSra2MDYguLYAAAAAAAAAAAAAAAAAAAAAAAAAAAAAAAAAAAAAAAAAAAAAAAAAAAAAAAAAAAAAAAAAAAAAAAAAAAAAAAAAAAAAAAAAAAAAAAAAAAAAAAAAAAAAAAAAAAAAAAAAAAAAAAAAAAAAAAAAAAAAAAAAAAAAplFyXXJdcl1SXcdwRHBscNGKuIoAAAAAAAAAAAAAAAAAAAAAAAAAAAAAAAAAAAAAAAAAAAAAAAAAAAAAAAAAAAAAAAAAAAAAAAAAAAAAAAAAAAAAAAAAAAAAAAAAAAAAAAAAAAAAAAAAAAAAAAAAAAAAAAAAAAAAAAAAAAAAAAAAAAAAAAB9AAAA4WRsAcr+PgFZco0BOngPANjzCACtoIoAjIgMALE7kgAgCs0Awju2Aa4p1QGPixkByV4iAMzlBQBSEDAAl+6+ACMdBABADLIAm06xASK90AGp/ZcArWkAACWCCABAXwAAvRABAAAAAADTtgAAAAAAAAAAAABHAUcBRwFHAe22RHC6aeuKI2mjitdpbHDytlRwgrYucKy26rZCtj1w8GmgcCdpuYqsacVwXtdkBbGIf3Bgtru26HDetiaKZGk1th9w3WldcGG+xIqtIAqKRLYgtslwzrascN9pc2nucBdpfIoIIIKKY75xzfxpiYqUvggFZiCYBVG+MwW/MGYFojB1BdEwAQWeIJ4FOoGBzYTXPc1auwfND5Lf6ku+XAWCMBAFfiD3BSdpPopRkgzqyAzVVs/sm+rXMM8F/CBjBfUwsAXLI9x/xOPj8BorwqBcll3gxXVdXcSgGtNgAtMkcLYw7F05xc0E582+lWpezWnqbCi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YoBGwh/kgyGMerqgYpfcwAAAAAAAAAAAAAAAAAAAAAAAAAAAAAAAAAAAAAAAAAAAAAAAAAAAAAAAAAAAAAAAAAAAAAAAAAAAAAAAAAAAAAAAAAA/////xYAlZbEbQAAAAAAAAAAAAAAAAAAAAAAAAAAAAAAAAAAAAAAAAAAAAAAAAAAAAAAAMkbAAAAAAAAAAAAAAAAAAAAAAAAAAAAAAAAAAAAAAAAAAAAigAAAAAAAAAAAAAAAAAAAAAAAAAAAAAAAAAAAAAICNw4CAAAAAABAAABAAAAAAAAAAEAAAAAAAAAJHkkeQAAAAAIAAAAAEY6ZgDEXACVcOcbcBtqAAAAAAAAAAAAAAAAAAAAAAAARjpmAAA4AQBwAAAAJzpmxAAAAH+83ZV5upUCJCQrAAAAAAB5rJG3t5ECeQAAAAB5jgBwADSkKQAAAAAA8yKLFXe3lQKOAJWkjgBRZiMA02YjALZ5MwAveTMAJK4zAMQqMwDjhTMAeQAAAAAAAAAAAAAAAAAAAAAAAAA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B6GTywpsLETZzuJBF/zmCX18YYcXflmJyxlLAhYWvoKAd4MKGB9HiM4p7ECnONzCYVMIgEg8uMJZml+HD875CyWeG0B7UK6Kvbqhh5GsrErZRhqEr+I5iTkluktAsFAHynWRW3hks16mF7KfSyPL2DYqocpAl4lAZLk2x5C50s7cGjOACIJ1iveUrATa74QA7gbmSUX1x8bPB9nJ85DtQ+ZvPsKYd+ELkFsHiNYpxkFHOJzCeVMuga98+MJDGnmG4s45Cz3ePUGL0C6KpbqHiNYsbErBRjyFd+L5iSElnEqwsJAH0nWvwihyZMnpAUII/TcejXs/h8ufholCDbkRhYS/HoaEGhWFMKvUBea++4Lg7ezEGWT7iYZaN8t5rVWJbUCDitHyHg/65TgD9XCyiu20A8ZvXfFAdeyshwhRPcD025WHDR9DiybxoA0kZgTGhaXux/cT94PnJ39G4wyWQRwANMRDrrkPAnU0iiuH7oeOJdFpkuP4pjz+MZBZk2cQyqwYIqy6E1+B2Sxb1WQc9j12ViFPI3C4kf3SWBlzKf+7hWsgP3fjz3xB/VJ0Oxywq/aczsIame2g3XrykrQFZygJt4Bjkd3uUfIBUnLD0+E+2oJBe8dYsxxXCvUn37igPPkXOzOCiK7tS7NSEHWs9NGurDew3ddO59YuniSHYPiDarAE4ifkkO6dQ5S7JgfL5DLEcNr/pyzYg9QJZ5YphN7sogNuBuZJVfdHxtcH2cnjkm1D9m+GwsB3xwp4W/+Ir+B2wCk72UJnUwiCH3y4wBsaX4c6zrkJZN4YAFDTroqwumGJFiysStFGGobuojoJHOW6S1rzkAfOdwnD5HNCyCUBYYkDNh6PAz+hyCeHiUI1uTeGFL5dxpwaM4TUalQF/r7dgwDsbMZBZN5IXlu3y33uc4idQQOK0fIeD9+k/YPNsJSJabXDxDdd10Gp7WyFUREcgQKb1YcZ36WKzvOgDRhmIsUG56kH81DRgiOmP0bjDLBA9AJSxZ2u2o7m97SIS4fIhD0JdQLx4zwDDGf9RUf3McjuKepOTpv2CX93Tsn7OqkGKw3rSPydoYD9X5mO+r27C+Y3acgu4++MzvmoCJnGSYOz0RJJwc5rRzoAewRJY1/G3mW7zij3bEuovFYN+O9WBzq1LMdZ5M0AkEPCTBw8Fsym42/HKgFEySN6NUZHJCSOrMdaTnK8FgqYgIDI+sNmQKj7C4Rmc6zED3asQC+sekKDvyuE1R8igfbDgguANjWCVuwQScY8c4MxnHOKGTlbwNCRy0mhgHJGcvtygex4R8SfCyyJcmsWjdDDec6uF7cE8E4vw/Jdzwn/8/ECSGWED4Xg6kNXQ5/FOgOBxgZiMMYwUVyKwECVDuxtPE8gQPUH8rUfAzR+dEeYXDyJ49efi2Awhsyt8m9OtugtBpItc8dObD0CL8YhTu2ggwdc3rXCaYjqDV1mWYZ8yKWMV/GSRpjjmkfEKHxN8+BEBzkn7YghHeBM8DJSSq6I0IIDLLuOjTwIgQxtnodnRaSHp9oYyTFhJ8AKg3kNbwBvSjh93EQb0PaCuwiSSaeKechZcdVFZ+puxbmHf8ypIgxLDJrbgt5KfEXsl71Aqmn7jP7ZiEqOchcKDLQFRmWfs4uG5lVFc0epx4uLDw2UjXMPNPeDg6sfbQxi3GRMlHLtTIBoKU3ALb3E5VPIQaUMfUB8vm4FVUsAhQXQFAc1PQ4NBIPhDX28rAjeiQXExebgxg7vYYSMJu9Ks9SfhhcGBYnpeQTCgOFsh6ZI/kpYzBgJleQcjPWGTAtj3hLCCfnrQb8CCMIXvuCAJnGcBGLN24b2lSCJgft9SH+tmwMTM3TF/36WBQy9MQw0AnVBxgp0gqm5zQNtoZBDwk1JgvJGu4fNzndBP6i3RaQhPUShwBNMYX5ZjDogoAnC/WCJjSzHxTKEQoYdi2oLH5uWx25fDsnsi0yAmmEAB70E1omzd7RFqeEOTLjJPcHrScbCKrN+ApQNM0GHMkODavBeicH8iMbnL7WFb5F1DV17Sg6dILUFU9sdCnSnpsspiKTCfL+jji5c6gNNr/sJq7ADgnfJDcMYe/9KqbCTSovm4QfGfniI0ZK5AlErXkQ7hVTGsyGBCPQvz0bH7X4M0TW8yJmCDUCsjb7KlWIvQ0gE0QMky37Mgfg7xu8Z8sSvfp7H/QD6Re3IjUS6oijHjw/oShA1iIkvGIdMQL9zz514TU5peKmIYLs3yIax+EMSWPoDKZsMBnHlQcz4CnxJvTSeC+jdwQ5ob6WH4xojSggiio6zs9sBqi0uSV/Wq8LYMFZJ6yDdjkNEJ8jKVGFG9gRNiIamrcDCQAEMJLuXQSc6vMzRF2cIH/TsQqUtNo3DpHpMyx/zRhP9+ArVTsxIp/xEjAbj3oMRrF9LGJx2CbEzvosB+mxCwcNPw4ncEQgphd2Dxp8giG/PIolVI1ZJUgcxRltRTgRqzFbLiAMChvI5I8fcp4zLcu7eRG0TQc6JgrpJHPqTyYxCu8LIKIEDvq6uTP0VF4Wiub+Eoi5qihiaNAuxaxIJ3AoshjpWTQPf2iOKUcGFzXMM3kAMvX9Db15QjrJYoEbtPTuH9u1yhShkf0ZAkkGO8KWCwOkjskq51psKHUdpglPsgk0fkLvJepqFSgjP3w7EdbSG53ZPhk77ZceuhwzOQETGhUJlv0gUO2GF752AToGPl8dldkXER82Cg2IX1guMopVAMskvjdd4C4FGrYvL+/4TSJWVJYhVrxmK9oTOBokKY4i0XA7PNcyHgwYRpgamnc5Hs0xqgsgB7gHerhWDj9cHTekHjYalDlTM0ozmCRgd0sEXYa4Flt2qSbcnuclWszeBwAQayR6JegozEfjHG3IIiddLawY9oC1K5rfTgJlW1Ul9/RFIDUQ6CxIFg4r6h6QE84oXRLzFxUCbPeyLH6vbCPGTN8UZ9C6Mz5mwDKEUfMU7VHfB7+eARjYRyshVNAeEt6ktiy9XRkKev97B83aGitu1xMw7tiiC0dzoTDmyGgL7rV+LuOeRQJRqtoyrkMGDkiMoRWv95wS1fZxODfBzgr4oNkrEUp4G/Damych8ijd5fJHfK5qWpBe+NV4w1t7OLww50IfSmPucGTCIfe0lcKOZly7aLENEqcmNb8pTkzJ+p/EC1SoOTLdjHb5FEre6TURd40CLkfbRHDly1JEzpnHt4ZGG9+s90GiMrJVfwa615eG0XyRXK34kADfVzwj3/7z1oO5fv9kmzayDdZaDggp2a3o21mICtxNdGQE0OCPNj2F0VGrxomYX/3cbN3hSqLCbc8u4p0VRUiKglFVC5yalpqtEYN1sjp4M72g7H8IYkJT8Q0hVX1w0QFFg8h/Zixfz34CqtwNWiBk+nsIJP/2ptFyv2EXdKavOaL4dbNDUzSE0QQay4SdqP71zmtPETNRTjrIqn/kuvfXK06tXiHXUWHo4dXc8aee4kzo0zYMfNaedp+VQI9Rx3GLHr8O3drZwCgK4OAw1CY+0iItpallzlcyR8oQb66kR+NRFkcwlqe8ua6QhwYd2hO4to/V1Hine4hg2kMvxM5T2U7yF6o/Ank2UgXUOQ3Wnpr1ac50ZO1cnsPe2GWhN1ngoIE0jN5TXzKmr/JNIqRVr6sheKuFEYaa6lso50bMHSxV8OvKoPRN8FbEYKA3tnpl0lIVcITS80nmKZDtgdokyfPvoFS4Arxro4LaMCxVEgFjBGpg1UrqnCUzt9WHJlBdZ97VTnZu7v3twXYeuhHDUv+tGrNutKJ50x5eoaw80hekPFhdAYJmO3KCK6hMOl0ww6wFO9XWc+oggkD90EW97cszp6O/kbWbjY5Ztk0mLE/jdhXwHOIYFImtzy2WlIJh3kBsCHmIrnQPDe2TFYj7e12GT889rNqC+LqersK8uNeay8D1OL1hBzcy+0JfNBZVU/8WpUQgKK++7EdrUh2btNfQaMYXzGTgirML/bYKXJoRwVnh6jjRAnkiUkFyznoaC3OVJRSyo8F0WE20j57MUp0Z9KFEHOOGIubbH8zSvT1G0aolx959y7+8ZCTsVeItbxn7Apy/fyIiSng45EJttYw6Aqlg5Vp2YjCzafrD6PDR7a9Fk9cOdPfDCHxz9aXeup4XokIZ8nhkd6tj1Ar1AWlDwZ3ZdIalsHg8Wz/rG1B+LNNf+NgywtS/WZQvVpQOb7URFhssuD5s87tf3uTbRv8GbhVRUlGfUF+K8wIAAQACAAQAAABSOTgAAgAHAAQAAAAwMTAwAAAAAAoAAwEDAAEAAAAGAAAADwECAAUAAABqJAAAEAECAAgAAABwJAAAEgEDAAEAAAABAAAAGgEFAAEAAAB4JAAAGwEFAAEAAACAJAAAKAEDAAEAAAACAAAAMgECABQAAACIJAAAAQIEAAEAAACcJAAAAgIEAAEAAAAfJwAAAAAAAFNPTlkAAERTQy1XODAASAAAAAEAAABIAAAAAQAAADIwMTA6MDk6MDMgMTA6MDM6MjUA/9j/2wCEAAEBAQEBAQEBAQEBAQECAgMCAgICAgQDAwIDBQQFBQUEBAQFBgcGBQUHBgQEBgkGBwgICAgIBQYJCgkICgcICAgBAQEBAgICBAICBAgFBAUICAgICAgICAgICAgICAgICAgICAgICAgICAgICAgICAgICAgICAgICAgICAgICAgICP/EAaIAAAEFAQEBAQEBAAAAAAAAAAABAgMEBQYHCAkKCxAAAgEDAwIEAwUFBAQAAAF9AQIDAAQRBRIhMUEGE1FhByJxFDKBkaEII0KxwRVS0fAkM2JyggkKFhcYGRolJicoKSo0NTY3ODk6Q0RFRkdISUpTVFVWV1hZWmNkZWZnaGlqc3R1dnd4eXqDhIWGh4iJipKTlJWWl5iZmqKjpKWmp6ipqrKztLW2t7i5usLDxMXGx8jJytLT1NXW19jZ2uHi4+Tl5ufo6erx8vP09fb3+Pn6AQADAQEBAQEBAQEBAAAAAAAAAQIDBAUGBwgJCgsRAAIBAgQEAwQHBQQEAAECdwABAgMRBAUhMQYSQVEHYXETIjKBCBRCkaGxwQkjM1LwFWJy0QoWJDThJfEXGBkaJicoKSo1Njc4OTpDREVGR0hJSlNUVVZXWFlaY2RlZmdoaWpzdHV2d3h5eoKDhIWGh4iJipKTlJWWl5iZmqKjpKWmp6ipqrKztLW2t7i5usLDxMXGx8jJytLT1NXW19jZ2uLj5OXm5+jp6vLz9PX29/j5+v/AABEIAHgAoAMBIQACEQEDEQH/2gAMAwEAAhEDEQA/AP6k4I844rREYH9a8nFVm3qflileVyRV5wBVqGPJPQ/WvNnUZvC5oJFwCRmr0cTE8jrXM6jubal+OP8A+vVlY/QZ9zVc7uSSLH61MqenAzVxm7mcyyqZA7D+dWVjNdNObOebJRF7D8aY0YHJ4HrmuyMupySbuRNH7A571Xkj/wD112QrNHPJvqU5F9ue/vVV0znjFdtOu2zCV76mVcRHGcCuQ1FMbuOK74zbEmRQEDBHX+dXlYHPXHevk8Vue3Ba3LUYU9versKj615k99Tsgu5pRKMfrV+NB26d/esG7s2SLiqCAasBOOTzQlcjlbJVTgdBn9aCMfzrZbkTiXIgGq8ie2B/Oumnucs0fi3/AMFTf+Cy/wAHP+CdumS+CtIsbX4nftCXEC3Fr4cSUrHZRN0mu5ADsXqQg+ZvYc1/GZ8bv+C/v/BSH40eIBqlv8Xp/hho0chkg03w1apaQxHtubDSSY/2mNaRhKpfWyPsMkyCm4e2rK7fQ9F/Zm/4OHP29fgl4gu7vx545f47+HbqdJZrPxGg3IOAfKlQBk4HTkZ59a/uP/YE/wCCgPwb/b9+DulfEn4fXsWk67kwanotzKgurK4X7w2A5ZMEEN0Oa3w6cZcreh5vEuSRpR9vSVl1R91yRHFU3iPUf/rr2qFPqfETRQmUNkEEH+dchqse3ccj8676epg31ZzK3KjjIOaux3AIz+PWvl8Te59BSTbLaXQGeRmrlrdBnAznPvXlVUd0I3Z0UbADmr0bjiua7NWtS4sq8VaVw2P85q46sRYUqcAdfeopGx9a2inciZPbP8w968++PHxQ0/4J/BT4pfF3VIpZ7Dw5oV5q8iKMtJ5UTMF59SAK2crJsyhS56ij3aP4i/gL+w7J+3Tqvj/9r79rLUb7WPEHjLVrm60qz3FBFZbygkOOTkLhBnAVV4r6Uj/4JL/sn+E9DFhb6PPqM7O5a4uQHdgT09scV+RZlxdXVeVKm7RTt93/AAT+yOH+EMNHCwnKN5NHwb+1x/wTG+GmkfDbUdU+F1n9g8SWgkuhknbdIASUI9cdK+Df+CT3xm8Tfs5/t9fs26jYa/fafoF54lttK1S3NwY4poJ2MDrIpOCFEmefQc193wrnE8TQcqmriz808Qclp0uaMFZSi/vP9QpyCqkHIPOfWqsq5HGK/UKR/ME+5lznGcfWuQ1YgqxGDXXSepy1O7PEo9fiY8SA8+tfkR+2X+3N+0v8BviDY+G/hP8ACm5+K1hdLPK7R6lFZiy2PtVSGictkYOc15WGwftajha7PYxFaMEpSlyrq9z5Nj/4Kbf8FE7vP2X9kTU5Mckp4kgb6cC3zXQQ/wDBRv8A4KKpBbTj9lTxat05IaOPUbd9mD6tGM8YrprcNVHryr72EM3wy2rX+Rbsv+Cin/BTUPcs37Mnjm4R5d0atcWSiJcD5chOehOTzzUUv/BSb/gqfZ2d9qMv7IespY2/Mjza5ZIdueu0w5P4ZrzZcM1U9vzOqGcYWWrqfgzqvhR/wUg/4KJeO/id4L8M+Nvgt/wrHwjPcSyahqbajZXoEaQu4QxrErfMyqu4HIzX9Iej+J0vbGyuy4/exJIeeOQD/WvIzDBOhJJ7s7sPiKVZOVGXMvu1OnttUWQfK2frVs3O+PcT36muamh1CW0uQZFGa+Rf+CmHgvXPiF+wD+1b4W8NW11ea5P4PvJraKHJklaICbaoHJJEZGO9azTtqaYOVq8G+6/M/AD4D/tZfCXwv4Q+Fnw2vPD3jLS4LPSLLTZNTlsvJsopUgUHDuQSM55xz1r1L4+ftBx+F9His/hnp2geMPFVwBII57sBUhIJD/Kec4IAzk9s1+FwyeTxH7z7TbP7cp55Tp4B1b25Fbu/uPzp0X9oj4k/EHxlPpPi7TND8hE2XOkWdtMbqNtwQ7NyjzME8jrjPoa/In4t/APxbbftpw+H/g34bvTO9zD4lsYWbyBZxhg8jMxPyqrK+O/QV91kUY4OtUhKWlrvufnnEMJ4+hDlV5N6Pprpuf6bPw21c+Ivh14C8QO6ySXuj2d07BtwLPCrHnvyTzXVyYHP61+y4WXNBST0dj+QsVRlTnKE9Gm0/kZVx0PHWuN1V+G6j+td9Pc86pex8DWHisuV+cnPPWvkX4s2a3vxOtb0oX8yGbn/AIFGf/ZjVZLJPGIXEV/qkmz3T9n3Rok8RalEUAMlmTyOuHX/ABNfQwa5UyAQWynJz8vU/nX3tWDsfDYCzjdjZJb0AbFgC9TlOtcv4ptrrUvDfiS0njDRtYTk/JjkIT1/CvErxZ7MYJxufCBs5bPWLKVYcxlihPoGBGf1r9VPh14ihvPCPha5MufM063bOf8ApmtfnnFK/eRPseDtaM15nrulasjYww5Pr1rqIr8tEQG43etfP0pXPpqsHfU2bGXLqffvR8SvCMPj74e+JfCtxc3NtDeWjoxjlZBLxnZJjkxt0Ze4JFbVldOxnh5ctSMn0f6n8zfj/wDZ38CzwXV74g8q/FzdKypNLgtIiBEEfPACrjgdBXjPirwT4M8OeIPDDXVvaWtvo+jQ2SFGX5oFIwWCsNzAjIPJ6+tfhVPNMROShfa/4n96YHhrDUafMlbms/uPY7fQPClhpEnifQ9SsL24YclkO9Pru5Br50sfBWkTfFSy+Ien2qP4xtrZrJJwMiezZw8kTg9jlsEcitaVSSbqXu3dHPmuFpRq00lpc/q3/Zr0/VdK+AfwlsNat5rTUY9Ftw8Umd0a4yobPcKVr2GYjBFf0hlMWsNTUt1FfkfwNxJOM8wxE4O6c5Nf+BMw7twA2f51wWqyn5wD8v1r2ad2z56pE/J7SdbLbfn5z61R8Q2ceoeINIvCNz5dCfqin/2WvP4ZqP69FM34np/7FNn0L8E7BIPGNopXAkhkT9M/0r6zbw/p9obOCK18/ezF2cB3IH16nn9K/XalPTU/McDN8pU1LwzcvcLPp93p1tp+MvvhDEn/AL54/Oma1pEd1oN5CV3GW1ZWOMZJU5/nXjYmi9bnsQqp27n5p+INKvotPuJtItLa51RVzCkzbUds9Ce3Ga99+DevyyeA/CaM5+S0WI891JX+lflvGqcZQfqff8BrmhUXmj6R8N6uCQC+459eteqafdCQOAx5INfK4Z3dz67FQsdpYM3yFSD9a9DtB5tsVcBlYYI9a9G1zzJb3P5df21fh98Qvhz8Q/F8Edtd674e025dIrGNxHI1rM24T7z1AjbnGT8r4ya+fNY8JfArSfAel+N1+J3wgvZl/cpHaTXup30LqWGxUjhDAgr0JH3h2r8awmHnRrTjG102vPf9T+6cPmUsdg6FaMJz50rKFt2k3d+rKHwXsr/XdG8TeO/EEslppcildLiZXilnj4AeWNmOCTnA64HPXFZw0bRfGfifRvDer+I7jwv4en1eyW71GKbyTBClwjSZfIwpVWB56E5oo1orFc0tVdf8E+f4gjV9jKlFtTipdbtO21/U/sa0nUNN1PR9N1DRbu0v9JmgSS2ngkEkcsZA2srKSCCOcg1HdSbc84r+j6TvFM/hepFp67nLahPgN82K4HUrmIBvmyetdVJ3ZhUVz8ZNG1JjsG7PvXeyXoS70UtzumQ9euUkH9BXk8OytmFP1O7iOnfA1PQ+nfhS/l+LNBcAfM5T65Uj+tfY95gSQ5j+ZG3BiRx+ZFfuc4aH4/l8nYy3uMSM7yWiqQD/AKwA7s8nqaqteQyp9mkmt9p+UEOST254rw8TDV3Z7dOTZ+eviS3e3lvIB8rK7LntkEiqnwa1J4/C8dsWx5F7eQ/TE71+T+IEGlTl5v8AQ/QfDrV1V6fqfTnhnUf3gy3frmvctDuw8mAx5HPNfF4CV9WfdY+B6jpzZCc/WvRdLfMWOfxr113Z4dRM+T/2vP2cH+M3hmDxL4TjiT4iaVG3koSAuq23VrZ88Z6lCehyOjGv55Ne8NeF9N1C7tb67k0c2txJFLpc+I2idThwwIBUg5GDzX57xFl0qeN9vFe7Na+qP6Y8H+LassvlgvaOMqb++Lvb9UcjrXjGzvU+waBGpsEUJEE+4z9Ac98c81vfA/4Hp8afiXo3g7Ug83hW3ja+1ojIEsAIHkk9vMYhf90PXw9VXqKN+v8Aw59i8RaFXEvom/m9F+J/QP8AD/xbqfwp0ez8JWlvY3Hhm3RY7S2VCi2UYAAjTHCqAOBjA7V7no/xH0TxCwhWU2N03RJWGGP+y3Q/zr9q4a4jjKKw9Xpon/mfyjxPw5KEpYmns9WiXVblgGG7j615tqdw+XyTzX6FS31Pg6mx+M+hStmPLGu91G+jtp/DcsrhIvPhDEnAH7wDn/vuvBySrbH02+56ueUebB1PRn0X4e+Ing7wjqmi6hrPiPRtMtY542eSa4VQBnnkn0r0fxF+2P8Asw6bfTtqHxj8ItJn54ortGbIHsc1++YnF0ox96SR+MZThK0/gi2eb3v7fv7MwmtbbRr/AMUeJpp32xmx0u5mjbnqZEUqo9yQKw9W/by8GW00MOifCrxxqhdv9a0KxIgyPmYuR6/Xg18dmHEOEhf3rs+tw2QYybV1b1PkHxJ+1F4y1z+2rvSPgveWczyySRJqet20eSWJB/cmUgc+mfavbPgjrdxfeGr2+u7U2M01/LM0RJIRnCswDEDI3Mwzjmvy3jLNYYqEVDo/zP0fgvInhZzc5Xcux9E6DrrLc7VORkV9IeEdRaZ4m5/GvksuqWbTPqsxoHuOkXBbaDj869J02cBVGDXuQdz5yrA474kfEEeFbJNPsGA1i4QlSf8AlinTcffsK/AP9uTwTp8nirQfG0FhDDqeqTTQ31zJDujuJVCshkPaQjfyeoU+lfnHGGaOdX2cXpH8z9f8Mcs5JxqS0dS/3f8ADnyD4Q8AavrWt21pbONQvZDiKG3T5Vz3J6KB3Jr9bPgN4D0b4VaM9hYRQ3etTlZdSu16O/ZA391RkAfU96+Gw0m6nOz9b4nkqOGWFT96Wr9Ft97/ACPoSKaTV7vLEsoOTk8Ctq800wxebGMN1z619VgKrTufk2Ooqasym3xXTwrp+ozeKZr2XSbSCSd5Y4XnlREUkgIgLvwDgAE56Zr470D/AIKqfsC+N9UbRtH/AGnPh1Z6p5hiaDVJJdOYODgqftKRgHPGCa/cOHsyVakud+8j8VzzJqkKsnTXunyPoPxM8EOFYa5bqvBywYZ/Stfxb46+HGtaVHo+q+I/Ds9vchrYW09z5ZuCxBCryCTx0HNfMUc7w8a8Zxmm0+59JieHcY6coyptfI+dPi/42/Zt+AXwf8WfFTxf4e8C3Frotu8sNp9nSaW8uG4jhj8zcQzttBPbkngV/Pvr3/Bcb4uSXn2P4f8AwP8Agz4Ogc4VngmndeePutGCce1fRYTNni4SlFWin3vr1ObD8NOLSrt+mx+0f/BOn46+Pfi34C1b4r/tU+KvD1/d6uwi8I+C/DdjnUJ4VJ33UsMZaVVdsIhkZUwGYnBBr9TNP8DeGyknifXNH07S726ijMWlSXCT/wBnIBnDsGZXlJJ3MpI4AGcZPztevOVRpM9PEZdToy0X3m3Z2WkWaiWGz0u2gDZ+SNRn8q3odXSZ1itSoXP4V4mNbWrPQwHLLY9R8K2Z8xZJWDMTnrX0p4Xu0t0UKV3Vlgqj5rsvMIJxPYtH1M/Lg9cV6ppWoh0GTz65r6SlO+p8niKWp8e+MfFLeK/HGvXKHdZwyfZoTnqqYGfxOT+NcF4g8N6V4p0m40/VLa2vrSfAKSoHCyqeDg8V+Q42p7WtOo+smfsWAi6NKnCO6S+88etvCuj6YU03RtFunuAfmhigWBEx/eYcCvSdO0mawt0N5JCsmcrDEMIh/wDZj7muSFP3vQ9PEYiUlzSd2zsdLuIrJoI2OAfnl55Y9h/n3ru5LtJLdo5Cu8jLEn7tevhG+bU8fEp21PL/ABZZtLD9qt4DtY4Y7sE+4FfxVf8ABcH9jN/hH8Tx+0t8PtGGneCPEdwIfENtDHtXT9VOSJsDgJOATkcbw394V+hcNYrlqWPkcTC9R36mV4R+PfxJ8f6Zb6N4H8Fah4XiKnyvFV7Y3kjXMePkaOG3UAsefnYhTwcZJFew+B/Glx4TSDxD4z+B3xm+JfxJjkKf2xekT2yY48yFQP3CnsBHuHrXw+OwFGM3T9qlLu3t5d7rzP1HC5hNx5vZtp+X+fc+YP2/viP43+JvwW02LVbLw54R0WPWI5l0qSZ0uZR5TgSTl2Q4BOAiqc5ySMYr8XPB/h/xLdeI9Jl0Hw3/AMJDNFfQ7be3spLhLtw4IiYKMsGPG3POa/R+DsNChgXFu0bvV9fM+C4kxXtMXzPVq2n6M/e3wX/wUY+KngvRF8I337PngLwH4ms5GguIX87T4128YNsseQwwQfmx7V7J4W/4KT3WqXdvp/jf4WanLNIwUS+G70XhP/bBwj/kTXzdbgmlO86NZuT1Teq+/wDU7qXG75kqlNcp+gHhH4gnxVpWm6pa+H/iDZ2l0nmxRXtm1pKR3zHKytx9K9Gg1XxHCVkstM1i0TqWuL9Iz+AVm5+uK/Ls3p4nDV3RqVLSXZt3P0bKqmExlH6xTgnF90j1Hwx471pbd7ibW/EOkRxnbKbi4dVTHOd+dpH+0CRXGePf+Ch/wg+COrWeh+L/AIwaxLq0sQuDDp7PdeTGTgM5U4Gee+T1r18sy/Oas+SPMtL3e1vn/wAOeLmWLyRRcpcrs7aau/yPrP4QftVW3xe8LWfjL4YfFGbxN4fkJQyxS5MTjqjowyrDPQ12Og/tl6jJ8Tbb4VR+Nr+/1OW1uJJnXZ5avGBmHdjO/DE8dNprdZ5j6FV0K87STt0OefDGX4ii61GF1a/X/M+jfh3qK6pZX9+D1uShz/eABP8ASsDW/iz4T8PeH/EnjYagt/4c095kvfKBJEkTlGVQcZbcCB6nvUYehKba8/zPOrS1J/BnxU0H4l+GtM8WeDZVutDvlMiTFCrEglWDA8hgwIIPcV1SO00kUbuSXcA5PQd/0zR7Fxm4y3QnPqjltU8Rpa+LIdM8wBvMuJXGegQJjP8A38Fel+HtRk1LT0uZCPMmdtvPRQxGa2wyfM0ycWrRTNLXCv8AZkipztOR74r80/8Agof8H9P+NP7K/wAbfBd1axXNw+gXdxallBIeKMyoR/tK6Kw+lfW5VNqpfzPlcdpKMmfzmfsIfEi3vk1D4I+IZVe+sVa/8PvIR+9tC37yEHuY2OQP7re1fqRF4Re5COMxAegxn618BxtgJYbMamtr+8vnr+dz9Q4Qx31rL6U5bpWfqtDz/wAa/C3TdY07UNM8U6LoHjPwxcj/AEjTdTt1aM8Y3ROBujbv359K8W0H4HeHfglZrffCn40/Er4ZeGXkNyfD0y6df2dux67DdKzKv/AhXoZHxbQxGH/s/MU5W2tu/u1v+Z89xLwNV9q8XgWrS+JSel+9zxD4m/HTwTqV2NI8ffF/StfG4xeXqd1p0asxOOYrS2ZsexYV4PJ+2d4G+GcbaX4JjY3Mcu2X+x/DdtpYkX+6bqU+Ye/zBc8Hivt8twGIcPZ4aHsqfeTbl8lr+P3HyUsDgqGteXtZ9o6R+b3fy+84HXv+CjXxChupn+H2m+HfD09yoRtRvDNqV9g7flMk7BBguvQEcdK8e8T/ALU3xk+ICQX2s/FHxZDLEySSRx3TW8OPkIkKwFMYJx91h16E17WXcMYbDz9rbnqPeUtX/wAD5E4/P8RWh7K/LBbRWi/4PzNnxx8U/ip4+sPtep/FHxt8SERAvlQ3BeHGAMG2Dgg4/i6fLyCTXl2i+C/iR8XZYdP8I/CbxF4pnVDbm6Nu4WBiRkLNhFGORy3c8V35njsPhKTqYiXJFd/63MeH8NXq4iKwivNa/wDDn70/s5+ALX9if9nfUzbR6ro3xF8V+VNLp9zqH2v7BMEId1IAGFB6gcsVGTXhVj8aNZ8JeKtO8Y6Bcrc6rptz9rjWdyRctyHVv94MwJ981/Oeb4+picQsRN3bd77X7aeh/ReSZbTp0ZUoqytbvvv+J/Rv8M/i5fW/wR+G3iD/AIRa+0/VNa0VtevPOciHSYHQuZZZdpU7AUJXglenOAfgP4xeM4bjw1aaZqU1pq76rIzR6loNwksF+o2sHJUkjJJGGG7JP1r9LyCit+rPx3HTtOS7Nn33+yrf3dz8F9Bgl0GDw7YW888NhGgYeZahvlcljuJJL/MeWxnvX0fDcKsxm3BY1wuT6k4ry8TC9aWvVhSldXZ87eK9aFv8VPEuoNINtvEtsUJwP3sduc/+Omvof4Z3puvCmk3jsN7QJ16A4yf1JqMPD32/U2xkvcT9DtL+6MpS2GWypLc/zryDxnp8d1Y6lpk6RzKY2GGGVcEcgjuCMjHvX0WVfG2z5HOU+VWP8+3wF438YRfEPwrrHwr0661PxVpN2l7FJHwuwHDpI3QIyllOT3r+mj4ZfFTwt4/8JeH/ABDYajZW13eWcVzLYvcJ59ozDlHQHIIIYZ74rPxUy9zdPERV90/zX6n0/hli+SnPCyeu6+e5hfG7xh4X0TwVq1vr3jKy8Fy3sEttaXj3UcEkcpUgNEXOCwJBxzX813x58ffHPwpq/iXQvFvi688WeFNYUD7YRvt50DbkeNekZ4HCnB968Tw2rU6VdxrRs5/DJrqt1c+h44wU8RQU6bb5N1fv1PkKLVXiGx5o4HZX2mPGH+TAPbqwP50LrGp3N6tvp2lXF7eSSZSMZZ2JYtjaoLHqR3zX7bVmormk7WPyenSlOVorU2n8N+LtL1FdP8VaTqnhiQxJOyXNsY5TG3Ct+95AIU84HSuut9L0i6sL3U7i91pJhMHaaOZJkVc9XUgHPupxWNHEKpFVaLTT1T6M2rYSdObjVi1bR9/+H/pn0Pbfs6fFfTPDuj+PPCr2/jPwreWyXlvdaezR3CxsMjzIW5DDuFLV9MfsleK/2rn+IdvbfDC5+06Xp6qdUh1wuLNN7bfnGMlgAx2j5uhr5jNuIstxuBqPE293SS3ae2nz2Z72XcPZhh8wp/V767Po15/5H7FfFZIp9Hvtf8RX8OoaoLba5xiOFQMkKvO1c5r8QNX+Ijan4gntPC8U+sMJWVUgH7vr/E/SvwTLKSqudSTtFH9E04OnamviZ/Y94I+K3h7wt8Bvg3pfi+10uSfVfDVhBPb3DAQCI2yK/mZGNnJXB64Ncr4e+FvwZ8IeNrD4i6xqml6XZ2pMum6cXijsra4lATdDEg5ACnHXBbNfoODqzhFqH2v6+8/EcVh7tylun+p9d/bIjGFttuzqNvQis25v5Y9MaUxnyi2Jd2cdeCDWFFXbuYSPh74veIbnTvid4oitriUwXEdnyx7hAQc9+VQZr7M+D/iKK68FaMsOWCg5PrjgZrojDVtFYl3gr/1oeuafcCdpLliSXOFJPYf/AF65jxOsbmefOF2nPPU4r1ss3Pl831Wp/m5+DNY1HwXc3Emh6pdw3tzCbaeSCTbHsJB2gZ+Y+/TjvXW/2xqMFsWW9mjLkMXQncWBODv68dO341+mTjzO7Pmp1Gpcy0ZHJ428fy654dbTPEXia+1qHfHZrHdSSSwq+A3lgk7c456ZwOK+3/AnwM8TXngG9T4tXOrXtvNJm30+a1WS3iL5dw03DCTLA7RwM15eIybLpyU68bW1Vt7q9tmurev5novibMKNNxoTu5aa66O190z591b4LfBDwz4o0zwnNpsvibxjcbz9mGpm1srME5Vpi75yAchAxJx0ANfoJ4f8J6b4E8J26/Cyf4JeEfEiiPi3tDqF3Iv8TPMik+YfeMjNfk/H2Mq1a0KM3OVPdxjovnL9PxR+t8CUOTDSrvlVR7N6vXsv1/M+ZPiP4A8dfEj4laXP8SvhA3jO0ngS2OtWNrd21yqgnDNDujjbG7vtHc9MH6U0P9iD4VhLG11r4beObXQn2wPdR6sk5VjwHlijPTJ6qGA78ZNeZieJ6+Do08PluIVmtnaTT/lutLebbZ7NHIqWMrSrY6i3JdVdJ+dnrf5fefo74d+GXgX4YfD7TtO1BtHFrYxrbvLHH5cSZOI41UE7pcFcqO57ZxXMfFT4v/Cr4AeHFvPG97pngiOTHygAzSMeR8iZJbHXrjvXy1DJJ1K1qWs5vX1bufokJxoU+eq7KK36HiH7QfxM8Np+zz4j+K+m6rBe+GZrJ4IbmNlInkdcAAg4yCwH1r8QV/aY8F+CNIs7bTGs5tdMatcLp1uGVZSOQrt8oGc9Ca+oy7hPEYiEsPTWnNq9tlrf7zxsx4hw+Cqe1rS15dFu3dn9I37Iuta98f8A9mn9nrxh4rs764+0WlwJF1HUltw1vbXDpbx7iBuEg3/Kp52DpnNfafhjwDoHxASxuv8AhNNX0TxNA6XdzYeSHgt4SxBihLLzgKAWBODz3FfWSoyorlvzcmn47/gfkeIx6q80oKzk7/LXT8T7jtNSgnUwxzKrKuBzVya/i+wXFpNcwmJ1Ocvg5+hrloUnuzzqkz8+Pj/YWviJ5TZ6mtrqkEfkmUPgSqOisQcjGcZFevfsneO7jW/B8+i6rIbbWLC4e3nAkDLIhwVkBHqM/jmrVKWvY2rTvTXdH3Ppt5G8WFY7MAAdcCqevSrNDu4+UHvxXbg3aR85mK5oNn+a1pcMh+aQuSVxnO4Een+164zXVQQaxrdwmjeHbC+1jUZBlxEjOqKOSzkDsCTg9K/VJtbs+WlrI3NF1DxP8PtQim8PNdWGu78tdSWw8x29FDrlV/U+3SvvNfj38fvHXhTRPhfrninT7/xJbIsdlptrp8cK6Oj/AHp7kRgK05Xn5skZGeSRXz2f4+nh8POvPoj2chyp4/FxoxXXX0Psr4Afs2+H/DelLda7ptvrGpTHzria8jErTSHku5bOTk19j6R4S0GxTbaaZY2FqnzbIolQH3OBX8e5nmtbFVp1ZyerP6wwuDp0oKEVsrHRjw7Z3RSWeJDO5z/ujtXdP4TeXQri302VbS7ZOH8oOV7fKpwN3cZ4yKwwlXlmp721O2lOMZxclpc+ede+GviGbXbDxB4oE8Xw+8NJJqem6Qz+Y97fJlluLqQkLncS+egIBr8J/wBr/wAfeHfF3iBTqd4Nb8e6lqMIeSSd2hih3gbSMhVTBGBjJxmv1ThHMquMxkFh01Ztu/SP+bOXjGphY4KcpPfReb6fm2Z37f3xb8OeGPCfw8/ZC8Bai39geHYUudckjAxc3rLvOSvBJZ2cjt8o7V+d3w48F6h8TPEvh3wB4I8OSX3iTUryKzWd5uA0kgQEDgL94dSxr954Ywjo4X31dyvL7/8AgH898d4yNTGz5Ze7C0fu3/E/0Vvhn+zv4A8AfBrwJ8EL/SLDXvB2naJa6T5U6AjMMQBkB6hiwZs+pJrUt/gpoWi3drJpNxJ9js7Q2mnyROQ9tDx+7kxxIoxkFgWHPNfmCxlSSb7tv7xKHK9RbO31vT7mXTry3a+kPzW80bACT2ySMH2rkfFUXiG7hni/sW/DnI3LuGPxBxXr4SUZQ5r6nLWupWPk/wASeCtZvZLlP7OkiUZyzBiWPfknFafwivdL+EGpeJtb8UaraaRon2P7RcyNn5NhznaMknDEYHJpTxEWnFbnT7OUkfQWjftfaFrKWx8EaBqGr2Mqh4729f7PFIpH3lTBcjnPIWtPVviz4w1e3LvqdlpET/8ALO2hB4Pqz7j+PFeZLH+zdup7mF4bVRXqu5/CL8NfDuufE3xHbeEfB0dtLdToRPPLtAii3DL88r2Hy/Meg61+vnwk+DPhz4TaKNOsY2udXkAN1eSoBJKfQf3V9B+eTX6xmlW3un47iU1o9zzb4u/ENr/Wl+GfwztrPVvG7sFvr/yw6aOp9CRgzeg/h6nmvpz9nH9nfTvA9hHe3du93rM5824uJvmeZzyWZjyTnJzX4J4nZ6+VYOD1erP3jwvyD2FB4yovelt6H3XpdsiBEQBYgcem810CiAuycmNDudumT6fSvxSN+h+s81zc05Unl81wNgOTz19BXpunSBUQcDPJ5rsoK7MK8j4Y/wCCjvxd1D4Y/s/3MGjMU1bW7xbFcNgtGFLMM+hIUH2zX8vGqeGPEXiWdtS1ZXkZ2Mxdm3PNKT1wMnA/w9K/orwmwMKeFnip7ydvkv8Agn434jZxapTw19tX8zzPW/hX401W8lvYIzqE0hLSNJMWdz6kmv27/wCCJn7JXirX/jbp/wAWvHelW+l+FtAuF+yQSRhn1C7UZDhs4VI9ysfVtvoa/QszzaFLDy5H71mvv0Pz50vbztLZu7+Wv4n9ktvLbG4sGDRyKqt5gznqCOn41n6j4Ns7lmurHUNSs1PzBI5DgfQ/0r8qw7SVj6Gbd7nH32j6nbRvH/a326Jv4bqBXP5jBrHluvE9paNF52nXQHQvEwP5hq9OlOPLqZTi2z5/8a3kUDTXGvarounhjxHHC0jv9FLcmvh74s6is0FzLqssul+Hskx2aqElvf8AfA7H06fWqwEE6vuo2qzlGN5M4n4R+N1u9OuI57NdN8mYiGMMSPJ/h5+navoNfGhmVVSUbPr0FfK55L2WKlC/U/SOG5+2wyk97H//2f/bAEMAAQEBAQEBAQEBAQEBAQEBAQEBAQEBAQEBAQEBAQEBAQEBAQEBAQEBAQEBAQEBAQEBAQEBAQEBAQEBAQEBAQEBAf/bAEMBAQEBAQEBAQEBAQEBAQEBAQEBAQEBAQEBAQEBAQEBAQEBAQEBAQEBAQEBAQEBAQEBAQEBAQEBAQEBAQEBAQEBAf/AABEIAcMCWAMBIgACEQEDEQH/xAAfAAABBQEBAQEBAQAAAAAAAAAAAQIDBAUGBwgJCgv/xAC1EAACAQMDAgQDBQUEBAAAAX0BAgMABBEFEiExQQYTUWEHInEUMoGRoQgjQrHBFVLR8CQzYnKCCQoWFxgZGiUmJygpKjQ1Njc4OTpDREVGR0hJSlNUVVZXWFlaY2RlZmdoaWpzdHV2d3h5eoOEhYaHiImKkpOUlZaXmJmaoqOkpaanqKmqsrO0tba3uLm6wsPExcbHyMnK0tPU1dbX2Nna4eLj5OXm5+jp6vHy8/T19vf4+fr/xAAfAQADAQEBAQEBAQEBAAAAAAAAAQIDBAUGBwgJCgv/xAC1EQACAQIEBAMEBwUEBAABAncAAQIDEQQFITEGEkFRB2FxEyIygQgUQpGhscEJIzNS8BVictEKFiQ04SXxFxgZGiYnKCkqNTY3ODk6Q0RFRkdISUpTVFVWV1hZWmNkZWZnaGlqc3R1dnd4eXqCg4SFhoeIiYqSk5SVlpeYmZqio6Slpqeoqaqys7S1tre4ubrCw8TFxsfIycrS09TV1tfY2dri4+Tl5ufo6ery8/T19vf4+fr/2gAMAwEAAhEDEQA/AP6dwAy8scnPfHyDsTtyAB0IOWyM9KkVcghznBBAHTIzjPGcjA+XP4jFRIeAGIIyfXg7toxwfu4689e3AqxjcvPUEL/tDrkAjOc+gzxknB5q3NRTbjduXRJ2sl1/Xdad2fnE5OWt7t8t76a6b27PpfrZXRIqDBBJJOCTgbWOQdu3kjIGd3454pyRgh1G4E8MDwM9vXjsAP5ilRV3JjOQTn/d+o6MCDjsBwQelTbD0C7fm4z1B5HbvkYY8A8dOlc1SsuZNcyUrO0bdtL9NLdtLMwcm7Jzb1suZ7K6s9du2mv3jVTAUHsfU5B/hyeo/D8eeaeEwSRxwR1JHyjoADk884yMDk9xTwOPl5x3wA2D94E4AGSCMcHG3FSBOCQSefm44Xg46DAy+BjuOmea5HO+7ab3ei/lb8l8rdVroiotq922tPVq6s1dPfy67jAF5+boOWPHrnG3n5iOc8jHPWl2Bu5xwwUk8EjjAPGWHQN8oGOhzTiuGHLDcFYZxgn2AGOuc8nAznmn8emOCPmztz68nOON2Ocd8cisnKyundaJ7c20beav66/nXNJ2abu3y6vV3tbr2sl5fMaBxgkcDgDgqCRlvQjHHoefbKkA55zlgM9RnJJAHHyt+nT0NIMcBRzkgn1z0A5I5xjgYHYZqQZ/iwevp93rkA4yScrjH4A81Dmk36p6pX1t+m9+rfkWm42bk3K1rp9H09d9/IaAedoB5wzAkgDjHAOSB7//ABNO25JC5JHUY6ZxnI6YIJz2z1FJ34GD/EVAPGCvXocEqCSOh65UYPm4bA6Etjgse4HY89snJxnIqXOz1S01WvRqz1W+jv0XoUnNt3m2tXr2TWiV7N7X33uLtwxAyAecknJO3k4XouSeB3H90iplQ4AGQMAYDE8sQchiORznGOgIGCKjOQQc55xgEkEE9WHbAx6Z6EDgGVTwAABgjAx8x5AJBLemQM4wccYFZuqummiXdpWjrff9emvTSMpaWlo/mvsvfSz11XXV2toSjB2g5LAkenX+E56ZxjJ4zhe9S7Mkg5HB4PXGOeV7ZwAenXrTACu1j0OASSpJwfTkBQfXHI+lTLtJIx95SxKj5evX1RQMEAYxuz3NZOq99H011eif+eq12+ZcW0nHmdr737LX1v8AK+q7oAvyqNxXHYnoBn8j056c59abhgT84yGJHXHvn0zxyM5OBj1kG4rt2jAbsM5B44AJJHTcTj3x1D/n434A3cFQMgj9VU9yMHnIPWlKVvOV073T3au15X6feCm13adlptul09en3DUDfeJblQAoxnDEknscZ6HoR8uBirIIZc53c9enIxgdMg9sHj+6ARTVXPXfnqw64U5AA6jHGepwCDncTTuQDjJLHgZ6nsSTgbR+fYVKmm1ok07vt019OqdvPfert30VvO/lo+76dF22ALjcxJwMNwDgEHhiM569QefoKmA7gupxz0wTnsCCQMcevXv0Yuc/d4b5T0bDEAqF55ycjntUwXIBIPVhznIzyNvHAORnPK59M01UStZ6Sld3e10r+VnZrbf1VlepZbb62vfT3lpf52utraaCoowcZz1x6Ankgknp0HfJp4jJPG7jkcgHp0z3yOg6Y96VQqDnOQDg+qnH5DvwuBg89DUmw4XduAH8QAwefu45OT9Op421alHo+Vbppb6r5u1+lv1Ym7r3m15rRaxuteu2z29NWbcDkeg2lsccDt9B0J4zgc5E4AIxk46kgnOAOOPTOMY/iwDxmoyGz8uQFY44I+U8jueQvHGOSeh4qYY6n0cAgHIOSdufQgEmoc9Y2i2t09N99elnv+TEpb/ErPR6pO1l63eju/wGlcNwpHBBy3XjlWB6HsR3BH4qOu4/L1HBOAD14PGQeSe4PHrTjyeCdxwSWx93BJz3zt4zjnqTT9oPUHpk8EAZUHGDyc9RxxnBp80U1rrvqt/JNbX1+fzJcm9E3ZtX1u+t9bd1/wANuRhQBgnceBuBwRkdGIHQ8n+fapVTBBOfvHkMcc5wB/dPA5z/AIUAEZUZwehODyTggfnxnAH06ADE45BOQvPXjqegz7AcHHtQqjaW1lLVWWm2j879+tkTKfXXTVf3ZJXtvdPpbrt3GnHPJGCRyScE8nn+IEjA9M1IFyerE59eAMc9B15PIyQeMcYpoVgCRywAHOOMH5sA84xxnsM8YPL88kHLDluOAOO/AxyfUEDA4zkVGezaeuumitZJ+ui1un2FJtte9Z2XNrdLbRvrrfR9khMdOe45yc5U8Z5AOOgHX1PSn4zjJyMjjB5xz+eT6nuMjikwSAABgdd2ACMEkDnpjpnkevenjGDnop7EnAI4ByeDjGBgrnOaXOtbLVX8tG3v5eu76BLf4nre0tIpJ6qOmjWm9r9UIcYIOSSQcDjbznOcc8AgknHXPAqQDJxnPsM/TaeACf58jAzyzaeMZzjOFAxgA5OcEnI4I5A5PpUmRjA9sAdOeWx0yOeD1GB3Fa+0TTve/e7SW2mqtpbpZvuzOT6XvqtVvbZXt1T1vvorW1uuCTjjjsOG55OOgGcDk/h2poUgA9SM4wTtHXoO+3ockj9Kceg/75yT16bhnqOnyhiCTngnFL7/AMO3nGQOR0A6B+4x6djxT9pyq/utdVa/pd6Pbzem9yXKa1u9vlbRNd9Xe1vO/k7HOWYE4GfvYzjpn3A4/wAigKODluOgOeuRyCRjn+WSTTxjKgDJ/hHqeOmTzgYJzwuTgZpdp4wv3TkZBySSdxxnkDsOBnHHSrVSOis33l662Wr0WnfSz8hOc37rk5LS3TW700d9912v8xQMHk/MSNo6BcnIOeRj9Bzg4ApQueAxypOBnlc+ucZJAIA5A69aeF+6eg5BwdvPc4zkE46g4HNOCNycYPGTjjcORnjn3OcnoDVRmr25ktLq9tL2T89P8/QhPWWrWjWt72dt1r5aafNDQmQxyw4BPTPYcd+O2DkemOrwpAPU7ivqP7vHXoRyf4vlIznFKAxJGeAMk8YGAQMZ9Bz1OTjtUi4P97YRgdiSOecnhsZwemeSc5J05mrq7b066bbrz6q999RXa2bVkrWemq6NEYTdnHJxjgnkZwWwcZKjjOcDr1p20gAAjGcjg54wRjJ7AdvpipQBk8cYzng+xGOvb/gR9c5LtuMHknPbuAMcZ78nn1680+fXe6dnbs/n59b23dibtNX9dX87+ut9LWu/lAF5CgkHjJbnJwT8vdSeMZORg56mnCNuobvgYO7Gcg4x09QD3wRxmpBn+LluxHQA8HnOOQOvc8EjOKfz0Jyc4yPu9tox2GevrjA71bm9FZPVad3dO9/PZt9HorE3eurWjfRrTlba/Dt56kO3B+YngdfcE8sMc9BnuO3FN2HOfxB5yOBwM88f19an6gnkHacdunfvt5OBwCfTPVCN3XGcZbkhMj0K9SSR6etUp6p9WrO602jqu29uytpaxnKTlZKXK9etvP8ADXS2vzZWKnaMcbs44IGCD1J9Tn+ZPqbcj17YBOcHGecnHOMd+2eM08jIGNzMo464Izu4747fgT0yaMdCe/Bz944GcDkfQZK55OatVGlZat6bdPO/q7dXbUl1JK0b3X8z+Ltdt/lurb9CMqCMckE4HJ429gQQME9sbu5pAuMHIYEc5PPGNpGOBjt1P8WTUjKVXkHsFG35QxPqOc54I789up1YZPVh1Hp1GAPzBGe445raNTro3azv1WmiS6ed/RilPe0rb2S2k0lt201dui8tGHOGGSSQTnqATjt/e6jGeev1Z82CpyQCTnA9uQcZyRnjoDxjipTjPcYJzgdhnAHHU5wT+GTim4GScnB6D09O3r3zu579apVNYuTu1dJ21V2nr1tb066GXNK0Vd7fetLK2ia/DYgOD1GBkEfUkYyehw3PHTpwBSEAADJAGccZIJ+9+IHAHbqehqZh1I/2WOOuQRnHbn+6ByQDjGaaRhRweTlcdCccdfft3XrzkVsqiUnJ21Vlbrtdu/rbXXS/pPPNXV32s3vqlffS21n5PdaQOmRndlsg8cHI54zwfcf3sn6tIBPUkZ7ncSSe5GPvHjnnHXipSuct3y31x0565IPYYPc9gGMOASGCg4PPzleMNxkE7s5OScduKarKzad5c+l30urW6q3k18jPmkpcylyu7u+mnLte/XvvbWxEwByCMbQB1PHUjnuPbtjBJpNoBPOT2+bj1BAHOASeTzjI6gUuARhTkDJGR0BGBwRyd2T/ACIJIoPUccAfMQOcgZG0c57YGASAT1rWNVq3W7vdP/Dr8+r3v5jb5lK77PtolHS3ZaWV9elkQFV68nAIGOCw4yTzgEE5A645ByKZtz2OM9CxyDjqCDz2wMYGOnPExJ5C7dw985AK54x1Iz2z0OB0qMBVxwvJ56n5T355znIbkD+7yc01V95rWzb0b81d/ol0svIh872bu7Weu6eqte22qdt9yMqOFLZ+UsRuwxJ4x0xgtzwM4AppHuScHjOACcDkdhzjHoM8ZqY/MRkDAXO7+Jfz6ccegJxwScRsAeOCBnoeeB1yOucDB5A+tac1raaSa3t31f49+lyfeV72VtEnrftrfrfb1K0qAYIzvK4zyBheBg5x0HToT9ahZORlhwASOmM8jcV7tk5A46Z9TcbfjHy5zwM857DHI7HA7Z7VGykKwxtAHXCk9ATuPPGThuePStOe3KrptW897eXn69rEN2k+W99HZJpXstrNbeltPQpOnPKsD0UZ24P8Pzdeh6+n15gkQjJYg4OAx5YemG44z1J5xVshRkfMCeectkKeV5yQvfgZx0ORULq3zMADnG3OTj1BHPGMDuRxnnmrU9np2vfS7tpfpvr3sDm3bWSulzPXa97ddG0lfttZtlBgxLLllIXsON3clenPOSPYjB4qrJGc7yckDkE53E8BQB329cfXNX35x97dgLwD7jlmA567h04GOarSMMAEk/KxzgDByec4AAHYKSc8jpmm3qttd+jV7b7tdPlprutYyd029Hfld9FflXvdldr/AICMmRQu7BIYlc5LYC9cEZ+93JzgnsOlUGwAQMHqpJOTkgN16HdnH3eOc9saUygfdJOOuWB5PB/LnBJJJx1PIznBDD7men6DB6jOOnAzuPPIyBSTWq6NeVrr/gf8MClJaRbSVm+u6XnZarS+pnSqS2SCD8oyMtg8/LjjOcAcYHfgiipZNikE7gQecHqAceuF45XrzjnGaKHraydvRd/Ndv07MfNLq2vVK/T/AIPrbzBVxgKTnr1OeoBUjqDnOR1PYDrVhQdqqOx3EAdsMMH0UjIzndnntUCgHB5VSdxwDkYPQE8jjk4+8fyq2hA6ccngHkj5uTx0OT1HY54rxakuaNnb4m2n02Vm9ttb26adj2Zy1e23Rb3S+XT+ujlOCMZxyxUZycZILbhgdTkZ/U1Oozhm/vFfugtnk5HIzyeT0HUcYNRxqckfePQt8uNpGWXPX0Oex7c1ZQKVPBBABOSAwboctg9VAxk4XoBmuSd4uyV1e11ur9dtd1uumm9jNaW7XX3v5bt/L5Dgq5GFJIOW28AHB65/ukD88VIBgHkA7uDzgA8AnsQO2444BHINAIxx8xPBJAOfckdzwDkY6c04hcYOSOBtAGSeuT2BH8QHUexrmk5LVp/fvtq29m12TtoU+l9k0n1fTTy8l0dxpwWKFuQAR/dwVORwNucYJ2ngcc801urcbsKPyOAMYAIHfGOpz607OMseQyjnABxg4+YjrnjJ6jjio1znBHXAJ4+7noR0xnJ45HrwDWEm7LRp7LXrZK2j09fvaaNIxv0Ttqk3rry6JXV3vp8+o4naoIPTjHXd7ZA5z7cjqM45RRycAcY564x0A+hxkEjnJXPNKACAB0ORt52/XGMg56YPAAHOeX7Sfu9QAegB6dzwTjb1HUnkEjNTeV/TbS6vr+Gu1m76d2W7ShKKSjZ7PSz9dW+9rfPuhyWO47c85C8kdwRjqSSf6Y5CqDnpwMYOQRwD0HTqeCfcEZNPGMknBIAPzHd2zkDHBzg55JyO2aQKcH5R1Hc8Enodvc8EYx0yelJN+7dvVu+yta29+n3blxUkuVaXaSeulreWzt2EUF3OARjpu6D178ngcA8YGMirKYbrk4+bAHzbuB1OMggjHuec4qNQd3HzZBDAnjj3xgjGACeWxjJFWEXHJU4wTnOGJIyMAYGQD06Z546DPm37669bK3ddLffrdGm949lsldXstnovVrXqO2AbjlyrAL0BUDcQMgDp14GTnrzT14zg/ewM8qQcYHJ5AJ4JPCkUq7tq9VVhkngd+uB3HTHI5Jx2p4G7OOR93oFIx/ET/CDjnHfpWU3e/wAuuzT236q9vJW3HfraydnbpffXfvdrVrYckeCWOO6gA9OOO/XPXAOOcGpFA5OMHKg4HzAgjg567vXvwKcowM89gCM5x2JySCeoYcHnk5pzKckrhTnnPQdCNx+6G44ODzx2zSve23ZNdLW77O9k2OMdNG7t6q/2vd1/PXT00DHBPPJxwB6kHPIIJPZuCORxikMPOQ3IzgdRjg5IOMZJwccngY7B6LkHPGGJxu+XIJ2tjHbOMYx29KnGNoBByCBxj5hkd+erHnJ478VKuvJuy+Vk/Py2ena1gu2lbda28klZ/gQhHJJAAI24APykYyPxX1Gc8elToBn73OMkD8AueMBhgA4PA5PenqpH8PAOMHOMHI29scDOMbcU8qoHT7xwBgcEdNv93r1PVccZFGm63suzvf1fV3e3RfI35dFa/n7vnq93t6drDNvfaSRxkDnAPY9Mdsc8Anr1lwQMY4P8OTx0zg4yeBzwOM8ZxTh0DAkFewA5I4+Yj14zj1B5JNPVWbG0ev3jk5PTqOMjce27qR0quey+fW2m35dOnZJiXVc2ru7vrqu337Pr2GoNx+7gqcZ5ztBIXrg9eQMfLwTShecljx8px3JJB47cc7uxp4Uqckgt2+b1HHPsQTg8Z59acEXPOQ5I7nI6EYzjIPQ89yDQpecnotLaNWV3qttbXXfr0NkuvrddvK2juvMfgY9SCB6N2JOegBHXJ6ZI6kUYwRzyQACRyuf0z/CD97oTTsN2UZwOvsOQB0PseMAn0o6gEjkENyM4HQYx7/dB655waV9k7dXp3V9n0TfS3bQm7XlZJ3t53a7Xtpq3v5DMD2P+znJ25GOnXJPIOep7UgB56KoOOnqMgcZBOflJ6cjkcVNj5c8dhgDHI/i75HU4HfGORQBxg9GOSxPYYAIA9M56DJHpnNJ2T6a99bacyt7uq6eY2ru6v73xdObbppa3VIjAyMknPHAOSRnC5HbAPJPIOSaUAgDG7POc4wRnkj++Scg4ycZPXGHgDLYwV6DjnoDnOegOAv8AEMc8U5VJyQSAuenTpn2G7JHHTsOaejSesUknZvyTt3un8/0m3NpG3Or3TS0d1rrq7a9F+o0ngBRgADpz07Z64PQd+mOlJgYJwcZbIGSMnjHH3gBzxnPPTvIQSDkjH3SQBgcdenGRwOuOvc0Dkbcck5yO3P0A6evXk1SdtFdq/fppa6fZ6cutlru7Cacrc2jWytbW6Wurbemmmjffdox6HP5YHfbyBz/dzkgkH0p+05HYk4BwD8p5wccY5PGeMc5zS4OQcdyoGFwMDgnPJJ9R2JzzTueAeevJIxgnB6AHPYA8jOc1Wmq1e1ltd6dHppvfTS1nqQoSvLW7vs1za6Wvprov842uLgAkdDwT3JyOePvDGeDyR29SgAORtzgtg/0GOMc9+RzxxT8DJI+8AeScDHPAHXgYHPOOPWlxnHQn06DPc5HfHBxxg8dacrfLV6Ndbdrfr6vpnfV3sraW31VrPVtvr16dxVXkAgglcEnLHkcEY9Sevr35zT1XtnkBhk88e6nueBk+gI4Bpy/KOc9Bz12gnkE5PIJ+XHTOM9afwCT177gBz0GPY8/8B6+mLWmj8munS2uvkr+ZD000tunrq91s/l80xAMdTxtyW4xnPPU59enYcd8qF9RuUY6nHI5Hfgg8j3645w5VGevfJ/8AiV9+M7sfXrUmAc8cE9u57fiB16ZA+laJuMl9pOSdrJNba3TstrW+b2JcnfX/ABXenb8NV1XQYOp+nU4PABB6/hzjBGD1qQLjkjqAuSfX1OOQf1zjrTgp5HGOnfHX7pP04A64GKUdeRjpzuOeueBn64HGGHB4rWNm7JvTSPpaK7JaPRaPZbrUlbtXv/S0Xf5fPzBtHpz04wflPfvgcAHn1HTNKVy3TpnHUnAHTIB69Scd+pORTii8HGCSADnqOhAGOMj5TjkjoDTguOB74zkBc85PQnA4OQRjBxk0+z63tbTVLfW60Tfro9NAst9fK7enV63en4OwzZx1zyRgjoeM4A9B+C45NKF6AsBkAg5BJ4yWI756j3wfanY5z0GOeT6g5xjOG6epyRnFKF3AHBH4HnPXPPAOeR09Owq1Zrdb6dteXq+3z0uZO9tHbXlTdr7rd9lq9Olxmwep+902g5zyBnPGc4BzjAz3zQV2gnPIJ+XqB2O4dz1ycZJHGRU3A4yufl7ZOeenb5Tx7dD6VGRzk/NuOCysD2+bIHIPGew5yPSqXM9uytpbtfpt+i6ohavdPZJ9L2SfW9rpStfqVyq4GWyflz6c89OOnvnqPU0bQeCeOvQYbP3QCcctwR0wfbJqRgvfaCF3bcZJxzxnk44DZPfA7VWkuIIhulkjRd20EnaS54VE4Ys/H3VyQOMgcVWvKnJu2uunfS2/bonvr0JSd7Lf0dpJPV7bu/n1fmPbAJOckAHgcgAH5fTnv3ppUbkwCO7DJ4HYk8nIzgcdfemxzRT7Qpyu7kj75VVy2VzuUbhySOxxjpT94LN83zY5Py5B3cLxnHrk84Bz0qk/eindWtZ3Vltpu18unS4mmlJ6O9ut7ara67f1fUaU6fxZzwvBHAzgdScY55wMnvmmHkEcZ3ZABx046565yQOuBk81MQCOSAc5xnBzgfdxj73CnpjHSm4HC9B1+hXJ+9n3Of8AE1onJJJWbb+JeSXTS1rXej8/OF7r7W02WrSSe60b311I9vT0BZRwe349unrzjk1G4wT2AznHJPGSMDoQcZ4+YZPTmrHGNoOeegwCOeSCeh7nnJ7cU0r2Y8c555A6HnnJOSMjlhj0q1fRaN9HF2vpazX3LS66Mhq2lm+u9+z7u918trPUrFSTgA8YYnIzgjJGP4uc8+g9qbgdF5xyPfrtPAyT1Oe3X0qwR8rADkE4HOR6DJ6YHbvjJPNM28cjGR3JJGeOAT1B7dM8jgYq7t20slo09XfbRLVdtNF0aJV1a7bWlrX0vtf/AC1KxUgk4yMD3xgc9Ocs3fGBnAFRkEHJJAB5IGRk/MBnPXHHXHAxyOZynP3iGBOehyCAFIHIC5/EE803azDBBIzjB+7xhdvrg9wcdT+LU/spvXTlVou2l5atv1vZ3+Q3dpatK7te73to916q/XbVlYg784Ocbt2CMr125OATwevXgD3hI3cgE8gnPXqQc54wB+OecVdz6j1APAyBx1x7+uCPXkVEUBx29snlvr2HqemAM881rFXurWdrrrvfrdb26d7kJO11fey3S6dbbNq34p6Ff5sk8DjIIG7HPc9MegIz0z1pFUZOPm9OOnUNzwNvc44/SpmXAGCeRxwegJPJ9eOvp7E0gXHQYPPOAO4OOTxx19hgcZqotyi2ru0rbvpbZJ7f8AT/AC2trt2fp2XXRIiK4xxjHJPpyT1H3vw6HjNVyp4IICHg892ydxHXpyO5/Crhx6N1HPQc8HjPOMeuBnPHeMjJwVIwQMjOCMY4A5B3MOfr2Ga1i200pabu7W3l15rPR2bTT8zNr4eVu/eKu7prrezv522ZT2AfMTjbznPABxjoTlvp1zk81WYgEDBABJxjnJ5yfb0wcjHHSrzKMN7Y4PbIweDwSMZX0B/OrIi5JIJJwQezFv5NjqB94EdhW0L/AA66Lay1d7tvbv8AnoricpX7bade/TS2mttNvO9borA/3j77h16Hk+hOATgE8nFZ8gypUZ5JxuXAzkYAAOSeSfpnIrRZTgsSMDoxGOh9P4ueCfxPPNVZhwzZ5Awu3IXzCx4Hpz9fY4q1bpve2/8Ahfb8Nm0rjjJ6O2iVpJ36WvfTR7W3T798eZODyD0xngDHX5Tx245z6Z5rPmUE+YG7HccjONvQdPxxgY68nnWlDHO75S3ByT6f1JPt1JrMkU87hhcknjGcDPIB5yOcA4x+FWuZyabWj10S7baa9LPuvS42rJpPW1lezeyXa2lr3+erMuQqMkqxJxt5GRuPAOcDBxxjOeOMZopZVDbSuQT+OMZwNvHIHf6D2oqnydf16afoEkm72l02a8t9Wl306O/pYXgc5B5JU9yfTOenGAeMepqYZ29Duwg4xnJGeSeehOQSB3IFQpkMWIJ9s/kCRwOOg9R61OgxuySpGNykEqRjOT6kA+vHPpXhy+CKs20073+zo3fXVpnut3d/T06X9fS/n0J0A3A428Bc4PMhHoOoGMgjHPByOKnXBzkEHOQF67VyO+BjPPPOOvbECY4BBK44HOAWPXqevHPJHXFS5A3KBk4Pyg8HHXLHqc/w8ZABBzmuWb1b2u7ardffut7NK1n52jr1V+nTRqz1emjuSAgxnO1jv6KMYGRxwORyAQOvtg4UlsIiqeOHPTnO5ip6buPXPtTQ3uc5zjpg/wB0Kccg9OobtyeAPjgZ+UdVOO/I2HqxPG4ElclhWMtL6Xs72bVl8K12utNu77q5orronrprs9PO3Xbd/JEpIc4+YkdM42k46kk4weoxj05HFN/hGMZ7h8EAEYAzkck9uTnJznkKdrY7kgNg+2WwpyO2CBjk+w4ORnIG5jgA4wBjHX1PAwR3JHQ459JNLXS9ldcqd0ld3t0vdvz7lrVJv3bK+qaukkn0baen4tDsBto25XGSR2wRkryD7DJ9CT3pdqjghsAZ3tgHaeR8wxgAED1yTjdg4ADk5B6g4Bwfm4x6HGPbI6A9alB7jkZ27jwWb+70LEd8447cc1Hu6J6PVWavp9/ZPrtrqbQirPV+8ra3ej2a7q2nmR4z8uAOMkbiWIPUAE4IbPQ4JycnGBT41AY4XC5OQBhsYJ4zxz2PY47U/gjIUFgNw4YZYE5yMcjrkdc9ehyqgqASTzyvUg+gGBjcAT/QZFYtu3za9bW6K+6+d1sUkrq1rJb39F0Ts+ib0t9w0BiWySEOQP72BkA55PUYOcgewqwg7cEALjHJbn+InnnGCg4x16VGV5AYkDc2AQc8/MACDngjnOOSPQ1bCrgDJzkN0xtwMZbAxx0Izntg1nJxslfS2js29LLR/mVa/No1puktbJJ6rt3fQRAvTOMdPULkFgoIJyvbHPXrk1Kq8gAKQO2BjIJAJ4ySf4v5AYNIPm5IyectgBTgdQTgqBncDnjp3qZVB9ARnHcDgHn1Pq2eM89OE1tpzNpNvomlsr6t216O+tirfPp8/JaPt/WgYIC5LfNnd1K4znaAAMMecE4/h+lSjGTgDjAyRknI49QSByeMjr1poyMEBgDgHn5ck5bdnPoRyORipVwxHAwAq4I2nABOccduw5Pc4NLbRdbeujT23T6dddelhp6rRX6JL0d7+l/TqAAAbd7q2OQ/U445IyfmGeeg4FOC8EAZIGc87cZ74744JPbg+zh6446HjjjOCB19QOmOPU1IABjLDGflwO/UduvUbTkE4o0VuqUr+ukd1v0t6JfJ92002mrbXatt/lr5+aj5RnDEDHHJ47554Oe3XgYGOrwOc4wCMjHBweq9x25yOOeaQDPIPBLHqcdQMY7Yz8uffJxzUmD6MME+hIIHP17H6cn2S3++y1+SXzHayty817b9NLdH037bajcc4PfHJAAK57AdD/dOOeOR0qZVbA6BMle/I6g9d2Rzlv1xTADkEgkgD5gQR1yQGGRkk5OOOccYNTAHGeME4wOvJxk9hnGP7oPXjGTTS1ne2tndPTT5WWpFo6y2d9NfTpq9+my89RB0Oec/dOAF3Anbkkc9B7Hk8ZpWz2AIP97JPHJGCeRkZHPf8KUnaMheNu3PXjoOPcc59+M08YOdw6AN7E5+8Cec8HOenORQvS3XXbpZfP7vMa0V++j9dLdV5tPWyHADC8YwOnTBxk4/3vfJPPB6UpHXAXkkHPoSrYHbpnOO/fNIoOeSTkbsEYB4zk/Tp+Wcd38ADk/7J29umABn0wey9OucDVuqa8vn/X6tMnf+vx/Tu9Oo0qOCTzn+HgDqT2GCB1Hc5+WhsDJ659sHBGAMY445ZQOABxUjKW4BPU5J6j3A7dMnH8qb/FkZ6EcgHngMQOoJyOO3B6cVaV3vpHS1u1uu3qPW9rJbK3Tdad/P79RiKxI+71wDjkAZGe2G9Mjg5GD2eqkHp06YPLAEAZzjOSC2cDpgYGBT9oySAQTyT1B4wc8cDvjv2xilIGQADjgZGTyB1Hv6A9hnqBQrX0T7O3TSN3Hfv99xJaXfRfftbr9r+n2HPUD15zgHO09R3x0PGMdORTBnjhmIx3yA2DyVOAQ3XHYc4xzUige5zwBzwerZPc54xnHc8dXYAxgMBk89DxnPrjHOB3HfAFNcsbPl7JX0u9lfSzvtv1VyVHW7unql+FtPSz+b9HEFzyDjbkZzgHBySMj1PpjGQM91AwMfXqen5dB3z/8AXFPI4yRgE4wSOhHHfPPJ54PsKQ9jkHnO3vz1LDuD9evvVrdNdFd6bP3Xb1139UtRO/vaa25f7u6s+ibu+javpe7E+7yOx7jtzg55655PoSeMmn8DbjHGSflOSc8FV44Oep4Oee1NBy3Tcd2MDpwMYx22nJ55HIPJxTskcDryACM4zxgE+xHHdefpaa5db32SXZ27rd/q9NTFq2946We625VfXyXfffclVeB15I6ZGQW4AJ798Z47elPABBBByCFIBGc9c+2BxjjnHU8hik4x0BPJPY8jjnnjOc9Rz2xUwUZAX72QuQG54yTzwxPByT0NVG+tlr5+rulborX7b9dHN3Z631aTfRX66WVu1/JD852joMgNk8nAGcjPAJA+bvhvbKr6H1+7zk9MkDIwPfjjOcjgg5O3aMHqRnO3OcKTkADtjpn85FGCc5wfUDAzwSG68+rYHr1411vG60X8rW/u6vX0631aZPLZPR2em/Zq3S3Xr07AEHbOPfkZ6kDP8WMsTzweuQRT8enr90HOSc89+AO2evY55AoOcfdBOcEYxgH72QB1+8OO+eaeFJyOpyT1x39D14GA+ec89avR2td2a3slfTd+X3vo+yaUWrW3vbrst3/XkIAw5OMPg9c4XJzkEj5umD0z05o2nK4Pyk8Z65znk9htIOFJ56dKlCkHhuScgEjB/L9R0Jx0PUz0GQSpwexz1x06jqMdPXrVrS91d3vpqtlp+G99iWtL73VrK/RK+/5306MbtIH3SeeMZAOQPmGTjI5IxgZ/h60vyp16FtoBwSRxgAkHdnknqDyPSq7XIQ4VC+4MVYEAZHBBB5JQgFwMnYeBnmvlH9ov9q34a/AfwJ488U+MPEOn6Na+FNIvdUmnuruKI3VrbR+Vc21gWcedq8F20UK2Cfv7hZQYFYAmic1CLbfu77at6aeXla/zLo4arWkqVKDk5OP4uKW2929Vpt0R9Xz3MFurvO6RRRrvd2baEB5OS5ATcOFJIBLcc14z8Q/j98Jvhpouqat4x8d+FPDFvpywyTvrmt6ZpyiOYs7GIXV1E07RwRXBlSPe6FNgDOQlfxp/tzf8HCfijx54ek8Jfs8reeDpPtVg6+LtRmWPU2h0y0SOOaysFZkQ6ndefO4vNrR2kkMLRiVGx/Ot8Wv2sfi/8Y9Vudf+JfjrXNfvdSV5ZLe8vbqSzhuHlCw+RpySvawp5aruK7lDyM5OWIPKq9eon7Gi1FpNSn3aWvK9Xb081pofR4Thecmp4ur7J3u6cVeXLptpZXtpr6Xa0/u/+Pn/AAX+/Yu+HNncWvgfxH4s+IevzR397baf4b8PP9mvEsY5obLQ49WvZYIdNufEN+kcf2+4hmisdM869EbSrHDJ+Ssn/Bw7418WeLTreoQPoGl2N/NMPDkGlSyRQ2ZhXFnZzRyJ5L25URQ6nPLO0jbpbmBAwjH8juo+L9RaVHN1KrIAFlMxiyBuIQ277WklVuA4yGTjimQeL50F0J76V1cBUEe4pOSd0YYKN6Bdx3EjbnKk8U/YYmpGM51eXe0YrlXTdaXf4N62Peo5JllFKKpqd3aU6r95ppaLSysu3XzVj+zbw7/wcyjSNSaLX/g3dajos2nXCLqqaravremauxdraVLNFtra+0udFhjvI7qe0lglDTwM4k8sUdH/AODlSO9/aAiu08A3v/CnrxNOtb37VcQW+rRNHAq39x9gUSRwh5Wk+zT/AGudSVQzArnH8alrPc3s8zwtgGMzzQSXGAwGCWiZyPMyG3FV3FdoJAUEgS/liula6uhbwKZHXULOPfLAiriNZ4nIWSCRztbGQeSOaTw9dpr6xPmV2tU0tVo0unl12G8mytKV8OrP3dHfl1TT8m/5tPI/1EP2a/8Agpx+z5+0JZJP4Y8WadOgEqSRTXHk31tqVvapeXWhXnmIkbaoI5BNakCGPVLUrJYma43wR/ffhn4jeFPFemW+saRqkFzZ3MJeJkljOAJoonRxu3LIsk67kdVfO/gFGC/5RvwP+P8A41+CmtXWr+CfHUdump29vHqVjNCYra/+zr/obTQbhtnsWBk0++gxNal3yzq20fqZ8FP+C3Xxo+EcF3oGoWdx4g0HVNEluHW8u4Q+keJ0mvlmvdIvIZGM+n3dq0SnT7oRMdQmSdiq2+WcK+IptRqRdSy1lFO99LNrR39OrfY8HF8MXk5YaTfM7qLSbtyp2u9321W/3f6L5cFtgKZxyMjcu7hSy9RuGCCQOuAxzilCqDjBPTPHOcZbntg9P09K/G39jP8A4KU+AP2gdH8AarDcy2qT+HtJh8f+INU1GzttG02/vLD7TpzSmeZZRqMM9s1rqdsql9IsWlvL5Y0MbN+vlrrOn6hYW9/YXa3FrexwTWtyCVjuIrnBgkidgNwlTlAcEoc4r0aNVTSafRaa82r7W2Ti/wDO9j5LF4OrhajhUUoycUr2d9Oi23TTtulta2umwAXIzksefUZwM+uR0OOuMUwqD3PUg54Ofz6ev5g1MV+Y4PByDxk5DBWw2NuMj5R9RxkU0jPIGASRn8Rkc4xk5AAycE9DzXWtYuzle135bPVXT0drv5HD5X1lr0Vr2+1ru9FbZd9Csw3ZI6c7v97gAHHB+UYx/eHOSM0nIBGcE8E9OuMdRnbnrnnqc4FTEYGMAAE5U9Ce+3ucj5vX8TUbKAcYJJBPPQ98eufp0Xk9wZUXJdW2k9Ht+N9d1a611vfUd3bdJPXXt19beq89yFwM5Bxjd19OcHB7cA7umOOTiq4zuAYqDyfYnJP0wFwMc85/CyRzgZLHjIwR1GOR0Xg5BxUZXkjJGecgBvTOc9PXjr25FbxjKG8rvRJtN763T7Lq19/UmKadtk1azetrW+Vt1fomiL5Tggbj0+bJ49RjGAORzkkA8HNR7cnoc5PAHbJ+Uk4AbBBHODgD2qYfePJ6dxwBxkjsFON2D64GDikJYLnqOi8Z9OCOoJ/8d69BW0Y2STai12VuaPutP5Nervo+8StBN9PNd3pbz6bWv11uQ47c45PJHHsc4AOew649eShTJIyMk87f7pHrwc4OQMe3UZDtpJDgbQDxwTu9iMYBBOfoeOlDbc7h6HcTwwIyTx1IXORnAxkZq4e6no7WTXNbXTbfR7/muwXatbz23e3/AAL7W0dyBsAfKASQD82cYz368nGcnHPNQspIIIGMhscZORwoP17nouOR1qfeOwIBAAbgfxAjtz1I7jAyKbye+4MvI4Untggdcgc9x9RitLpKLs2npfZ6LRN2t0S37dDOTurfa2a6a2Wna7s076d9jPIxkcEN+PzAYAIyBxgsVA5OOucVXkBJYljgHPAXliPl3DHc4wAOnFXpU5I+9k/LjPbHPoQORx82T/s1UdQc8ZAGRtySQ3IXJA+YEZHoOO4rW32uj9L7rb56bdFstCYp6JJqzto7rTlvfT5eafVoyZ1Y5yFJOccHp65IG3/dHbBxjpnTBtvynI+6RhSR04JAGP4QOCf6a8qA/MuSods+ZkcdcAY+Y54HfpzjmsmcbQABtPUt1HOTjjGCpOQDkYGM8VUbO2ne+mnRffovvv5FaN30Wiitt3bW+idr730VjHmAXYVA3H5s8EkZxtKjOPpjd0LYoqSdcHjIbqDk/TORzlsZ4zxzRQ3r3+dtbro1dapddvmZSvzOyur6baLR27rv038hiN1yWznOdxzgdM55GfzyeOtWMgqeSQ3zDCnkEEcnOCcDPUcgYwaqKeuGP90Bj2Jwc4HXr7jI9KsDlWbkKpwEyRx8y4bGO5JLE8+nXHjVGrKzbtZNaferLXVd0lsfRWSvq72TS9df69OmzsIy8rnr0O7quMnAx1wOPQ9CKcD0bDdT2OMZJyc5PzdB1xjAqsrHPHHGMZUk4OCMZJO7tnk+nanhzg5Ixk9CBgcZPT72Tn9PeuSSUnd/n5W3/Pa7C1tb36bt6aN/ctN9NttCcOeMqMZzu+Zsdx1HJA6Kc8celPyASAAQWyBgg4bPy8cEd2PJAHsKi4IKgNuxwD0ABB4zzlScgDJJHoAKeWHGMnBG4kkkDoQpyB17nksdvKg1i+XmUVa19r76x1Wl9En66697Vm0rttPtbbl369PXo9C1kDHA4xnGTjGdhGeR3xzg57UhY9uDncBkH5tvzEdgvoex+tQqRnjknBZT1CnsTz97HTJ+gpwVcjp1Iz27HAB5znPBB56YzXNLRK6bb6LS21r2ta68+qfrtFX5brVQun56aJPZbr8yfDMCFLchTu4yemWyfQ87TxwDjrTw2AT8zgHIJ67iB8w989e5HTjIEOc8dj8ueQd3JOc55xxg/TGRmpF68ZJ74OATjjkjbu+nP4VDit1ro+t9dra9d/uWqNErONley31sku6/LovlrOP73KoATk4xn0weQcke3PQ9pMgFeCFPC5yQeOeOgHXrnng9OIwc7jkHnG1hycAc44JOfXCkD1xT2fK4GB83XGDyu3HseeQOmMjIrN6brfa/Tb0801pYduVN2d27tpqTl8PR3Sv10Wj6A2WYMN2cnggdSxGQccYA/IcnjmypHTJYAZ+ViMqDyDjg5P8AF1I+hFVycK27Jx8nGGOQSSSecjGCDgbu3SpkbBGct3GM8E44J44zkdPXtWUryXXTVeasvx6edn5GkWrttP3orRO2tlbyWnp6llcYBJ255POWA7njA5GAcj/60gHzfKDgDGeeR3GOg/2j1OO+KjBOex+8RjHI43fUcHPpgYqQHHtzkD7ygc7gB15GCCR1HHHWG72drWe9+/fr+On3FW6XbtZ7PRJbrWz727X+UigHPPQfdJIPJz1GcZBOfTqamjGSrYx0z0HCg7W49z1bJ25A61AozgHIJ5DA8lQMqR1brnOeOgPXmdSceg4BwcA9A24dSe4HTnJHApNWts/K9+2j1v8AO7/O7lbRRurJJt6b/mvmtV8iQ4PADdegxzkdFHTIB3YP4YIOXrg4GQSCD0P4cYx35/iJ68cVFn5v4TxznpycDA45IA57EnOBUy9SeepOMHICnJAxwBkEJ29OeKGtFe19Neuy/B726bAlJdU7rrvZ2ejtdaW1Wt+12iReSAOMjI7c8Ag5yRwODwTgg8U4jO4tklvQ4Kk+mMA8DJ5PHXFMU8YAOTk46MRk7QAOD1+bkEAY75CjHRlzjngHPYcDIxhfbGeeelGmjV9396a8ls+nn1BO3u9dHpfa9rat+T32voTrwAMAKCB3HJ4yB/d+9nPXHHYBynJxwvB9Nvyn5Vz3UdR6HJ7UwNyuR95uZOflGSMDPJ/2ePxzgVIBnCjJB6joB6ZYY+YjqCSOg70LRrzfztp309PMVk36au23N1XW/wCnzHDBwuQf0Hc8D+7j1z09c0oHpySDn6c5ye34dMjGM0EAfLkZwCcZJzk5GfmwADkd2POTnNOHPA7cAHk4A455BJ5J55zzzTutO9rbdEopW3187Lv1sPSzsnb+9p0XyS6+XS44bSAecfNzyCM9j/s56L3HftSgcgjH3ehIOAfmAXPTPf8ATvRjOAuF4IDnkfMM8ZI5HTgZ9+9SDgbT1wRnIwxxwcjpnp7dO9HTvs7fdd9LLX8DPRXTTXazvbW3X01YcnA4BOMgHOMjGdwxkZB+XOeQc4ApAfXqB1Ix7AZ7FsccEAc9eKk28E9MA4J7H1A9iSD02qc4zSbeTgYwVHfLAdvfnoBjjGTjguLSs3Z+SV9rfNN26Pr01LveKVtU+vfRdNevn6IQDnjd856ZJB45C884/wDHienWnHIbHIUdygHzemf17D5aTaucENwFOB23cYzjII6Ek57+tSHB4IyOvAJOQR0B54APU4PY5OTXLqm9pK6TXflvZ6bLr+HUXbZad7a2Wuz112a6XGEBQACcnGDwFJxkEAAFceuMgZGMml5GBg9c525BbHr6ewHoe3LQzZB9CzcYzwcgn046+vSnnhtw+vGTnIGQOTyT16EjoeuGtV3abum/k9L2u10vbUVrW7LS61tpfS/laz6O9hv3uoOCOD12+/oNpBOfz4zmMr8/TuFyMFgO5P16nHG05HSpeT0IYcEjoScYJI45HbPGB1OOWkjOcbhuII9ckZ24wSMgHg9RjHQVai7axSvre7strX7de2uwmr7u9rSut3qlZ/8ABXnuIeCRkg9D7EgfNwOGx6nOMdzTc8jPJ988Nggkn7oPbHAxwaMqc4454A6DGQAeTk56jJyMZ5HACDkrwOdgPIJ7txkEE5AzyOOoANXbmimnp5aX0S1tp5310dyHFST6p9dWk7JfhZLS3T1cy7eD97p0Pr6enGRnb0P1qyh4/i653ZzwcDn0K8DHUj3qqg+cgcdyeOec7Rj0PPb5/bip1+XJAxkjHXGe2c8ZI5Az1544qo6J6K/W2/Xu7bNPuYvR2snZK9tV7ztr2tdLV7ryLKDGSD269ifxz0OCMY6euKeo4wAWHGSDyB6k8nkjGemMg0xclcAchvl6kY9G74yfoT1POKmHBPXjJOB1wB07DkZGRjP8IyKvTm8rP3b6NaNa+X5/Mhpu6k1ZPS1tbWalfZ2fVL5gu3IzwM9ydoxlecdc4xz19cYp3zBs/dAPY5HcbfTHTB59KVT15GeCuO/QfMACDg5Bx6cA1Jy2F4xnPfI6knr06DvnOM9caQ3slpZ+9s3r0/LW/wB+hN0n6RXM312vZdbt6N+QYOQD83QZGM8Ecg8DjnjsQfQVUuplto5ZMGTk7FRlDSkKCVXdjc5X5iOcDnrU8zNHl+SgAA243FT98Z4UkAEknHPUEivk/wDa1/ab8GfsxfCTxh8VPFi3V1a+GtA1DUbDSrERJqesanbqoh0vTftK+RHdSl1LvdCOPZuCNIyqhJT5YOXSK11s9L6uzWv3fma4ahPEVadOEXOU5cqjHS7dtNNFdXfTbV9D5m/bv/4KNfB/9jPw3/afivX5pvEd1I7aV4T0uJNS1HUJ4YfMjE9jiK4gsp5CbS6vyVt7X92J45g0ZH8GX7fP/BRv4oftm+Jb6fxFe3uheCtM1LU9Q8M+EbWUR2URv96yi6lgEf8AaWo+SSqXEytFb8eWAVBryz9tv9p/4l/tNfHDxh8U/GV1q0z67r9xe6Tor3l1cLomgbj/AGfpsvmyvHC1vB5SyRQeWJnUTvDHuWJPhvSzdal5p1jTXvGu9QkNhI1ybV7YW5LzW6KA0YjbALh0Zi2Ixt3cctFe3k6tST5IawpaWsuXWVtU31TvpZpdD9HwWVUsuhDlhzYhxjzSejV0tIvy1vrd/cjkdSvpbp5rl7drSbdJuE0jkSRKfvpbg+WG9RtHADLgmsgq7OsrSTTwld5hmHGQpYGLPLDGSoYHAxgZFdhqNlPd3cqfYwHluC6RyKFkfOQUc8nCqApwSoOc5zmqqaPMk7ICs06FSSGDQwnaEZRJzkow2YUZcHlhivUjOkktIpJatO7+zZX8u1117HfGlN2tFtt9dXbTTXr/AEjlCsrkSyTlE2lo45RuG5gcABeVAwAQ3QketXBMESGMBU2OJ/nt1YOQxUjz1G8KwAEKPmPADsN5JrrF8MXfkeetlOWmlEERAco0krfdROWd3GcjBwo5CnDC5N8Pte3Rt/ZN+0z7RhYZvKHygAFBjARSCVAODyTik8TQ6zhG+ijfTWzT1a11W2ybXY1WAxDd4Uptp72bs9NdtErWfocg+qT20x8yWMHI8uAxFl2MT8qupADMv8RP8RHIqO4vEuQI5YBLI4ZYJwAqmFfnlRjHgHCghcjqvAHOeon8G38iXBeBylu6WrO4YFJExvwMYH73IJySMdB0pYtDRLTaYZVkbzEeMKN3lp8pkjbPykFhuYEEjOeaUatFpcs09feadt2rq6v28+1ug3g68VZwld26WV7xa3ut9G+zaZzsNzFJ5MbGSMW42JKpCu/OWjL8ghQfkJXH8OR0rZ+23cKx29uftMMl60Kjygf9aqeXlseXvKlkdTkcs2PlFSxeGHg8q6AaSFt6lNmXICkbFU7RvTqeMN1znk5v2PyYoszOWWYxmWaaWKKIxOzqUjj/AHSzbmwHILBWBw3BoTTfxabbK+lravV3379dzD2dSD958sttL9EtEtFa3Vf5W+sPhB+0z8XfhHd6BpfhTxXf6J4XsNbh1DXdMSO11S3vZIJkdba60rUUnspMxhooxewywOkhhnRrd3Rv7t/+CXv/AAUU8QftQaN4c8L63Jdam+mLfX2ta3qqNeanfabp8ryQab/aDqbG8154GjKfZxbQ2XlyNFFucAf5ymiPp0mpyD7fcxXdwzPI8kgZbh3kG3LnjzMrlWcOHUHkMAtfo/8AsY/tmePv2TPFyXWm+JNW0ewS/i1Saaymu720adM+TbS6DLfQ6PJJqbEBr+a3eK22C4W2kmkZa55R9jKM46dXFO19U3d69ezv23PGzXLIY2i3GEFXg1aSV9Wlu9H6N3a8+n+p7p18l9ZQ3akrFKolBYchJcyIXGAUdlZDt+ZkDAH5t1XAfMX+IKemQFJxnkeo5wSeow3av5gv2Sv+Cyui+Krzw+PFXjfU9fTUfKXV9C8T6Y9nqOlK08Ud3q1hq+kwQWp0qCW4ie4a90mO3t4g8x1JViaNv6ZfD2s2PiTRNL13Sb2HUNN1axgv7W6heOaKSK4iWWPy5o9ySgh1G9XYOhRlYg16GHxFOquVWi0k1Z33su2vnfrbc/Ncbga2CqWq396Ts/5krLf+716v7ma0nIyQBgHGcHgfd5HBPYnHApvGe/sBjjjHGRuJI4HPQgnkGpsADGAOu7k9+cAc89zwBu744pjBiMDpk4OdqnJ6E885z04PrjFdsbXu0tX96tFfenq9m1bzOOTlf1tfzWmvfS2r1Wz9INoAzu289zljgZAOeDk4zng4qFgBt6NkjIPGc9DuGAAe4H+79LGAOoJUg5K88nhsDgAH06nHHYFh/wCBYBxnHQDkcdPTkDkD8K0au973srJX26PXysna+iXmJ2fWKSXRq+6d199um23eBR2xwAMZ+77HPoew6DuTTNhzwT14Hocfj+HfkDNSbejDBzyQWwMnOSoxj1wSQPbpkI+6VHzDnLYzk9T0+7jk9OeTTjZpe676JX10ST7J9N7/AI6kSV+l0lrpdJrbXS7WnTS1/Irt0K4wCAcc8HnI/TvztIqFkIBBJO4k5BIHAzgAk4I7+v8AFnnFs9844JJ24+nX1zyO3Uc9AxiNuTg87eOep6ELg8dT0wdvfNbX/u3UrO3naO+zSv8Ad2RirJq9+bVLt0d7K2i216bWtpRYYGCNwBBG0Hj6gdQOw/LimjG37pY9RgfrzyD1GMc96tOA3AJ689McDryOSD16kDvngV9uGXcWyCeRxwQdpB7sByQOeepoTWr2V+t7Wt0tbdr8erCS1VtbpR/HW7s9tej236kMmeuAuMkNjjbjp1AY56HGeeMjFU5c7cnnByAcAknpwMDAHryfYZq+yg8kAED68c/w84znOP73A61Ukxgj5uWyQOpBO0de4J59wAK0i9E7rv01tyu1/nfT1XS0S00T8reTcbt23s16/eZcvTd1AG7kAqBnIbHA3DsMEj8M1mTLgDC7iWIYucDB9uzFfT1P4adypx94kbsYA9AAGHyhQfxxxzg9Mqb7rAngNnYRyOBnknt1Bz2Pzdjau7a6fPS1k9Vtfe23X0TenVWi7O17P3fztfvvv1yLjqc4G3ac4wow3bBzwMjHOcmimz8/LwCCvbHzAg7V6nn1Ix0INFW9+nnffdfpb52IS6qXxe9olre3r9/oyAEjjA3ZGPlyMY69h3brjn1wMyA9WPPI3Z/uY6AdDknHbr65qr5hBJyM8AnONuMn73btxge2amycDrgsoxkDcxGQWA7dsdcZ74rwakklKz5UtUndNrt307K1tHsfR+qtLXTr0vpbbfbyehMjeo5GTgrwM9+O4HBIPBIxxTwwPP3ckggDOM4wcZ3fN0B/L3rAjLAknII6ck55LHsO3cj6ZpfM2sDwOzHhjkDI4xnIHtx0681yy95K3dfgvy9U+i7jjq73eytbottmt72vfzLitxk8YO0njdnkk7ep6gYxweT90ipQTtGR9eOoxgdOmQc5PBOMkc1RRskdR1bnoMnJz3zg8D7xH0OJtww2PmJOR1+6D2x69m/i6eorGUWmraSurab7dbNpbu9+myNoW6puPNy+7b7/AD/XotLFkE4yOOB198dQOA2R3JGSNvpT9zc5yN2OepOMMFx0zkfmG9qrK5OMY+bJ24zwc4wT3yCc9Rgk5OacG6ZPzDAJ9sEnHTjb1Y8leTkgVzvm5nZXa2b6262tt6+j7lpJWsl5XevTrq0+tlbpbYtjfw2P4xk4BGeeBj+ROQdozUmSDwDjOcdAMdM9cnHIJ7/hmoHwMZ4Y5AH3cjhQCD3x2wectmpBLkrg9CQSCMnHOCT1HI65IzjpWcrPbu03dJ3VtFd9PkvO7Zto0lJ28l6a7pp7LZa3u3uWlkO0ZIxgKWG3dz2fv04P5d6RsBeT0OAQDjII3E5wTx0PG3NV1kXbgdSxYgYHGepGdu4Z4PIzgiguxOCQQCMYyQAw5yeBnP3s8nkHrWTcnbpyu2uj6Ly373voNJWlF3ae9n5x6P7r6b+Rc3HGP4SB8yjAIxn7x6dCCOucehqdGyxAwMKMZPrj8M85LZznOPSs5X52lgMgEckYC9wuOPqfp71KsnOc8A4wAPbp0wOe/wAvvWcnpZ3tbTXW+nxdNVvu/S5SjdaadU7vTb8Xrrb9DXTs3flWGOcAjBI747AY3H2HNhTnOQwyOMDkcZUHA4JB/FapQtu6jcM55Iz+GOQRxtHr+NW0BY8gjJPOTu4zjJ53ZXIwenRRWeuvRLdenVv/AIG5ok9PO9undNf8DtbqWcZA5yeDkD/ZO4DHYDPBxwOM9akBPcEnPbkAdyMdMY/E4qMHAAbHc8g9QDgds/LkgcD5cnGMF4dgW28cBckcEcZ6+uc55YdscGk32629Oi372/4HYaWtnbs3bbVO67JWHA9Tk5IDE5B4z/tAFcdx9PapUJ5BHJBORx3zu79BnHp39oSRjBOSVJ6nocdz15xjrkHFPUn7xBwOo4PPA2nrxxyo9hwc0Xvtpbvvpa3a911vr13Y4pfDfR21S06W28276LZbMsKDg4AGffnJAHBPU887ehPPANSghcAnnO3GR06g5OBnB4UnA5GcioAQeTnIz93seeQP5Y/xFOx2POeM9yT1G7pnAzhcep9Kfppr/l+is3/kS1raz3t66/1v6PQsDJIGTkYJwO4zhcewxnnB6k1KPmBUZwSGx23dvmHY4OMZ759q6nGW54bHOc4HHOM5x09CBmpd5wMAZ4PBGThuDj8zjjtjqaa9LttWS2equlZb28uvQPdsu11KS2a0Wi/vbeXkSgnAIAU4xxySQMAZPXgZA/Inu4YyF5yQx/2u+QMDoP7xOB046VCW6d+R9QSM5wfTsB1B6nBpwfJZhxjPO3nkfdAHGMkk9OpHSktOnT+te69fW5Nla2vVptp6e7bTt5dfkTDLHBBJUEYBJDH+HkZ5PTj6Z5p4wOO4PPUYz0yT7YG3OB1zkkVCDjGDg4GcEYwR2+p9ehGRipcqSC3HPX1b19SF6Z6EfnVJffsrPT9ddLJX6jTvyq2iTvzKy2e1n+Gur6Ei+wDE5U59c5JI45xkHjByOelOPVhjkhSSeBjqQMdOBzznOF65qMMABgnkg5zwfXIAGM456EdaeORjCnnOclSRnqTgA4Gcnv39KFpdefTdvbRbO/W/T8Jatvrfpbzjotei6ff0ADJUnJALDjJzzxgcE4OQAewyal5PPONo6dO4PJAPoD6Zx6GmZA4GMDAxyeW6kdjyT/wHkHrSjj5eBkdOw64yOML/ABAZBz7Gi10n2St1dnZu9r6razstNLa2W+6ab16+V9LrrbTfbTs7n0GQGC443DHPHc4P6etNJIG4DPTPbknI2jsc/iMc4zSgEnIbJAz0xjdx36EKM565GScUrDsBngHnqD2JI74BOAPp2qlFbR1W923o1d+XdWtt22Fs+q6ebvbbbXVWVlZb9hoLMpPQjqAvUHsCcAkj6jGRUW3ock9lOc/KVJIOOFIHXucDvT3PKgAAcHCn5cA5yT1644HsOhNRnHUZXBOAegOD1PcYP0A4HU50p3b1d77LTl6Ppuuq7vfyTitb99Ol7NLo1r+fqMyRu6nhQBjI5HOTzgdcE4yvX1oUnPfoMZyvcHaD0HGWx1AJHamEYfBOcDqBw23IIGDyBnAB4C89OiFsYUcDqAM8dAcHsQMj8QemK1jzW0eilp+HX8e9+ytZfK9m9k3e1tfx0tbqWVOCfTPuScDPAGRkk7c1NG3OeT8wbbngYOCPm7gnr6kgHsKwbPY+wA+Yj1H0A5Oc9TipEPIBz36gHkncDjuOMk+4/C3q3bbTfm9fv2bX/AMrK7uo2d3Z33XdXd7O70Vn2NBD0bLHjA+909gPbOeOPQ1P6gA8Dk5645GcgcdMEc4zVZDjbzyOQOnvnd2X26ZOPrbQ9R7Djj5geh65I7f/AF6I2jvfy0UtNHt2ura3/RzBvWDstWm0tWny2iv+G636Meo4GRg5zgcjJPc+g4wT0+tOPH3uV5GMjdtHGcegI6dDjjk00HPrtJ9OuOoOME46Hd07etO2IzDkk4GFyQoKnIJ5y31PI5GAa1jJvV31StLWytbXrqut27GbSV7ptq/S9lpp5u9+/mc9rerQ6XZXV3LKYba2Hmz3U7JHBHEg8yRmkkwuI0UtKqb3UDkZNfxE/wDBa79vyw+LPje88B+Gbvb8OvA9+0EUMYktJ/GXie1TEtxM3n7zpWnXDSJCZYVW5lDPtI2V/Uv/AMFIfj1pXwA/Zl8d+LG10aXr8mj3dj4etkSFru/1XUY3sbERPKSbaCC6mSSZ4AJptojDLuBH+an+0/4t1HXvFst1qFyzJcq98LjeJPOeYmRtqD/lrKxchx1Ix1NeVjZSr16eFjU5YfFW3T92ySTT05t/0P0DhLL4OlPH1afNJP2dFySWrteTXV9mly/O55VN4t8Q+MtV/sywtIRJczYgsbC2NxdTSu3yx7UDzSKM8nG9iRwCcL99eB/+CePxJv8AwZo/i7xhbSaFHd6pBHZ2RiMd+P7ZaK3jlnix+6LvMgDHLRsVBXdivrn/AIJa/sOfadM0z45ePdF83VdbKXXg6w1O2E8Wm6O5ympTxypgXt8o82EEZt4vLYYeQk/0B6v8JYfEPh260afCgy6fe28iKqSQXWm3kN9avb4ACkSwIpT+5XxOc8V08FXeBwb92MlGrWu91bmSv2W9nv1Tdn+5ZFwf9aowxeM5ffXNTov+VpNOXV3b200dz+Zf4x/8E+20zW2vfDlnd31rpOlWdvqzbZPtUkm5o/tUZVFjF0YxHJdAnZLuO0g8V4b8N/2JvEuseIL2K902QbLu2thaywPHII5WnaMrGVwqSQwIYy2DiTdkknH9g9l8K/D/ANnMGqWVvdvJGsjq0IBdpEAkWc8qseMCPg8Lg4NJafBjwTp9zLe2OhWkV5cqsbzJBGZJFjQmNZHI3KiKwEWOQCQCC5z4lPi3FKk6TqzlZJKWq0smmmm7+uvqj6ynwplftvaLDxjyNWil7t7LdSdrK3bSy07fz7r+wZaWF94MgudET+z9Mc6tcCGCQS3lxbwM6xNI6DmSby4t3JKBsBuMxS/sp2xl8VXq2ctvczINL0SNFEn2aCR915comMG9ETrbx5+YhN7BSa/orufB+mxxqskEDMAkUbFFO04wYwTznkZzwo5xkCvMLv4YaBHNds8KuARdNE6L5e3JflsbhIpPmdfmOR04rjjnuIldyruXTWTfu6Se99d76X2W10ddTK8LTkuSjGLT1tFXltFbJe7rt8/T+cvXf2TrLTtN8SQW+lwoUu9PW2d4madfPSyt7qV0CMZZ2McrtGPvTSyscACuV079imOOwfVtT0wu7xTSQQrGFRZX3BSwwHIBEcjIqkD5oycnI/ou1v4a6Dc28i/YbWWHylZZ4VVbhnYu4+XnaVZlkOeN6getcQPh9pUGk/ZobWIpBKxCupJMpdXdiHzkuVAIOVHIHykiuyHEFaMm4V2mnsm0pfDrZXS38ttOz82tlGEnJXpQunonTjaK00eyT63d3Z2P5ifj7+yPq3hPSzr2j2l0LaOGJ7uNIWSR7nALSJbj50Cg7nlACuhwQuOfz01bQ3sLv7LcrtgV383KEKT82ZsMM+ZEdvzD+HhsYIH9hXxV+HlrrGjXVhc2kTPOGhZhGHEiMCvmNgcZQEEjpzt4Ar+fX9pz9nq88G3FzfWFkLjRrued4tuRNaiS5njYHIDLuWMSKpypxGSAS2ftOHs9ni/3VWom903dOyaWje9t3qt77s+I4myCNJRxGHppWvzpaXelpJW1dtXbzasj8wNU0VIAZrNdkthuMo25PlzBtkh29fLOGA7BiR0NbS3sskenDU4lkVrSOEvCSrTRZ4lcnguOOTkqORgg12I0uSK/Fs+yYzRpBcKw+aXy38tcE9HVSA4HGRxgZrJv9PNokIjDNFatIiYADqHYpJEccYBG5FxwnQc4P2jqc3KpptrZt7pp+u/bVH504Wb82k2rdNNtdtvuR6t8NvH3jDwN4n0XxF4R8QXMF7ZRR20Fx5q3CJCjB1tLq1uCYprV3WJZoH3xzlQrqwkr/TP/AOCXnxp0745/safCXxhaXlo9yumvpWtaSls9lPoWuWfkreaWts5LGxDIbjTZM7JEnmSAvFHlf8tbw7PPZyrLlrjbN5cyA7ZpLUtuWaIngXFu6jGBmSEBeM1/ej/wbi/Ge98b/ADxZ4B1d0ub74deI2t9Nuo7i2M8Xh7WVS5tYtQtOL1YobuJVsZxugjVpthQb1ZU5uji4bJyVkrJro7taeitf73p8nxVhPa4ONaEdaMldv7SlZb+Umtutro/pnIOAcHacAkjoPTGeMcHufxPEJD8YOFzjhTzjPTjoeD+h71IHyAdwIzkY3FWKjaQvGQe5JIPoeKQtxzjaMgDpkjgYx2OcMD0G7Ne2rpXaT5bNtuzu1FtKySVr6a21Pzpyuk7PZWaS7JNaX1ur76ddSM8EL1yvQA4Pf7v169fem5PTp7YHA6DaSecdD2XkH1pzLuYYPUbSfTPUKcdu/0yT2pCpxnJIGR/eKqB17Dkjt3961jqt/VNO6a3b02stLv8rOUk9Wu+93bbTX1/yIzweQccD5SMAjHBBGMnHY9x3qM9vlVcn64zk4JPQEDGDyQeM1IVBx9QcE8DPUnHVunTP6ECNgRnn72CeST6gkntnGG6jgrjFUr6qKbtbRO76WdtHfotGQ4tWTvv0V078tr6a9dN777kLBUxjv3AztGfkyenPbu3WmFxzzjJ4+XALZxx6k8k9sbhkcVKRngkHoDg4yV6Fh6ehHGOetREA/3T85Oc4AGeoB6ZPoOnPfnduW++ibUtk9Nr911t66ENxvZ6NabLV6XW9lrtbp5ojbDcrj5jgn0HQjgcj17g84OKgcEbhzxjaepbByFHoP5Y+tSnKZyeOQOeMMcHgYDY6A9B1GMmoyQe3K4HJG48DAXPADdc46cc9S1or2T1Temq2a9bbOz19bXz0dot2s35NrXp3207PzIHG/kcEryeuf8AePQHOM4IOMD1qnJ1OScfQkBwO3crxjkYOcdatMWI4+Vchdoxkcgbs9SGH4jnHaqkgI464Uhf4iep5J646DjkfUEODflZO2nlZW8rb62WvZ2JkktbX2dpaJfCktOq+er73ZRkyf7xOcnC+5A464yOoGQQM+tZNwMAjrySQeSvT5vfk8jpnPpitaVmyeo9hjIxzgdOD7f0JrHuCO4HVsADtgD0AOCTnnqfXBrZdu2npot/P00Jelt7JRV3qtEm9tN299er2MiYKCys2ACDkZJIHGTjOGx0Ge2B05KZcADoRj5QMg88jpgjCgduR1yD1oo676dLr8tfPz1e/QzdSMdFG6bbV3LutEkvP56GZ5g7A8H72ByO5Yd89AOenJHNG9SM4BGR828DoDnpjJA6E8hvTg1RaU5IydxwFYdDk9MdRjHDducjuWiYgBdpOSWI4wcZyTjoBg89TjjpivDnH7XLqlrqv7ruldfj2dj6ay9bra1n09dH0el/vtdEqbxtDFgVzvyAc/xEZwMjnByp71IJELAAkEE85HzH1Dc4wTjngdR75wlU5+bgjq4x1yxI9QAMnPXHAB4p6Sg42YOcbs/KMc5C/wB0DBAJ79+uOSbu277XS19Oui8+nfe13y37pt7dlr36/O7NFWLEjOAFwBgZBBPzBvocD1z1HWratgYVsnHXoR7juTj+HGBkkdAaykn46ZyAQOh46YBGNoxxk5wOBirK3EYPzPgZCk5G7kdgPugdx9RxnjGSvZa6Ncq3s9N7O79NU9jRe7ZO2mjd72TSS2+fn5l/eDkgEDjGRjHRSACD3GSOOCD704MvfK4wCw+YkEfdzwQeQfVUH1FUDL6N1JXBYDJ4JPUnkfNnB4OOOaUzR92B7EgkfIATwemTjPXJOBxkVzScrpcr1aV+vLpddem99mbRjHlV3dOK2bcnZRd356vTR+fe8HU9hjLEZIIOBjBPcnrxngY707zDyCCeABg8AseDggD7vqMg/UVniaPHDDKhTyR1zxtxxjOAT3J54oM+89QCMDGeSQDweSAM9cZByD0ziUrLZ2Te34d97r+tDeMVJJRtdJaPV6aadX6aq1tjQDY4+fGMYI9DgbsdBnB44GQTzzS+Zgjk/Lk9ThiP4T146dj9OuKCTAAnzMDccksDk8nAGevYk8Hk4NPM6ghmxk524bILduo98DOBn86xmrN32/4Zr7l+lhxirb66aeV4303v3VtvuNAyDap6E8E5wuSMDnGQOOnXOd3Qmpo5OAxBYk456jnnOOD+JxxnHIrK81SBkrkjJLMMjaeeF4ySOMDqTnFWI5lypJ+XqWLZJP3uQvynqMA4OB05xWL6XVk7NN3utFdaXX39evfRwXdO/ZytsrXsrL5vqulr9FCVwhUdeCeRt/vAsOikZz6gk4x10FPB+bqeSB22jHuDg546dgc1iwSoVH7wY2kFc4HTHJ/IADuB2rVhlQhB8q5IBOeDtHOGPQZ5BAzn2qJO3Xdb3W/42/PvuUnZKN+/n5aWvfv59y6OgJBwMk9TnAP3u4HIOMdvU4pwyCAehAyOuDj5AFGMqD3GGAPTGBVYTjJAcAZ6bh3xyR1wc5+nOc09pYxyzrzyGU4/4Ft68YwegIzSTv28rO+xSSbTSb1s76LVpJrp3WuzavcnB+7gEEMeARgjg59Rg456g9KkDYbhfVieMNzjAHOOcc9OM4qss0WeXUjGeuNwGB1weeNx7dhzUglQ5USJktnr1BwCenTaSQDwe+Km61/pa21vZdfnbVabKS5bO123ZWvpa2trW7XV2WQxbgKd2PUDPOecj7vc55AHTBp4Yg9sg854H+2AoHIJyckDqSBVUSoP4hxzwTnntz3wMnJ4GRk45csy8kkccZJJP+wMDjpjJPYcjrmns3Zvuntb06bN9/yFG91vZ3V306+frtqy5lsErkDPr2IGe3OR6dFPHNP3DIA6ZHfaSAOe+MHAA5J6YxuNVlmXGCRkngg4JBJ6Z745HfAI6UnmrjPy4J9cAEEtg5GR7nuO5oT2f47Xv/n2BxV+ZPdt22vs726p2t97d07lsvzlR8oIyCMjjOTnGMKDweaAyh1TDDKsx/uYBHU9N+GPGMnDcgiqv2gevOAVx9T0z24weMdDnkUvmKMe5z/d5J9M9McYHpxk1Wr+SturNL8/68ieRO7S0Sbu9O19XJK1mrtXeyL6nnLDIIxj5QcD7v06bs5+pNShgD91lwQBzu7cD05BJUc4wO5zWeJcY42jBDc+vJyDjOVGP04qRZTxjnu3pjk5HGMjHA/h6YNJdbp9du19+ugNO0Xpa9vnq/v6+V0y+GO0gZPVjk/xFh1ODnA4PQde3JenAUFu/wB4g5bJzuBzjA4HHU49s0xLwCfQHbn5x3JHbHbnnJ9eBMsoA6t64xnHtnp3HI6n6VSs2tNmn3tZrd/8DR67EyirLXmvLXsldPRabW36+RY3DjknBY5+YHAPoe64JH14wDT8jqcNnP4FecZHHqTxyTjpjFTfkqAR14HPXqeT93gc5JHc85FSb85bIGCCSOgOfwJHTtk9uCKq97pXd3dJ9Fp10+SX4iUWr3tZKLv20jZrprv1211Rb65wSOmMDOAcfeHGBkD6/QUjAnAzyCc4zzwDn3PoPb1zUKvkttBU9ck5JGM/jkZ464BzzinsWCjJ7MODk555OeMZBwM5xzxg04uz5U9+6s7bv8bK97b9N5k9WlfWzTva21vLpun8xzA8Dg46kfe+bJ2849ecjjHIHAqq/YnpgjBPAyfm3YPQk7lOMHIAOamY87eeAWJ435xySegB6bRnjknmoWOcAdc9+Rkr8oxxn2Pp1AxmtYKLcuVXknZWT11S1tru9e+1upLT9Vv0/u36dV5eeqvdCBjGB1J4HU4yOcdMcH1z37sDeo6gnOABj1wc8ehAHXr2qIg9SASAc9QMdunGQOpGMevAyo6DcPmLDBA4wB03AjGccD1GT3rSOjbT1vfls7fN7bq2mvVCdlZO/V9Vayjul27WatsyymOc/XgkMQOMKPyzwMDntUoYZHykDI7n7vpnjJ3clug9TiqaupC/eY/dzgjGMsT7k455GenPAqxGw4Gc45GeQRkjPPbjGOp9OmW4t3tfbmdtLPbvtezVvnsRondu8V7t3a6aaavr1203dt7a6UZAQAkE/ezjOSD0B54zzwR9KuIRwSO/I9jyduPTOT+YIrOjBwOOxA6DJGSRgdOBkH2xjoa0IhngE4HAGAMH+6O+M8noD0z3NPmetk+W/K1vpy9NNt+j+ZN4ya0vrZdm2kvs67aXfe9tCfPUYIyAcZ5AzlexwwPc9R34xT2VcZIyNvQD5ie45wDz/wB9e44LAxA5G7Pf6dPc9BxRM2xJGII8qPzAo7sFJUdMjc+ASM4z604Xsm7xilfr0te19+l1+RldprR/4rrlautLapq/XdvTax/JX/wce+IfF+hxfCfR5NUmuNA1uHWbo2rTpFI17pJ/cWenwQkY07T4He91G9uRJLc6jFaoHhiVreX+YT4W/A1/2jv2hvhB8Omt5GtJrwXviXyCWSHw9oTi/nluXHQXMflQwt92UySBmXNfr1/wXq+NGt/EL/goD4r+GWq3U66B8JvB/hnwX4csw/8Aogk1aP8AtbX9S24EcIv5VikkzmYi3McmFcA1v+CQPwxtdb8ZfF/423Fohs9Os9K8BeF5Jo1+VrmVrzVJYeSSwtjDC+3pjGQeK+TzzFvBYbFYxXpz5Jwpu65rNKCd+6d5JWafTy/duD8FGtTy+hNp+7CpUSWnNfn1S02au7rVu22v7f8Aw28F6d4Q8P6bpdpBb6fBYadawWNlGqW9rb26rHFHANw2BkijWNATuwqgA5UH0R5QQYYRufBKhSQPlI3KcjIZgTweoUnjtk3aicNa+TBcW6Osyh2ZVF2kqSxFMEFxGFVlzhSwCjhWq1KZTIxGSs3krcbMCQY4cb8hU3qSAeOPevwqtVniKjkm7yk3LeTldq8r7a9fwtex/RmX0JQj7rj8KXLZJRSSsrLrpa1tbWTNlJBEr7Y1KhI3Enm58xWUEpkgjbkHpyx+pqvFqksczTD5AwO1HXeCcYDcLtCYGCAcZUfdLGiFTEzkKFiVEiSMsDwg+cHOeM4IAyQOBkGqN0ZkXfCsSkkqhkBLkuR1jHyrGwI2gkbAGZjzW8FaLack7JNPrsrp6Wu/T8Dt9nFzVo/Z95rS793e1/PppsivqkrMdyui+e4mZFY4aQ48x2fjbIcAlSPlwMHOM8Vqd35DxkqXZmSKRjNlfKc7jgD75Kkbg2c4wSrVuXC3d1GqXEhihiZpA5TYsrg43ZXIePriMkEnbnBxWFfWUUqLFtkRgAzFVK5aPG1t3Iw2Tk5B7laum3J8tmo3XbVq1+umqdu/btE8PeMpySdm1ddumuj0X3dls8O4lMaykCOOJ5kwFKDcpRSFZWGVIIAHdTwW+9WBfbgpSS3ceajPkOCApADlXAIZsHJXALKDg55GlNapcedLDPNDNZ3O2eMw7vtEUaFgF34QjDq29AzDbgAisnXLua1gieKJ2RWAMLniQyEK0jDgYUEtlTnAIwK3lTclFqMmr33el2ld2taS7P7+3k1YpXinHmTejVnfa6163W+55V4ptkWCZ9zN5K7ljYHkADHAUnAU5wcgHqea+H/j18ONI8Y+C9ZjeAG5eJ5YA8KLsuAjsZY8DejEAAlSwzg7Dur7c8Uai5jWKQRKZ1PlmPcmOfusxBbCrwCf9YMBiMGvFNVsW1CxuLKUZBfasqhcqCpbeN3BCo3K92O0Z2mvbyqu8LiITi5JRkuZN2v8Pn8rK6X4Hh5lR9vh5U3Z6O1rPRJbdr7d/vP5QPilod74X8VyrbgGfTtRnuFgK4juo0bMwQAYWVdu5osFWA+VUYgVxmrzWOpadPqkSbRcXSyjymZWhuIpMzRlT8uSpx5e0NkYDHGB+gH7bnwn1Pwb4mm142bJZXs8ksF4iBYfOVvML7lG0sMBgjYyA6ncTivz9dY7VXliRG0nW7eQyxgDbaavaH78JbG03Wcx9PlAJ5Jr9swdWOKw1OrBu6jHRO2617K6v57XVnY/D80oSwOMnSlCy5uaN1ok7N69Xe+uxxyTIb8LGrxF5GhMqgj96RvimYZwMZQEqTgIykc4b+uf/g3E8beG4vixr/hie3k0/wAa33h241LTb6C7ihsda0RNkGpaNf24VJ5pIbnyrzT5sS28CrJ+6jkZWH8id/B9likZWkLySx75QDH5b5QtIgY53vCyg5AzIjHoc1+yX/BI740p8L/2lPhDe393FZRy+IZ/DkV1fNKILWPWClq6SSW5EylTKHgRvNSRmK7C22ujEfup4erGUVyzUZLeyk4pu9v1e/kfO5tQeIy/FU1ze9Bzjaz1jaVlffmtZJd18/8ASvJUpuVSoyDg4wuR91j656Eeno2KjOeMscDhsEZ3Hkn2wOAcHgg8YrP0m6S7060lSSGZZIIZFlt5DNC+5AS6SE5Y8huQMNlcdavOCi4IDc/e5ySeobHHTOTnvgCvoIe9TTSu2k5O6a26ef42foz8g5bSd76bp99LXV9O9/PQbuz1B9eQMYJAI4xjA5zg5HTggFPunAOQGPIGMcZOBjnPI5z+Aob+HC43EgHHrnoQc4zyDjIA59aXjG4sep5OeuMYA5w3TB6dCCeauC1X/k1nqvLXbpbTXV+Yr/Z1b03skr627W+927jSeN3JAB4GCQSeoXHGAcdumcAnhFYYyRnnnkEZBHbHAABzyQDg5PBprKMjkgkEkD6kEc+p9z6kdabt4z1wefTbjkg5yD09ckADrW8VrdK1rv5pq3Nprq1fbYid9NGtVzLd7q/XbV26XtpqIQBgA5BYg9cYOSCOMYP+BIGOIWKgY24IHB4YfN3yBn5ecYGO45qU8HryO46Y7D3Pb1A65qHBJ7YA5A7DPUtwSo5GOMY+hq2k1d9L6Ldba/187XsZWtaSv71nttb16P8A4GjK7bTwCcrgHrubnPp90Y/HuDioWHqcBep6/P2GMZyPbjp04xKQM5IwS3PU8/pyR2Htz1yxgwzzgkZx1wvGDz3zg+2cHOMBpadbK1k7PW2trXvo/la2miM3q9V717+6tlutNLO+1/5dNiq2B93dnGD/AHcYyoJPHH0z6njBpy4JJyMhhyoOT/sgnBBPVTkEYJz2N6UMWKjGO6gEAngk56AEjJJOcZGMdaTqxCkg7OxB6dSc8AgZ6Y5GM9avtZcqt3s7PXyvbYF71r66t2avfa67drXtq7GbNtIOB1yS2fnGckD8CMHuSPpWfOcR5PIXrgg/JjqV7/N3Cknpmr0oVs+/QgnGMA5Axn3B6HjrWfIwJ+UBs8/XCjJbuAM7scAk9s1pFPZLz9PhvdLrva/5EWtdp6OyWsle9tLd17qb73S88ic4OCGc4UAKBtOTyQWAAyOPmxt6ZNFE+3JyCACCeefUdTz2OBkgcHpRVfh5djPmlC6V1rdp99L+XS2nmcL9oAJBY7h90EYz6gHpluOF69RxSfaSVPOOQeCcgj17DKn8+enXHF2hI5+/9TwDwR/d4Iz02g8ZFIs6EZYkkKcKOOm4Ag8dsADBLD0zXjOCV+sWm4vS0ZWX3K97+nbQ+nu9Fr0v36X183ffyNoTnIAYDnnAw2Ac9O3A79zj0qVZQ5J3dc5HADHPI7YXA/HPsaxFuI9ww27plWyTxnrjI2j0yTjt2MhuVYOCSPvcBiMjghemAMDPQ/3ecVxVUk2k793ZW731smvvGrKSs7q0tH3va3a73T0aXqzwb4u/EfX9L1Q6B4evZdLWzIGoXloNl288kUcqwRSfeht0ilRmaIh5ZGIyQuK8Sb4k+PuCvjDxIeFHy3szLuzx0z1HPXC9T1rq/jNs/wCEv1J1Dfvk0y4Ddz5tq8bZwfmB+y9xjCjpX863/BVD4r/Ff4afEPwPH4L+MPxF+Gul6r8IfFeoabp/grTpNTt9f8c6Vq9vHpGn6tBFG8lla30TtbvqiD9wzKjA5r1qVKksNRkqMKlSbSfNZXbaT96S6PovI8z97XxssO686Kk24tRlJLljzpWTTb6JaPsz9+2+JHxEYYHi/wATgZA4vJz93g89j0wRzj1xUD/Ev4igbh4w8T85Uk3cx6Zw+PTphfX86/hah/bE/bvu5LmKD4vfGGeWx2/bYoodQluLXzwWiNxax2KzxLIqlo3MIDgbg+MVWh/a4/bm1CO+kt/i38Y7qKxkhhvntzqLfY7qdRJFDchLPdbzzoTJHFIiyyIUkCMhBM+zfwvA0la9vfg9LRvb3bPXp6K2h7CyPEKz/tODbUea8J2XMouyXPu7J366H91p+JnxHwD/AMJl4nAxsI+1zZXA5AK+uepPU+tU3+JvxK5K+MvFAwFb/kIXCkZwOdrAc9fXqWJr+FeP9rT9uC4uLi1h+LvxmlubZrZbi1Q6m1xbtdAm0S4t/sYntxdKrNbtIipOFLIzAHDF/aq/bZlnubU/Fr4zPc2n2b7VZLeXIu4PtQZbZntPKFz5UxR/LkSNoSQxZgMZhUZt/wC4010s5Qv+Su7elnp1NY5RUipXzFXVtOWUn0Vrc3df5XR/dC3xN+Jnbxt4qHJGBqNyG3ZPOQegwcE87T9aib4pfE5TkeN/FeFAUhdQuBzg8cHAB9e59Oa/hotv2nP217pr9IPil8Z5W06VINThi1G6ebTJXhimjS/t41FxaNJFcwvFJNEiSpPHseQvtotf2o/2w7iHU7sfE/4yz22hrKNami1e6WLS/sgH2oahvCtbSwqwM0TgyhW3eUF5rOphq239nQequ04J7xvpy2tZabvrtYp5ZUilJ49uCXSEru1tb82lnsndadj+5F/ip8UskDxx4uVvvcahNyG6cbsZHPv17800fFz4rovy+PPF2AVODfSlQehJJOd2QO3fjgkV/G1pv7Q/j+Pwnpuv+Lvjr+1/o15HBbnxFcaRpmg614Thlu3DrcaRrcninT5LmxeGWAeTLbNNDOzJcXELDy1yPEn7UfiDw3I1rqv7QH7Vem3F7p2lXWgT65/YmkxzvJq8setXt3bRazqBn0eHRBHLpRsb03cmtPJb3flWoRjlUwVZW/2SlraVuZN2tHrZvqra6JWWgoYOom74qq2r7052atF2+KzvG33NbH9n3/C6fi7Ht8r4heKgCVyBdk5wRwQxJAzkH9K4v4k/tKftD+GPBWv694V8Z+JtX17SrJrmw0eRJr3+0pRMifY0itity0iRs9zsiZZZY4DDGwYrX8a9t+2MGnunvP2kv2nYbcauEsoEl8P3Er6Ht2vJdXh16NF1cPmeGOKzFtMpWGQ27Zlqy/7ZEKzQCL9pL9p/7P5kazzzR+HRchQh3TwxJ4qiDPIduy2Zw0YJzcysAxwqYGpLT6nTUXZOzSfR/wAr3fojaGEqc6br1Z2km4KnJqSumvtLfbytqmj+u34QftdftL+OfCJ1jxV4k8YeFtaivpreSzm0m80eO4gSSRYL20stXebUI7a9iRLhBcytNGJdjnaEUetJ+0X8dNpx8SPErKPWO14VBnumMk8ewJ9K/i8P7ZdnNqUqzftHftODSm0gNHfF9Cm1NdcS5LSWrabL4jMMmmTWozDcrfRXEdxkTCWMHMV7+2Xp5igTTv2hv2qYLtGiNxNeXXhK4gnVpB5oitYNTtzZyQ25d4y9xdJNKEiYRqS4yeX1bqMcLSeyvN2aaaW9umut7W6GtXD1JTc41J0U5fCoSaV+XTWb16+V7pn9pkX7R/x1TGPiH4gbo2JbaykJXaOu6M8g/TpnuasD9pj47gEr8Q9WG0gjOmaexKZJw37ngscjnkE89K/isvP2y4beG5Sx/aU/ajv7lbWWSyuf+KUtbRrt4t8NtdxPqktyscMpW2vJopMReW80KzqVWvFB+2x+0MAu346fEIOCr7T4rgkTzNgLn5kO4A5AJGMANwcAJ5fVTblg6bT95OLTStpq7dP+HJhhJyUUsTOOjaTg0/iSV/f3svy76f3iL+058eF2/wDFe6iQcFt+jaWdo9MG3zkD+Lvn0NTD9qL47A4/4Tm54Kg7vD2juduPe26cjnv1r+DMfts/tJMx8n48ePgofDFfE1u+S3BB3RsAC397I4xgAmkf9tr9p2Nm2/H3x5GG+Y+b4htG3EHGMNER37cHHIArOOCqptfUoa2ai3un11TTfZW7ehqsBJ3TxiitPsNttNa6SdnurX03P71B+1P8ehuK+Niwzzu8N6KzADAI5tuAcDnkgegzS/8ADWPx6UZPi+B1+b5T4W0XIzkBjm2IHPTtn8q/gkP7cP7UuSq/tB+OdoBAA1vTn2EH5l4tjwScnkY4yBnhW/bl/auIQR/tDeOASyj/AJDGnHJHIxi3IxnGRyMZOM1SwVVW/wBggm3ZvmScdFbpprpbo7G0Muck75jTXK7XtK93ZO/v38vXp3/uX+K/7cv7Q/gH4c+KvGVj4l0KS48OW1nfE6t4ItdQsbeyk1Szs9Rv72y0m2XUbmHTba6a4aGxInkWNiudprgPgT/wUX/aI+JHif4iaNq/jn4aa5b+Er2zfRdQ8J/Du90mw1XQ7u81C3s9Vul8RRNLcQ6pHaxtbR2pE9s1vei4wstpj+K6P9ub9q0xsJv2hvG+zEqtF9u0WYMnlnbuE1lJG/71SGikjYeWNwbcQB/R7/wSK8Z+LPi/+yT+0T45+Jmv3/jHx/4Q+PPwg0vTfEGrzaW13afD/wAY+CPG9w+lW8GiLFYR2N74g0FrtJbmD+1SbaNbhokCo9rApqTq4d05U7tuHs5QqKSilGScea6tdSi7336MdXCLDYSrP29PEOUYOnK8/aUrWUuWKm4PmVk+eMmre6f1h/Bn4jS/E74daF4vuLSDTtRuvt1hqlnbOXtY9U0qZILmSzeTMn2WcSpPAshLxfNHnaAK9UE4UYZsnaAc+vfbtOAxzgn+I885r4z/AGQNQD/Ca5tSc/YfGevx7GOSBcpFOgxg/wDPMnGcYPqQK+sIrnoMfMGAC9ACVHIyDkduR+HFeLWShUnGD0TaV3sna99em19X11OaNpQjaCtypub13tra615r23tu1ezOlWfcARzwODk5PTackYAx83p+NSiUc4zk5Hy7QASMA4x/Cc4HcVhpdA8ZORnJ6bj02nnHcDIxnsBnAlE4/vbiF2gbuAc4A44bBwTkYGMeuc4tPW2rfe3Z9N7q6d9LbjdNLVfZ95ppNO1ra9enrvdm0JemT0z2GWXuRj5vTHrwOtTJIRt4wMjI56n1Prkjr171iLL1BI9mLe2SRnqWzkemOxq0sm7GDleRw3OAPXI579fbjiqWuvVW06NK1/V6fn6Gau7NbWTtZW067WW+mnfsawm6dMBuSCQAx6FTwCfT26deHl2wcZ6jlmxkDlcenJ4J4OMHrWcsh29RjAyeMErgDnnBDdDx1OfWpBN8oIPplzkjd1ZuBkH7o5ABxgGtoJ3i76PTfR2abvrvo07PXpqRa7bb95q99W9NLp6W13XqW1kY4G4ZySR1ycZOBwOvc9AMHgVIzZ5AyTx1wTweG5xn1BHTIHBrPSQ/m2Qx7ZPYcjndu7Agn0Aq0XbnbgHIAxzzx8x6fXgHPtVpPXZKL0b23ivO34eoOzt2srW9Y2d/6f3kTtjn6Aj29O/fOMe4FNRiTkg5GVI+UAkd8DPAzyw5688ZprnDdTwd2MdG43H+nOPWotxwc8A4wepHIODhcdMg8n12nvr56+St5L8e/Zu3pm7vzsnd2/wtLSzdk/XcuK3PU4wfUZHf0z7jIB4GM1Krc7ctjrxxyTxjsQOwPQcd6oh+R8uMADliBnnnoDtwCRgHkDKipVcDBGR15ODjnqBnkKPu5AHPHQ1UV168y5b3fqvK34aW1J6Sjpo9U/XXzT3+7axsQkcg4IGTjOeM4J6EYOc84INakRPHIzhsgk5ycAY6dR0698Zyc4luwA4xjPGB0JKkHj73uM8c9q14iT2z869TgLu757A8444I28ZxUxvG9nrffrZ20X56foTZJ3d171rJK7u42e2u353L3UcnIJ554xg85PTqMflgdQkgDwy85BilQAHLHKsAcD0JHPXP6i45yS3Gdv3cAZyO/UkDPc+3VzbipxnbtJwuGJIDAAYIwc4wR9T72rdW0rd1Z2Ubp7O2nfbz1Ias5N9HbW+iaVpLXX9OiP8APY/4L9aHBoX/AAUs+Keu6U8RHiPwt8PdZ1FY5C6f2x/Zc8N2SoARJsRRtJEPlQgZJ3GvvX/gk9pFnp37J+nXCgTP4h8Y+IdTv5VZkbzYblrNUWQclIUhRDtIXC7fWvDP+DkvwLdaD+1rofj1rL7JpHi74e6Bo1heRBfKudQ8NLNFrMxC/MZIDcxs+4lpSo2jaDXsf/BPXxf4Z+Gn7Ffws1zxLfGystZu/E9xaxSf66eR9cvR5UUUZyVRU8xyTtAYIxDHj4DjWMnlzjGL96uo6aX8ktL+6/11P6G4BlH2mErN6LCQad1vFKLSt8r63v6H6zW1n5kXngIC2AspYMck4AX3Kk4IHT5frp22lTbYhGitE+4ecsu3eqBmLtgheGAUEfMBuBOM18Fal+3t8HNHjeM6vuuEkjW2ssGO5nVCXmaXPyW67IycMfMVCu1csrGx4V/4KAfDfxPqNhpun6fc776b7PC5ctaxPKSY7dz8rIsjDLHYysuf3hLEV+WUssrSu3TqxWmsVpbS60VtddHbXuft2FzWnTco3TlJu2rtsr31sn89++h92XVnNbSMssSBFTh1JkUYOXTaeUHTMmfn49KqR2Ml1umWJY1ZwWmkfCxoVPUnuR04+bKnpTdL+I2n6nY/atiSedYqfLhjdow7YPlIzA7njB2kMrHGcZ61laj4mFsxZCEU7cxEjblVDAKm3ABU7MkbQABgGuqOHw1uWU5Oabun7rilZOOr1u7+bu7dT2KU6tSPPGCu+t9HondJdtd+tzoJNKhijmebyTDIhckgkqkWFl2DP+rwfmZeQOvTNeT+NviH4D8IWXna5r2naVbIqwb7i4jVmkb5Y4o13GSaRm+XoCTuOa5n4keMtSs9Cv7jT75vMa2u/JTJaRA0LDy1wAq+Y5CsSpQYBK4yK/Cb486j4vtfF19r3i+7n1XTbmcxQWIneBFiYBIpvsQYTzTWqkmO3s8vMSuGZya9XL8thiWlTSjZtS/w2V2rWd+t38l0PEzPF1sJGT51y77q3dvXTRdem9+h+tGrftLfDH7VJbabqEd68O5LqTS/9MgErJIUhLpmNpYgI/OA5i3KpOUIr5/+I37XGmWNq8mnaVqMtrbKqRambaY2jSKcSRT/ACq7LF0kdNvyknnBz+PPiDwp8Qk1K3fwH4x8R+HvDtwkM91DJZHS4YPNOGs4odQn06WSZ1cTyuWdkklw7NJiSuz0v4b63rKHT/EPj3x/4ju43ea6spfHvhfw7ay28cJFxlGutVKny2CRiSGRxxIoWQBq955FGKtKaTnZKUVstLXezb0TXy2PjZ5xU9pKXOpUk4tz502+a393Xq9W9vv+6PDv7XXgrxzqdzpmoudIurd4TZzqWubC4iP7ssj8S2yNIpYCQNhmK8rX0DaXdtqsFvJBMJYrsJKk6MGBiILRgEHITKqT6ZYAZzX5iWX7NXiz7db6j4e8MahMYnkgjW08faNdzmIJshgtpzYRJc+a5UTSPI0aEBYkQ5Y/WXwb13U9Nab4f+I9B8RaH4r8KtbQahY63EjXb21wrMl151k93aSWszRyrbXsUqwTtBLHmO4ikSuCtlVSh+8g3OClrJcsuW+iuuidr9dO2htSzKEpRp1JpW1SklD3dLON173m39x2fx9+E2jfFH4favo2owW8kzWlybScxKTHN5TqJF3AsBv242kFjx3zX8u/jfRpfCWpeIPB+pQvDLouo3FtucHLTm8lG8KfmXbEECDPfIr+u/VLmya2e3uZ7aNGiZQk11axMcr93EtwjAhM57e2a/m6/b58CWugfHLUNT0cBtO8S6ONWc2mLm3t762kME5aa1EluHldS4ikkj3KcgkjJ+x4WxVRc2Gqc8ZKPMnKLSadl2s0uiV97Hy/F2GoVKKxFOUJOLTfJON9WraXb3cemmuzPiA2st5LLanJe4gjuIg4+RZI4XVoww5BH2c7R2bdkHdz9J/sxaxbWfxB8PXdxOlqdO17SL5zcKZLZPsl/bMGuAMSJbh1xO0fzLbmU8184W8wFy6WNxE0tvbx3DF2KgyqmZDGrYBJVynBYElsAV6L8I/DPjvXLo6n4Q0HxFqREkk8c2laZd3rGCFibueIwoxuBCwxIYhNswoUNytfXYlxVKTlUjCO8eZpK94236v0bXzPzr6rWrQlGnSqVdG2oxcpJWXRJ6arptdWP9ZL4P6idY+G3g7UDBbW7XvhvRrkx2En2jTws1hbshtbzcy3kRUqIrrJM6je/wAzcelurZ3fMDjk8kHv+XQ854wfSvkT9grxTb+M/wBkL9n7xBBbRW0mpfDXw1NfWkDMkVnqkGnwwalBFC6RPbxm7R5IoSpVEIVHKjFfYB6ZJ+Ze45wcc+wxzn+Zzx72Fm54eEk7qUV71uX7MWteq1+eurPxHExlCtWhOMlKM5KUGn7sk0mt9GuvqntoQBCepHocHB3eo+uMADoOc4NI2MEEE4xzzwecg/7XcZzkelSZUHB5wxOeQTn6DqTk+g45203gbsZ5B6k5wWPBHOfm6Eg5C4Oc89MIy391PVbK/m03rvfV+vQyslZp2/PS1vO3Tv8ArE3YgDDYONx7k8dlAK8D/CmEHPrjlcE4yMAZx1J7+pG0d6e2c4JB9weOeTwcYB+9jkA4GQcgRsTlcdM55ODgc4A5PTHcHsAea1S1S1kr3d7XWsfs7f15aS9fe0XRtWe/L1fVPXtddrDW6nPUEZXA55OTkk9OuTyVqsRlidzEDAA6KcEEYJ5zjJx91e/eps5JYDqTjPOMA4HPcAZI68VCxJIO47hu+UZwepznj7wzx05GemRpH0trs9le17X9PlsZt6631Xr2er07328vIjO0BzgjLevPXHf7uSfmbueQD1qB2AHIHKgkfw/7WSckhuvoCQMd6mLYBOMgqDn1PQKQcggcjrwec4zVdzzk44XPfGOhH59ByAeOuKaV73SWqSfZe7b011/7e22MW7Lmvd6La1k9duzsvLS/QhkAJJ+bORnkDHPAB9ge+d3PTFUpQ3PIHGQcZTpgcf3unPTaMmrsgyvCnkYGTkgDqM9yPfkAnoaoSkjIzgIOQfVh19QR1GcFsZxVLt+b22XVOytZXWnrsLXrfXbTXdNtefnfb1M+cdTuBztzycr3PPT12ge+KzJmbb7DqwwMnggKw52jAP4bulac5P8AeGR1zxkMBjPBHPGSe49M1mSkYP8Ae5HTJAwOoPPPUHk/wng1rGysl2v+Stf/AC8tCOR6JPS1/Tt73ey0b763Mmck4O35t3HdjnAxnuex3E4HsaKZc7fmBOFGOuduQR14BJ7gH3G3GclUm1bRP1SfVd0307/mzNK+8W763v3f9P8A4Gp4D9uAPDnJ4BxgE8H5VGTjuR0IJJNSrfYwcZAZSM5HJ4+XA4GRjkEYJwSQK45b4/MWLMpB+83f3B6AEZHYjp3qeO94GS+ODkjGSQc47FPXPGOlea4uSVt46y7XfXbVt30tt03Z9NFvtt2vqtNVrf5XaR163ZI4bp1BG3nJDYx3BGEIJz17Yqf7Wx5JyNvU9cDqeuFxx3JH3RmuSjuSxznKjkEMB9CD/FjgDv8A1tJeBmGWIAJwT0BJOd5xkjGPm575zgY4atNx9b/Zu1t9m772b9U9bFXS1XSy+zfrrt8r+p4d8Ycf8JGknI+0aNpcg+UA5guNViZs9cEMoZeCegFfjv8AtxfCnwl8R/Gvwol8U2sF3BbeHfFtrBHJez2Mssa38FxdW0TwSxs++JCzIpcrgygDbX7EfFwhtS0yY5LPo9xHkYJ3Wt9bqvPYhbtvlB5zX53/ALQkTL4s+CV+BnGueNNEk3Y5XUfDF9cRgjkDc6LgDjjpk5Pt5Zfkw6kr2rqOyejlFPvovPTyWifhZlL2dStVTcXHDucbNqTko73SundWut1t0t+Zll+yX8OjZXepaX4H0LTddv7IQ3dp/wAJNrF88pjYIljJq0l5ajULJIgfKmufssiHCZUBs9Tpv7IHwoSCOKbwLo9nDezQX2ri21PVXU3MQ8h5JobbU9t/qCQxxLb3Ame3RT5YkRULV+kOhwsEjCEKAAdpCnaOhH3evAGf4ec8GuwjiIA5JJHIwBhcELnHAGVyFPJ+93FfZxwcFGKaXurrFNuTs7t2sn1dlq3sfFVM3xEpScZ4hXqe0t9Yq2ivdSh8d7JLbXV7n5uL+yJ8BP7Z1S6Pgizks7vT1+yzb/EMepSapAojtRqs8F60t3ZWqFhb5w8e4hAifPVzR/2K/g9qNso0z4PWXiDxVHL586WFt4lQ3WjW0h3WP2pLx7yKSeDy0F1Juh0+UuyhlY5/R5bZyQ258FTkcZCgHGBt691Pvg+tew/BKN7bx5ZIWYLdabq1uFV8na0UMi5wBksQx575zxnC+pU3JS5UnzJ6Rim7N36N66eV1bRe6Ojm+IlJwdbEXqc0eb29RSvZSSbcnty20tu1ufkk37C9hLOZNO/ZptdNTWnlfVbiRfF15eabZQr/AMS/Srg2+z/hKnZo7cS6hJMgtVREj3eViry/8E/rU280MPwbjUTXi3EqP4M8TPBdeZHtuBcxidBK8oyj3F2biRgqh0xX9GSwNsXDZ47nkZXkY9Ru4H3R26U1bQ8DJyTgkMQ2epwB+WCMDriqeDo21i93fZPo+2i7br7teiWNxMtVXxMYtK3LXqq9nHzvbS7Tv6u+n892mfsA6VG1rBefACzvNHtpJJjp7eFPE1vb3UMkhL2620jPaxLcAfPKImKyKriPjIq6p/wT8S+12zax/Zu0xfDI89vL1DQ9X1K70a3ZbjZp1laX1nIt+88xs5DffabOOzihuIhbzGZGH9B1noUenT6nLFPdTnVdTk1OaOeVpI7eaaFIGhtFU5jswIvMEfGZndsYOK0fshx93BBAx827/ZG7PTGeQeuCeuayng6dtItWeuqellqtOtte2u3TaGPrravidUrN16m7UU7O/MnZLX+l/PPp/wDwTttwge8/Z80LzmB/d2vgBmRGDFcRvPbxs+5cbtyqA2cZWtWP/gnbaAAr8BNJGUC5Hw4tQokLkl2V1K/ImIym773IPAz/AEBixweV4zwNxJIxyeW9+nr+NKtiCCNu3qMAnG0njPPBBzx2+hrJ4elGy5Wnvukn39G/nvpfQaxOJ5ub63ikmmuX28nLSz1s07WVl6bn4F2v/BPGPLR3PwA0ERjlZbfwXpsFzOWLFknSePy0C4iCFCdylww5yZj/AME7ZPPjMHwP0BLURTeakngnQROrj/j38tz8rhTlZi5QnO9Q+K/fAWp4GAQBxyTycDPJIwvPOe3FM+yjjcpOc4Csc9MYbtzjGAeR14rnlSp2acXdba3vtdvb+uuxr9dxLv8A7RiVFrV+3qJNqy0vLTv11Wu6Pwni/wCCfcSRwbvgFoEsq2zQzyN4V8N2qSXTn5bxWVpZHFsnyxRFIxID+929ajb/AIJ53gljMfwa8NCBZgZ4rjwH4OuWmtPIbdbRSNqNubO6aYRywamBM9sIzb/ZJllaRf3da1XkAFSoPBJHy45B7cd8dSMDpSNapyw5IHPUk8A8854JzkYJyM8Vzxw1OlKUuVydTVpyk4xWj91Xajq9bbu3kaVMfiWofv6icFZWqfEoxitVbe61ur3u76n4seCv2DPDely6sfFv7Oej+Iobwwf2Sq+HfBMT6RtdftCBTfWyTpJDlFkkfeHbeVUCpfiN+w/4PutNjvPC37M3hfwdFo0N3favdSaR4Uum1HT4bdZLh50inunEsCxzTww20bdfJBfaGb9mntxu4P8AdBAbIUnHGeme/wBRwemM7VNO+06bqtqQG+06TrFvjk5E2k3oC5BwAxCjHO09OCKidKMk007NWSTaSa21inL7r7vRF0cwxVP2cvrE5uL5o8zbvdX1T0kuji/U/nV8M/syaTc2d7ceIvhn4UZ5dZupfD8+leE/DbR3Xg6e0sJ9AnvhLBG1vqUnm3Yu4GQuiJBI/wAzsi9VH+y54CG0n4baINuWA/4RHwquDkAgNgZBOOMcnqQOn2rodsW0TRgRjZpdlEVGT89tbx2bK3JP3oSp9wQScVakjVM4Ug85GTnHbdznI746Y6jGDi6UUkk5LZWTbfz0Sb0td6bHJPM8RKpUbnKLlJ3jCpOKTutrSbt5apaW0PgnVf2Z/AyqwT4b6MM5OR4W8Jpj5iQd3BHOQQM54I4NfWf7J/w8s/h58Mv2o9E07QYvD9lrOgfBTx5BBDp+n2MN1N4d8ZeJ/DVxeJFprGF2iXxQkUkj7XAaEbQrDPR38HmEjv8AK2CTuJxnIPB3DIyTwSeMZzXqvwvXOjfErTfvHUv2f/H6oCNw87wr8Ufg5rKBjnJKw6lebP7q7iuMk15+LjKNCr7zbUX52btbX3bWs7vo7ep7GS4ytPFxhOc+WUXGzqSelopaTfW17fZ+8+x/2PNQb/hE/GdkDg23i22uAM8bbrTbrJJJyA2wcAAknn1H2Gt0wwWJJLDLbizA8nC4HOM8EEELwa+Bf2PtQ5+IFpu2h/8AhHtRKlzghkeAsV6DLSgHHKkjnJr7djnI2jJ54ZjkrwD0/wB1TjI5bHPSvz/FprE1Fy2S5Xq11Wu19OtrX6H6LSX7mm9X/k2r3avZb7f5nUx3Yycn5iAADkbj1UnA25yAOvPy59atfaWICgrgDbnByhznOR2J4HQnn3rnIJW+7z90gLjqTjBY98Dru5zxnAWrauMDPABJUjoeAM/QHqDxjrzWMba2SV3a6d9dPuS/4Og5NNvZdb3aejjdJ+f4LZG2s7BsM+GOAGxxkADdz0Ht1GeM8VoQSMMHeSDyo/hPIPT16gZ4Hc56c7HJnbkg454HIz0/NeCegH4GtCGUnGM8HOBlSwBwpC8gZ4H9Oc1qr6c1m7eV3tq7+fXRK335uLaatZRemlr6LqlrfR+V7ddOkik/hycnB57AZ28DPLd8jIPJ64q15ikdcjJyeec9QwwuSMAAdM98VjQyNjJIOOxxgY/MnHoOnI5FXg52jr93cVwMDPGCT0Bxn1JxnpVxaT5bpLZde1763ve9rfc+uTtv23eu21tPP7i1E4Zto6kgsOVGPbkjsMgZHJGeOdEOGQFtx7HAOSPUHs2OMdPrWCkh3rjAA4z1PX7o4zx6ehPXJrUWT5d3QAseehLdeh5PXn7uPrXQn62b8ulndJ62fZNGVko3u0krflfVbrsmOd8EdtwHJ5PU4HPLFhj2wTyKh34+8T1YAnJG49gBjOAQSxwM5/GCWYbuMj04BAJ5GT6emeCfam7zgAHH8PqPXpk5PXGOejHgc6KNlprr6tK0f87bPz81tfrzW+F3dtO66pWsT+YMgR8s/ABBAwB03Hgc5Hckc881MhOQrcbsEgdTzhgOuBnBxnjj6VWAJCrk9AeATuJ+nHA6nghsEHgCp0zkIQcjbkZzjJyPm+8OTjA6/XNaLTyt1bab106XuktrpW3M7vRu97pWSvottder230Vka0LHpuJAJU4wF4HXoDjkDI+7xjPONyAtjAHzDnH05GRnBGM/wC8ecg9OegOMkjHLbj+u1cYBAGRnP4k1vWxycqCvcde4zn+gPHOCelZyUb3tvrpdXVuyavta7fXYcmkldLlSSd10as1062V17z19DSUkgE88gE46AYHA5/HPAPTIFTnjAzgE4VeBnn5QCCSBjPHXgZ71XTGNxyTgg89zk5HYduD9ao63rmkeGtG1XxDr+q6bomhaHpl7rGsaxq91Fp+laTpmnwNPeahqd/LmOysrWFGe5uZB5cKDcwxUqMdtXs2tr6K6vZvX5d76mb0tGKdm04pbbJWslq027bu2i7v+db/AIOJf2SNa+M/wD0T416DAXPwV0+4k1b7KA11HpGqaxaPeXhsxzeSBkVN6sHjH7uVViLMP5yfDnh74i+KPg78EPDnhXXp9L8PWfw1iuNK020jv9VfRjf6ncXms3eu/wBnW9x9n1C5uJ3kcShEUjyoXaNA1f04/t4ftF6b+1l8FP2ldB+Bnxz0jxN4C+H1x4d8P+HfAfw50HUfFVr8e0t9Kk17xl4h8Q69Z2KNdeHdK1KOx0nwx4dSePRpZml1K/huJY7eYfIS654f+G3wObQNF0Ox0++8ReFNCt7iCwsxpoW5bRLVplngt0VEla4VxcGXlX3Z+bNfH8TVqMaVOVWD9m6kuWPWU4XV/eTSTsknqndvRH7ZwS8wpUaGGpUY4jFKdOlOCbvRw9V05c89neKcpaWTukn0Pxu0z9kK718i2sfEvi3xFr9ta/2jqlpLoX2GKe3t2/0u+tLzUJ7aUAGQKpaL54guQMKC/RPCUfhfV86jovjGWbSbyON3trO3sIzJAytAXna6FrJPCFBEiyhX6uoBLD6m/Zp1nxvD8XPFc3giCBdbuvBXiK88SfETxTpN/qug6XFZXluzeFvCukq4W+k0+0l+1TyFTC93vJD7Tjgvij8MfiF4r1z4jeI/D/xB+LvinVx4q0qfwe0F3HpHgO08PXkMba1c3AkVCt1bXCNHaaVCvko8iM+RGa8/A4ahi8LzTq06DcX/ABKqp6aWsoQbvZJc0uXysfX1s7zfAcR4/LqeVV8bgMNQwlSlicNhm5PEV03Up1HKfLKKUXZxs7ddkfVnwq/ak0zRn0Twp4ki8SaJLqUyw6TPrdkfsl/cADfHY6jbedY3VwqkM0MVw9xtyyRMgJr7R1r4ofCzRtIg1Pxd8S/BHhqSQBEh1nxRpFhcuksZZWkt7i7jnCOP3iv5XKkHIHNfgV8SPBnjm0+CfxrfWNT1m0TTfBI1PStTST+z9Ri8QaNd6dLpl7Y3VrhTqhnuLu1jntdk5gmkO87sV+uf7MfwJ+Fuh/BjQLi58FeGrnVtf0HTtS1G8vNNj1C7+23+lWV9cRT3l+JbuRo5ZZoVDHaJEc4AYV81mWWYPDTo4l4iU4Vqk6aheMryiovm5/d0benut99z9OyjNcXilUwsqXsKtOjTrO9OUZKNTTklC9lKOuqlbfTWx4x4x/aA8NePvGUvgn4cePtE1Gz09TfeKvE+gahZay+l6VNcRWlrDpxE32CLUr+SUCG9vZI7a0hVpVEsqpC/JeC4/hTofjKTxR4jhu3gi8TSzxeJvEiP4i1KfR9OtsbLK4uUTSX1C6uEMplgiC2oKjklSfm79pHws3wa+KTfEjwR4ftRbSatpsWs6ZZRfYbG50iWbFzDqH2VAZbQWyypF5iMINRa2EYB5r27T/D1h4um8P63Np17q8mn202qaO0UrmweDVw1wjQ25CxGPy5iLYtGrqu0gDoPZw6hh8Fh5YRJSrSlKVZNSnGVN6wX2tYyWiil01PheJMkxPEmPxeV4nHY3DYeMacKkaFT6spUK1N3qQn7ycnOLhJufMt043RheLfgN491bTdX+MngnQPh94T8Daz4xbyPGvxm1+7vNQmGtyXl9FfaR4Os3uP3awwDCGOPMjW6eUgcEfBV/wCKf2gIm1TU7nQfBni3T49dvdHl0f8A4V0dGu5dGgm8h9RivrcNc2dtcL+9jmkDusDeaeRtr9htFudL0fTY7H/hFdctYUtoYnW/0t9StYTG6AmNJN0beYEjc7l3MY1IwM0pgsZDeLaeG9emkvADLu0+DTY3JykZu5JQAiujFYwuOCMbSBXfDOcvw1O1bCSqVZKTlUftNG0kmrSjFNt3tyLTvaxUuD80ToQWcf7NhqdKlDD0oU0504KEUpS55ucuWN5T15nrbU/Jb4T/ABV8QeHfGNnNY+AvGXhmwuZHbWdFm8zVPDYWGQA6vYXMjNLaLHLzHKdi3CnZ5SuvP23r/wAG9L/aE8b+Dde1n/hJovD8XgrxXZeI30LxNqfh24lv477SLnw1JqEOno97qNtL9p8QW1tau8EVsZZbqV4i6B/qDRPhhpWrtDDrsekafapcwNBYae0aPI6OZBFq1ztMl4hyFWFCEQj5QASa980rw1p/hi4EejW6BJYp/tkEaRIiRzeWqQAEYYMUZ124Iw3Zhn5arnUva1pYaMYN03G11u+Wzfu/EtX3V9ddvo6+SKcKft6cpL3bSmk5OMbW+KKTVt0kl5Hwda/s9fD/AMH2KaHouhalJbwGFrSDVvEGpakYzuw8jXV5dSTyrtLptkcdSAScV+X/APwUZ8AWmgQeCpdGt5NPs5bnUI721tJpBBdRFd5+0D52c2758tzKIwvHJr93/HQthfNJbIY3iZY/KMQUI6AyDLgclgDt7dATyK+I/wBrb4W3HxI+EniBdKs1udU02wku7dJVRiqRKbh/LbBfn5iQTgYBPGRXdkeZ14YyjOtOrJOahNe0k46pLm5WuXS60tr5ux42Y5ThnhsRSVClC1JuEo0oKT0T+Oyblppr1PwQ/Zn/AGf9I+L3xZ8P6DrNtcahpqj7dc2EN41iNRgtpd1xb3FwpyLYQyLNMqY8xInhLozA1/Tdpvw5Pw10XwrP8LPCHhHSdN0m38kLc2MgmnQwiMQ2MtqB9iikK4EkvmtJIQ8or8eP+CeHhSx0PxxB488X30Og6ParcaJbaxqTbNJtLzUrtrCOO+lwcxazNFJZQ7/kWe2E64WNyf6RdS024vfBotrSHTbu0021WSGbTLmKZBAw370eMlZERgvTt81elxDjXWxcozrS9nTppRpp2bb1k4paXXSW6bu/J8FYONGFCVehFRrVpQlOUWuen8KinqmlfVXS62sj9Yv+CZfjeHxT8BZdIa1t7G68LaxIGtIkKSQWmtr9tWDbwhgtL6Sa0iaFBGqxeXgFcV+juSQcDA3NkADcRtx6/jz1zjOa/Fj/AIJW+JZLbX/HPhN8qNQ0HULtIWY4jl8Pa1NeAIv8LtbXSdeWUAAen7TkDex+YcjcR37nnoeOvc/ga/QuDsZPG5Hh5ylzOlKdDmer/dT5Vva8pRSs7Py3R/OHixk9LJeOc5w2HhyUKtWGLpRVlBLEU41XGCT0ipSatdaeRHjrjnaQB6d/xHPHHcntTGTHscZxnr2B56cgjPqcjpUh44UjGc8g89Rgezfw9+o5JphGTkkAc5GCD1PcHjHGRyOnfp9Wp+60/daafVN9bXu7J6tK3V+R+cW0tvfX7ld7t338rbLchbqAy9uMHORzgH1HUHHIIppz2JPK4B9SMDnHGR2zkd+KkY4G0rn5uuMH6YHTPXA7EGoic5wCfbg4PfqOSTjPp3q4zk3Zx7O++9l1StZ+nRadYajpZ3WjaT00kr9/xdrbrcgcZyN2CCSc9GJxwSOMcYLAc9BwKjfAPcDaQMDII5Jww6c8cgEdO1PPy9eFA6jqRnkDHGeeCAMcjqc1ESwBPYkjB78k4J54bgAdMcjrWl+6vqmlazduXdq9u1/y1IlG22ieu6200V7+v3ebIi+eemARwMcNzgdRnPqcYzUDFSBngk479+NpHpkY4OP1NTE884PAHpkjsCTnP8Oe/IHrVZznkrtwBwfcZHzc49OOo6nOarTfVXfl0Wi3v56bb63M7bJ2emz26apq2q6Xu2tPSMsuNuecFsDpxweeoJxk54GTjkCqD4L4PfHGcgk5O7IyTjAIPXjGADmrDE/KcnBbG3b93sOf7vOcdckHOKzpmZOARypzgZAHfLD16E9e2KrW9lvdJ69dHv3/AC79RLrdbX0tborK2t9u/lsyCYEZz8y7gMkjkjjG0+nIB79xjNZMrZ5OOOMZ/vcBR6d8jOABwTVuSRhwfXOPvFcnPfIKsDnLdBkdqzZpywIbHbBwQGyORn/e6DrgelaR7720tfyV/wAunm7u5m0+XovPqr8ttn+KfXXR2WfKSTkHJzkhz0HTfjoATwMnJ6UVXuJBnoMggkZJBwcEkZzx1HcZz2yCr5W/tRXqpd7f18/QzmqkmmlfTvbW/pvtd7t+Z8YrfAyddpXIJbBY54BG7gFQeoByMEHOTVuO+UE4yBtUfMchSMk+3TJJAzxzk1wkV0WxklsFiu4HkdSCTyCDjAxhuwxWhDdsxVcjPcYPcNnnHHTP3SAemeAeNuLi7Jq8dG2lppstdXbTTVadD3rtK8Unp8V7R+zvvq9F0+87mO6U4IPB6g46no2AM4Xk9eTgkVdS7Pd/mJyvXgYywzgeuAOABwD2riI7rGFbI4PzbuQByQB6Ec8nJ6Cr8d1gYzxgcYY9eVU55OMfeIGO4rhnZ31u7WXpo/lqn62t3ZpG+7Wrtotn09b6W00+ZzHxRxImhy8lTFrNuMeu/TbheewXyScYPK4B5Jr4M/aEtwbf4WajsDHT/ixo8RZjz5OsadcaaRnPG9pyvOASQAea+6fiBJ5mn6IxOVGrXNux6/8AHzo+oOGwcdWt1JUZGcdOSPir9oqHHw9sb8DjR/H/AMPdTZvvbUi8RWcEr8D+4xG1cle2R09HLKjSg0tIYmLXpzRabdvX5K/meRmUE6iW7nCzVtNku+mmr03b6p2i0qFikeRhQTvH98t0PHOM8nPXndk12ttblioKoSMsMNu+71H3R1+7824AHOOMVzWkQlMhnB2ng85+XC46c8r3AHTjJNdvbLlAB34YDG4ZIJbkLnIyTzg4wOor9FWsVHyW10rPlb7av5O2mmx+Vyd5SblpzPS/mrdftPfpoCQEAk4GMAHBPB4JGM9sjOOeCO2PS/hXGIPH3hhypAlu5rfrwTNbuuSeMhynKk8dhjFcdBbfN04xgAn5SMbhnnjHXPHPBwOa7XwZ/o3ivwxPjmPWrEEK3BWQyL82QAT8wwc88cdqTilJO3muyXe/W1rvzsm7764dr2sOay1aUuze/k276fNn2+lt+6zwo+UfMN3OACAW55OcEf4Ac5rGryaXfxWjf2B9nljE7Saj4gh0y7gi2nMhspLS5muY5W4heNkBXOWOMV6BHCCSPlGyR1XvypI24JBA56DOP58j4ktrw3dq9nZ65cZiG+bRtD0DUBFiVVRbi81d45YyAxkNvFuj8oM5Zcck1opa3Vrpb9OzX3K1z16cVKTvZa2V07bKWnT1fS/3c4PEc7yRPBP4MmsJZVt3vW8SXHmq7WwmOy2j0uVZ5clSsQuIvMtyJhKGOyki8R3dyga1ufBsrRRqJ2j1TVpSs7i5JEaDSkdoWitpnhbBZnSSMksqF7flarELNFi8Xq0qGYrFY+CLKO2dMRmyuFNy0S3NwqedEIS+IpCgkGAivgj1KYzrNd+I9PUwXjfb5Nd8FW6ohYyQqwsDczRLZSAQ2tyYmFv5kyzKRuauaXfmqWsrq2vna6sktbJaHTCK5rNUrKKUN9dVrZP9fOzuyhc+JpIfJkXUfDSxstpK7PbeI5gbaVGLSWzQ2BDOdp8mOVUYEFZRvIFSPqOsxMkdzc+HlaeWW2tjDpXiOUyXgjWSMHynkRYirFp5HMcSkqizMwIAzamEdo73Xp/NtbeaeST4heEIv7OmWVQ6RbIyoacAM10Fe2mDGJGimYClDwgm0m1m5cGW3lsZZPiTpTS6nGQQzFLe1WVYliQTmJIilxIXCuApxzS0lu22t7NbbbX8/JN+tt4Rgm9Kd30i9O2m/S7t0V3psLc6nq9jaqb250mGZ5JoY5bbwz4nvIRKDb+STBbzyy7VjeUSszrHJJJCY/LWKTfWOr6o6yuLuJRbW8sk4PgnxQXaaRljtpLcPeL50EcjhruGINIyZZZoVQkMkaw89ba71W2js3doxMPicwvBOVuJLJjDFaR/vZjcqoEbv5cDROI5DCC1df7OtlSaTVrFr6JPPuEufHXiG9hSK1vIoTcq0OnK+AreXcXCxLCkzLDMvku8i88lJpvmV1+enk/mvxRvGEFH4E2m2knZW916PVO/yd0ulyWzv/Et5aSEXrCQmFvNX4f61DGkRll3xxRXesMzNJFHtHmMTC+JCsyyKA77T4juFkltr7ULWND5yrP4Glhkkt3XEdrELjWB51wH+edysbbMBRGF3GlNHYXT28VnL4cnZXvGhSbxD43ulNtEz3GYDb2TK9wPnd0Luqt+4t3lCoC60XTvOeGOPShJJp5vNUEUHjy9mJmiL2M9pHcWuBCDLBLcwu9vdsguEEZZdowu43u07Kz19FduyvsrlqMW7ezcX2+Layb72/zfkTO/iOQ+XHfa5bNJewW5mfwdYmGAiFjNcbn1kL/Z08pWT7QRJNBsMQjbfuHQ6NFqEsDQ6nJc3NyLqe0aS5sLOwEokheENDFZ3VzHJb/vCEld4pm5SWJSNx4i1062MMs8EOhz30cXnpPH4W8fm3cQyK8/lWdwyrPMItypBCXkMxGIiflPbeFYBAbuN7eCBhqdk8jWeg6zocEzP5JV0/tdnN8RCFSS4tiI0P7qRfOR6xv73S1rpxa1b9dL6dNFbXzJQgoJ8rXqtEk1pfXbXzd/mfnLZ26W9s8CodtnqGv2PIOT9k8S6zbomB0A8v5SD0wARyTTuk67Rj5gQT/eboe5BHQ/48V2+pWn2XXvGFlgD7H438VxFVGAon1Sa/jyODjF8MY+U5JyDXPXlvjqORuU9OTxtxk9O+7rgEds1L1V9NY31bVndWsujsur1s9Oh5Mv3dWWzvJ/DbWNknpdrbXr3OFvQfmD7sjcoz6k5BPPA4PUknuO1ekfB+4jn8VxaOMl9a+Hn7QOiLGBjzQ/gbSfFMafUS+DhIgIJzEdpwCBw1/bsTIRtA27SOGDd8j5sgjAOee4Irc+De6D4xfDDJcR33i/xJ4dclgFdfFfwS+LmlKD3UvdC1UDkNJtwCcV52Mi1h6qt9mVm1fRJatdGte/d7u3q5K7Zjhlqr1Fdu91dX7fy+a6aJnvX7H9+F8ReJrZnP8ApXhDSbh+ACWgvbEHg9SFZst6jB71+gUcgwAj4wMdcgg9iPwyx756nHH5l/srXgtPiPJZFgpm8Ka1Z+oMmnXLFgcdcG09MqykdeK/RiO4+6Nx3Y38DgEYbBx1PXAHABy1fnmLTdZXvrGLa13ta33b621VtGfq1BfuoR5rq2nndyvrpfRp7HWwPwo3Zz93HOeAT3+8QD1OeOueToxyL3BwWzt4AXPP3uSGBOQMbegPXFcrb3XTYpPGPlJABx15789eByAM8mtRLgMm4uRgDgDkE9T6A5653djwc1zRejvrrfRX7fy3t/nt1Laveya0dnZ26a7adXZ38rm2km1sHDE5yPY54IHqCM4xt9T0rSgfgf7QC5HABB5Jx2A9+mMjgCuVS4Gf4i3Tk8EH16Et+HynOM99WG4AIOCATywyT78Z4BwAcjcR9eNYtxd1vp5aOz628raNPzIUZcqcm09FsuyvdOzbb/XU6eE4+UtkkBueM5xkDrtIxntg8g45GkjAgbj+HLYGCMHJxn+Js8Drls4rmoZtzHbyQcHqByQM7T/dXdyMgdOvTSjmxkfxbgFB5z6nt0OSM9j68VSlG/KvPTqnf56ddl6kSp8zXLZvW+/uvWT8tFa8tdrbF4yDcrMR2YlSBwvJ+UH72QOPlwPXGDoJKHHXcGCnkYH14GMNwcfnnFc+0wyeMDPJIDc+o7k54A6kD61pwSEqvyjkgg/dyV6LgDgZPXgnJ7Gt042XvXWmia0el7fLR6bepla+/dK1ns5L5N26ddlsyWVtrDLkY6HbnOewAI4z24447U6NhnBJJIz94gHP3jnIAJ6d+gBODxUl3qewI3NnPfpnqffkEc4yPUikB5BJAPI6dRyQT3PpggEt1rSMlJ7Xvtul06pfgtPwM3G2q+0tbWTvorNK/Sya37mopGRx33kbufXG0HBOevA9+cE2kYHHzbSMdc8gADrj0wCR9e9UI2J46AnPIHyhR90EcnjrzzjI61cUE5GckBCxPGdw7Enpkg4zjGBmtX2ettb623ta2q0b2VtdHuRdtp6LTlSXV67u+mi669LGnC4yoye2eAc55zjPHPbOMZJ7g7tsQNpHA6ZGMADk5POc5IwTzj0Nc7ETwSByFwQevIAGQflIPXIwfx53Lc8DkY6HngnB5PPUjPGMcdeaiS12Wuie2mmu70t18tNVpLjGy01XrZbdrXd1p1vbzNlCcHnj0Bzj/wDWOQP4c4GO1XVNM0zXNN1DRta0zT9Z0XWLOfTtV0rV9OstU0rU9Pu4xHdafqWl6hDc2Oo2M8RK3Fne289rMp2SxOOKnh6DjJLY/DHTOcc4HbOMVZ469TyDzge2OmASSDwcAd6IuzWt72Xy0v21Wnkrjl7mza/lbVtmvR/drtZXPzz/AGoPDV98DvhN+0lrvwm/4pqx+J2l+CPEereHPCmn2HhzTdMXwtp83gPUrXwxp+h29jZ2yapHq1pf6lGkCyRWthizdXVcfj/4k8FX+oeG9J0eWBp2k0TSbS+ndAY1ubWzhW4mjeTEnnM4Zm6MSxDliK/pK+KXgfTviL4K13w5qFxJYrNp148d7DDHcGHy7eSWSOS3kZVuLWUL+8h8xGDYuIyXQCvwzaWKe3gfynkDsDg/vGwxJ3lcA+bnLMFHH8RAFfmHHlOpTrYacajjTqXklKTtenzNqMenNz6u2umuh/RnhBXWYYavTUU8bhajjVquHvSpVYU/ZOUmry5VQko66b21u/mjSvh+nhaCI6PaQgQQS2wl+2pZuz3HzSYUHcFDuVlYj5gzZzkmsH/hDtX1uaeDWNRi07TYZkWS1sEMxmiYlFKP91iMnlQoUjLZ619cm10t4WjTw/eahcM3eCFVZjwyI0jqWYkkjkAdSeK5rX9K10wsunaHpHh+NoPME2oTi8nj2kKFW2hCweYFyxVpwBjLV8RDE16Xv3m1yp2lKbh0Xuuyit07N7as/ecNlycpwU4QlK3NJQiqjSSfvSvry9HZtPbuvkH4p/BzwT4h8CXnhXULC6vLXV77TrG3Vbqexubp2uYJn8wxOjT2kJtI5rqM5jUEEBRISfdLG4/snwxBZW0MohtEdITaxLsKRABpFwB8oYEKhyFQAKMA1mSaVAZ3u5r+61/XpZBDNdXcipDaW6k4h020QCC0XAG8q0ski4DyqMCrV/cagthCsVs+HJgRVKxDzAWMkfy5RCI8SEsdshDLkFxnHEYuvj4Uoyk1CjN+zg0l0jr0u3pbvq1pt34PLMPhauIqJe0nOK55y1u4WUUm/S700draWPkz4iaE3im8mltwv2+KQMpkTKXKpKsqpIjZAQuqujKT5cyJMNxXFdNoUt1pv2eTX9Kn0W6tTEkt/Z2b3VrMgVfLuYja7QPMUAvbNCqwNwhYcGvrk13bXs8yxiOaJ9qwLjdIxk6x4JzEwz1+ZW6DFbsuua7b+G44byIgl7e+kCyKJvIibzVRXZhsXkozkssuB0Br0aNSvCMVCbjbTlTv71lzOze++t76bo5J0cLPEqc6cb/DzKKvy9Iv3XzK60va1+yO7tdU8MXaKtxrl9KN2/ethqWHK/Mybfs6KFO7kgqEPrzVlrHwtdzObTTtavpuHiM5niidUxIyeXPKfkIGUdj8w4woGK6zwN8TvDWoxQpcRWZcwqg/dQlwHWNjGBgL5q43Op6ENk17bat4avIGuFhibcIwsWyP7SpkyqKGU4wxOSoJ5wPlXNOo1Nfvq01NNXhrfWyS9Px8zsdOhSipRw11y6OHLrZrXROzWnq738/AIdIeCAT6foH2RZFAjDSYLpsAWWQtkEKVxkDOAGyM4rKa/wBY0+ORbtFaNmLuQd7rtYKkbOg2/MODLuDBHC84Br6S1O00wRxxjy4IVhZUxIu1XkUgFTkjCAhkXPONuD0Hz54lWa08m1M/2x40w9ysS28cxDbEdk3Mm/B+dd2MqzjsK3hhYcqldN6WtZa6XT3buvnfX0460oVYOLglZfau3FaJWemifla+mh5NrUbakt9vvZXuUjSWWJ0USrFJuaJlZcBwm0KkgweAH3HJrh7CeForixmTzorjNvJ5qYDW8yOjKykMuJInZCWwD0IPU+mXAiYysVjWRdsTYOXkhdsDcQDmEnO1cnByQBXmZg8rVrlZG+USEE8bFiQ7o1ADHczA7ACOnQkg0ot0aylGXLZrZ2Te99NdNfml2uvicwu5ODSfTppZXvro1pzdNHb188034BeCV+FniTwrp+k29nFJrbXV55C7ARLJczaU+wsVYWMlxiNURVQSz4UMST7R+zJ4kudL02DwhrkHlPYM+jSQSu6iRQxiVyWLHbJGFKJnBz/DgiodB1Kx0uXUG1S58rSZTFcSmRJJAixSO3liKMO7PIZAqAgszGNACSBWvpWjXs/jGLWzpMmg+HTHb61HqF2v2Z7qxjIK4hc+ZHKuA7rIo2qwyxOQNswq+19nKUlKcZO1pPncZqN9NuW9tf8AOx6OQKDwk8JUXuKanTk2vdq3irQSs25K94x1ur30P0Q/4J1TLpv7TOuaTGRtubDx9GUQjaHOiabcMCMkkAt1yQhORzmv3hABwSoIJ5zjHQHcAecnGBxx7E1+F3/BMXw/ca98a/HXxGUT/wBmw+GfEmpWcU0RiFl/wkd+dC0YlWAcvfWlh9p+cjaJNyb0wa/dF/lY4B9CeM4x19O3HQ5xmv1vgCnKOSapxhLEVakHfeMHy317PXyv/eP5k8dJ0Z8bVY0rOeHwOBhXSevtFQhK1+jSaur9u1hmVJPykdSCAeO2fXGO38ROR7xn5SeuOSRzn/ZU/T5vYeueafnvgAfdB7jnPrknH1x1qNioOT0OWJOSccjnHXnPHqcmvuYrmkmublb2fy8l01676H4u7LWzUr37fZ2srtbuyaW97aoZkHjHQ4J525HO5sk567e56nPIphxxuPUjABweoyucng569sZ6mlPbIwwADDIzzhhwOBgY5/DJFRMRkDPVhnnaTgZB9unzYySe3rpHTVXtd+82vLT+lorarUy5dnFNPp57Xte2n/A010Y/oQQOcYbHbkEg9x9Bn1OKgO3A4wGIz8x5HTbg9MD14Hc+j5G5xjnlWx1554PqTxkkHAz04qFiD1J5G7sDgcMOPpxxgjoc9Xo0pXWnTTS3RPTf9L7BZtLZJ3Taa8rtW63SVktCNjg8Ekv147jpyDnbwRgcY5FVXIGGyeRjGDkEEg7euQB0JKkdc1M2M5w3fHI6gcHtxjovAxx15qrJnA+uTk5J29cnoAvCn17Zqk9fwXo+3q1934xaNtG91s/hdndbWv8A59d1BJklmDY4OR0PByO/AIXHPOTuNZ0xKZbHHJCgnjdjBB6dz2PPPTirk247iQdp+XpkbTk53cdME47jgegoTk4IzxtzkYOABgnHGD7egPtVK93dXWn3aa6Ppt5C066tWe1tfK79dm/PqZk7DBOD0Y9FOw/nkKefmxjPXk1kysG54wODnI3DAy5AGAR6gZB9smtCcgAbfmO7b8xIBwSTnnODyTnjvjoKzJiQpJOPvZAO4kn5vQ9vQ4+XnqRWi0ekdLq7em9rq2lvK1/Lczk9Gk22+VvsrW17a6f5mfK20bWz83G5eo6AEAY3Z654b3AzRUVw3RiT935SBy3TIAyAPXJIJwRRWl2tm/8Ag/0jKUmmuaEW97+8r+9fZS01TR+ckV4QM8hWySNo9ec7fQemASc9RWjDd5AySNrLuUMc4wcHt8w6fUewriY7oNkAnqMA/KDk9Tgn04yeT3xWpFdMQV56AnIJUHB5ByQD6YPXg5BxXz3tpJvmlJvs2lytKNrJ66PZd+nU+olSUbv1110uovpZ7bP8+naw3WePm6kdywHqT9emOMDn0rRiuuAAwz935uBjJ2hhzvP6+vFcXFck4AO7uG5GSeGAweFHXI4z24rVhuCvzNzjAzyQoIzwc5JHODjgkDPrjKv2tvqtVd36vsvnbuyFDp56+ll176/1qSeMH87QbaQ7cxa/pLAEDGydbqxfk+pugobpge9fJvx/szcfCDx4Y1ZnsbC11SNSP4tJ1OK5B9VVfKLDHJIHtX1F4qlV/CuouMgW1xo95zyNsGu6buyPUK7E/wB1sN0Ga8T+KOlHUvh18QLHZ81z4T8RKFPDF/sUs0RA9mKntlsYHavVy2bcKnLdWnB2fS6Wvz39UtNjzM0hyuhLpaVm77+6+lnfTVba9jjtGi82GKQDO8GQNkbmR1Bzj0GQSuP9kdDXcWlq3Qc5JPHRvu/N7djtPGPU9eT8FILrw/4fvOSbzRtKuk4yCJ7GKRi2DnIY55wScdTmvSbeA+Uo54I3YAJ6jkDHYgEgMMMN2K/UknKMHHXmSd3Z7qOum1ttPn0PxyraNWcZJPlqPZWuou2vd9bvZhBbLt2bMtknbk9T/cPQEnjA/DrxuaQn2fUtOnxhrfUbCVSRyu27jU5PoAT831PTApkEWf4sjp/tY6hm4APowxkY45rQSMglwMhZIZDj0SZHxyAcKVPHYe/NU4rqndq/l0cu/fZ9npoa0pXnT5VtOCUevxK3rpr1ufoCiE5+Ujezscfd2l2YAdiSuMHqARzjmuK8YWdhLc6S97BoTt/pFtFJrFjrF7KvmsB/ocelnykBkIFwbwbD1j+QGu+08faLCyl+bbNaWkvAGD5tlE/vyS+cd/XJzXnnxV17xP4ej8LN4b8L+I/Ep1DWJbTU08OajcafJp1uLdnS81DyAxuLTIKqjkBJcffA2FVIWhdJtaLR69Ld/nb5efvUburGySbbtzWsm0rvX5/etDm2sbG0C28UHh5F2xXMkVp4A8QX4aaGSSWG4DOxChAweBWJk3b9vDAVqw2CeYPLsLcee1vJLLb/AAvkMcsVyY5py8sxwkU0qOZiwMttKUL8rmvRb/wshgnmiuvE+o3EcDJbWK+LdV0xblyYl8szwzbLaR/nk8+SOXDqwUAycOuvD3h1JIl1C4uY5rxoykNz4g1dZJbmC3Eb+WIr6MZSMeXcS7YoJvle5bzZU35OGv2rJK7b0s7abp3dr7aeRqqybabTave8Hpe1mu606Lpr5ee22mX5Z4ksry1813VZYfhnpVrbRwEmSCCdrrIdCVJ80gxs5Un5ytAs9VhtVlFv4pabe1nFHB4M8LWs8EbKjx3y20g8qO3hdpIkdfkJLrLkIK7+Xwz4OPktPDZyGJPLUy6vfyFIgCPLOb99yktjawPzYJJIU0o0HwSgSR7PSmWKEQKxNzKRbKqxNFuPmqwEcax+Y2WwgZmLZJ5ZUnJt81tdOtrN2fm00t109C41IuScoJqyvZW7NJdbvz667aHEGHUYraF2i8SGeNJ4pRv8J2ctwxO1DKiqbZJ7WLzJrWWHBaOExyZCADOaTU1g2nUfEMbTBpVvLnxR4VtJYJVQiKCOBYgskchAGNvkBiZMEKSOzs7HwVALqOeDwcqLeGS3W1sG2LbH/j0F211DMJNRRmuN89uVjaNx5UUWZWaWS48A+ed6eGpLkgZMml2U8zLCrLjdJZl/3MZZdu8mNSVIXPPPKGvvTSeyukpdNVfTXW6t+em8JWjpSnZyS1b5k3bRv8fRI4g/b7y9trG2udWlm8oSBoPiFplvLNtSOWQzW0CCSfCkoCMIyIeqyLh8uh+IWkuVFpqHkTzxSEyfEO7Cosc8jp9ljiIksmKOd0EZ8p4m+zsCI812q6p4Osw15bx2EYgCQSX9jo0LLaxSGNUhlu7OHzLeBi8aiN3RQpX5SgzXSmwnW8mma7Y2zQQxR2DQRCOC4ieZri6F0qieRrlXiiaF3eGIW6PEoaRyefk1tpJPT3dLKytdO9+vk/XQc6s4uNoSguW7Tb1Vk2/TVvXXW9tbrx+Xw3q7bVFlaKhi3N5vjTxAZYbl90bxxNbyKj2rQsdrKPMSVs/eCmtbTtIk055naK2hDRW5LRX2o38gmRjLOjS37uhg85me3kQCU7isxO0CvRpbc4OPkHIyMEnjopGOSOASMHOCOec64gGw8nBR1AYc/dJJPGA2NuDnJyO1ZOlCCair2bl5ttW89fT59Rqq5e65+6l5tWsrvdrV/wCZ+eHjWwNt4++IluBtA8YSXKIoxuS+0DQLjcQMH5pGkJJz19K5Ca1JzngZ+bII9AeOjHb2HA7YGc+xfFCwaL4oeM15UXkHhbU1LLt4udKlsmPY5J0wAkZztGScCvPpLYspwMBj1GRwTgrjHOR0xx61jJaLom7Wtf8Al6/lpozgq29rJpPW132ul8v8uq6Hn95ZZLhQAMjG78+enAHX6gHjir3gWBdM8d/DjUmQg2Pxi+E0xkwMJHq3ihPB8pPYK0Xihk9AjsvQ89DLYM2cDhiOSPujnPBB44IwOfU1QuY/sNhdakmFfR9V+H3iLsW/4pz4seANXlZWHQrb2cxOcHaDkjPPFiY/up+8kuV9bXbSadteuv3nbl0+TGYeSvpOF27t6uKd+vl29LlD4K3DaR8fP7OYlBHrnxE0Y5Bx+7vdeAQgfdzheeRjBA6V+j8FyBgggcDAyTwOSQ3XB689P5fmlbyHQP2sNSt1Gzyfi1r1sVx8qx6qYrpVVflyjLqW4jG0jNfoRFd5x83UDOMnGdxBHIAxz8xHAPTIOfy/FSSnre+qeu7XXT0dra6W6s/Z8PTtSSWuy27pP9XZX169UdxDdLwc554JI2jJ4wB2UHOehyc9K0kuz/eUHoNvPzZ656A4zgkdcZOcGuEt7khhggHIznJJyQAVJwDkZ9M53Y4rWS5JVQuchsZJ+8q85b1BY+uN3J9DhGVrpNLrqn0Svp5XfVvt3NFBq1776317a6P8NLW7XOqS8PTd8ufmwRuyzcr7euD2wK14LonGSv8AEFJy3H3gdpPIXHGeeeO1cOlwCWBIzvwQSTsJAPPOODzkZ5OOep3La5GVG4HHzHJwA+CvQDqfxw34YcZbaX2u/u+9/O+noS4v4ddbWt8tE/XTz1O3tpSzjORzzyQS393GcZ5BH1571sxTDDEhmwWxnpgn2ODngL3UKK5S1mDcAL0x6g5YBhk8cj1GSeewxtQtnG08j5RlgRweeAACO3Tgcmmnd6P8b/cvT8bdmZ8lnbrdOz0tsr236dGum5ps4YDhjgA5zn5h6/hnBHHQHNaFrKQACwwRlQD8wJyAMH+Hpk8EHuOKw88YADDGclvmHIyOOSv+7jPYZrRs3wMnaFOchshsHjOck7l/H1rqhy2Slto7vRLRWT2+T6Prqc842ad2r63Temt9bPfrbyNCVjwTjKj5sZ5469sZPbuM9qch3FMjAPLAgD5h1PHRW5Ix0zkVCSpwecAk4zwQDkYJx/I8ZHOOSJwXJKhQRnrz1OAoHb0B6jjHQVrC2q3ad+jWlnezW1n/AMHQnS0dL6tvptZJ3fpp3tpdo1Y9owD/AHcNnJ4J45Gc4wSO/Azx1vRhB95SQxABTKgjseuMjA5PYelZ8TKDjbtdsdshR97BAI691468HFaCsmQTnJz0O0ZwM4GPlPHTPbnjFb3VuibettVpbp9/3fM53HllfddFp/wdddLWejZdhZc5G/ORyW4HUDCkfeAIHTOfpmty3OcbuobgA5AIHbj5mxyc98nqKxY9ikPyD0XjH3cY9yTkZPrkAcVsW8injaF56jGNxYdMYx6ryTwwJ7UStdaW8++i+a7P+rNtdm79ezbSfZN3a069EbcJPyNwOOgPQdCMd2BHA5zk9qsg9D825cnG0554PB4OD2PXkjrVGJsBRywPQngqOvA55H4Dnop5q8GJxxxlcEZzjAwMjJ7cj3PWphbVO+l9bpau3p30u7aGUnfe0kratXaXl20u7/qU9VJ/sfWcM3Gj6sAVzuz9gnxt9xnjvu496/Aa2v47NgrTRLHHG0iuV5ihjJBds4K7F+5jlifUZr+gcRxS4ilX91IrQ3HIIEU6tFLhTn7qM2c5GODzkH+dDxh9o8IeOvFvhDV41jvdA8TavoNxDNjO2wvZoopdrLtdJrdVkQ4CtGykHpX57x/B06GDrW0U6kLva81DlXTflfnpof0L4CYiksVnOGnb2s6eHqQjdKUlH2ik9d+W8bv+9Znqc/i2wsYPteNyR26sAyjL5VWWQbT985VmVs/KoB618W/FP44XN1rqaLpsZl8+UROVLcpK2yaYNk7AIyfm6Z49K2fiV8R9H0DSLy5nmeyt0id/nI2YEbAMGLblbaqgEjCgjI4r5E8A+LNO1R9V8Y6mhZry4W20aCWNnFvYysdr/vMAGfDTEgjEa7lAOAfzPmq1qS5Ytu6+GG2ys1Gz0b+W+p/T9ONHCtVZJKc3yx53ZLrKVuyWr0+Xf6+m8S6N4Km0yWS2hvrS9ggilZ7iMRqAqYUzyOCjzk5L5BDfKe9dNr3xc8IxabNFb2llaiQ5+zkrMHl8o/MXyXYMdqkJ8o2eYORX5mfGr4e2PxehMFzr2u2WnQDzz/ZOpXtukkMciPFG1vBKvlq8iqplVhKEBCuM4rT8F/C7X9PsbGK78T313YyGWSOW+lkn+xhCkAhjuZg8slvEmGWBgSpJBkOS1evhMqqzgp03Fy91cnw2Wmqve7195eSezPCzDNMPhZ8sqrSd+aUVJpN267NWWl1fz3Om8R/tA/CnTPEN5b+KPEen6XOoKiJTPdzWkySZRJmt1JgkXOWjds+W2SMdNK5/aH+FXiXSWbw34l0zWbizj+yTW8Dk3ZV+IoFtHXzH85QoiwOO5BBAw/8AhQWiarJIz2kUytd3Fxq1yEiV76S4xEshSNVDSsCCQXklZR+8cjgUY/gpoPhRnXRdE05NSWcC3L2m+a6kaRpGQmNPNXapy+xwUfJIbJr6Sjk1CMIutiHCaSbpxUbbrZ2erdru2lvM8D/WGi7+xozqKMuVVdVF7arRPtu7MsfDXQr57TUL67u7nT7i4vLu+tTKzL9hM83mwxpECP3MSOqyO3SUyR/dxX0T4b+Id54anh0/xDPAx2xxQ3ok3W88qnKEyMQiMc4zwFLEHoa8cVfEWn6eYjpwUSmMGdTujhnLMZIDI3zLFLGnIOdpQciuY1fVIPEDRWV/E1lCoC3EBkMhl/5ZrNCojYsvmbd4BTenU55GOPyWhXfNTqqjKKV+Z83Ns1fWz5rdLW1tsb0uJnTb56bqKS1snaOqWiXb89eqP0Ai8YW15ZrJ58a4gG3zCu0K67lCqueBnaTypbheBXmfiXU5Zo3aBEk8xYvkwVILKSzMTyBgchSPvKRjivkjwxH4q0i5aLTdW1DUNJj1FBLpNxIRPbRBMKlrcNkyQK/zKgXDqQuyMjJ+oraK5u7RWnaQhYA5zEWjR1BUwySEgvMrfwBgRwDwAK8R3wVR0K04zloqUoSvGd+tunS6+XmdzxtHFUZVqTceVXnCSs0mo+fV/wDA7nCS3TNOpl3iQxeUseflC5ygZx95k6bjyFwCa5idm8755HyobcVxmWVGwE45K/ToCScGupv1klIbEJtbfeVbLq8s6gq0OzAIiKklySfu4UVydy2dpijGN0mVBBKw4HmOnI+bIyvAO0gnOcVpOKdpPTmkvhXZL3rb21bfY+NxtdVKiSjfld2r972Xn1s91bubmgT/AGTWdNL3EduZZPs32mdU8pnlO4RFXG10X7gU8kgEHIFfQGq6dc6pFbaddo2steTW2n6dFbSN9pkuLmZI0sLSIMn2prl2SKO1+ZmJ2BduRXy5cxWup2Fws8uPkWeNYjtdJYHUo2VIZCmFBaMjDFsEZr80f2c7z4u/Gb/gpX8MfhR44+J3j7UfCnhT41aLqWm+GNP1rUtPtks9Iu7fVrCO3TR0ikkkRIXE1zcedMkHmBZ1JzXr4DIqmaYmFqyhTSpqa1bcbxvbXlu9k3ff7vIxvFWG4dyjE4meFnWxVJ1ZYdtpQU0uaDlLeKukna97pLU/u0/Y/wDgNc/A/wCG0sevW8MPjXxld22t+JIYnjl/sm1trdYND8MLLEAjvpVsol1Ar8h1N7jAwK+syRgbQpz947c4HPGR1IY5GeeffNQxW8UK+SFCFSwyQAxwV3dOBnrnqT3zmrBwM/N8oXbx6jGMDnj6Ac+1ft+BwdHAYajhMPFqjShGKunzP3Y8zlbdt6+r8z+Rs5zTF57mWMzTHVfaYjF1ZVak31u1aKbsoxjGyglpZaLQgP3SQACcfKfUZzz054Hop6nNRlQTj5ec8E9cqB2xyp78buo5JFSt1zjA7A8j7wPTjgDIHpnFRSEY9CA2CByTn1zwcDA5wcjr29BXWi0TT1dnbovNK3T/ADseM5LW7va192m+j6NLXSxA3vtIHTuNwPr1+Xr6fiCKiPJx1GV65PUcDJ5IXt09s4NTNwMY4xznlsZzgkdueCBjucnIqBn5DE9+DjOCOgPTIxy2Tgds1pF+u/pd+7rdbtXbW780xWs18SVul2vX13079hjE5zz6EngcDHI6nHTJ6AZFVjjaAe5yOCCRnt7EdB0wAeuakkfuwGc5J5IJ5PqRgr/F26c1VdhnOPmHbnoMnn1yTyBkcDn71Cbbsr+vySb89e+/TrdcqaS1to9NO1r92/L0GOR0zgIM5OcAnkDg/ePOAP0NVXZ9vGTyVx8vuAce5w30weTmpWk7kKR0UdcYGBgcjg8sRtNUpJMHH174x8pO32K4GCPpkk5qo23SWjtp127W3tfovRMnlfV7O7utVstb9+z6Jab2rM+1txOGxjuc5OMqOmc7sDqCpxzis+eZQAWHBBHzHH3j/dH8WM7sj3JyKuySEjoSOWPRecd2H6fxA9cEVlTSgZyUO3PBGccYG4HJ5PUg8EE5Oaq7bW9u2vdWVn/kyW901Z33662Wm3yXbbTUpSyxYbnDZOduc4bHJJ6jHRR1qhIycgA7dxzwOW45GeV6DJ5zySeasOdwJVCowTjhvl9BkAgDGR1weh6VnSlkDZ253e+RnPTGc/7WG+U9sVonZ2tbyb78v4/8H0M3stLK9m7apNJpNW0f6W8inOQCOSM5bAA+U5wQO+eu4DtnnvRVeYnncM843ltpPIPJ5wCBjkdeDiitP6ZzOM21y6pdW31knbS1t/yfp+VlvOed3I6h8cbSeGXt9eepwOvOtDOR8pG4ZXhSwCkgY3DqD347jocZPHpcNnIcjJ3ZQ56HHzY6ZOK14JgqrkkE5IY53cBySQDgg9uOuMV8lJu291otd3ov1Wur7dD7PbSz00u3fTSy2VmtF3/FHWwzfMvoOCRkspJ4ORgANj6Z7VrwSAlfmycDDA4XkAkYOMkdM5x0z2zyEM5IyMgkZXGd2OMkjI685X3z6A68Mq4z82QCOR/FnJ2gckA9ux696ynLltddbcy6LXye2r0etrtC5dOZWfWy0t02W+mytve1rmxrqtN4S8TqOSNE1GUc5H+hw/bEPAzkNbg9sEA5IHHN6pZpqOk38eAy6hpU8IA5LC70yJcc8YJckEgZxn1rp48XGnapbck3Wl6pbY65+0adcwjn/aLquf7oP4c/oUgu9G0Gfd8s+k2DMwJVceXLBIGI7fuvxwQOtexks+eVene9oxlfo7OKWl+1tlt6HlZzC1KnNraXIr7r3Vo2927afNaO5418KUMngTwaxPzL4f02EnBPzW0C2zqT1zui6dQTn1A9jtoQByuQE524wdw4xk5yO/uQAOa8t+FMezwnZW+DnTdT8Q6YwXkJ/Z+t3lrt+gEYIxzt717HaxYUfJu54bHIzgkZPAPGfTB5r9ewq58Nh5WXvYeDSXVyjF9N/Lyfe5+MY6PLjMUtFatU73306P8AF6bCxRbWxtDHAwQOnPqM5POCeSCDgE1fMB2O4BDbW5brkKW4AHXkZ4HTIBFTwxZUEgjGRwNuATzz7DrjOfu9Tmr8cascYbBG0deRt2ge+4k8njrmt+VJWSWi16p2XT79mrNmEZKMovr7rXdWtqm2vz+fQ+3PCbfaPDug3AP39I04kDPDLbrExyQA2fLIA6cjAArrI43zuRnQDuryIx+UHDbMbh/vEgEdM8jifhw4n8FeHmGWK2Bhyc8mK7uIwue4UL+HFehIp4VSpI2j5TjAzkkfwsOSOM9+nNKSfLHsraW6aa30t6ddNWe6naXupNNLrfXR21+16drkKwZB3A44JPJBBGehA5xjqeh9TxyviqaVdM1a30qxi1TVbTTnnl+W2H9npt+32/mefiaUX5sGtbe1tdzTzACYKqZruUQtg45HXOSMHGD6Z6nHQZPtXE6nbOdf12OLVJtKafw1pt/cMsVuIpYLKXWIVjW4nwbWSaeaBZZISZWt18qMHziaxqJ8q010vaSja/La/RvZra/VmtLVtWbtFyvruuVW6vTul2077tl9j1Cysr6CG3MF7Z2t1Cwt7Zvklt0ZwMRcESq6OpyQy4J+WtA2kTRPGIo13W0qcQxqceXIu3asYwTwxAGT0PJzXNo8mgiPUorWZNKvY47nVdNhXz0s5njU3Gt6J5fyyRSbfM1fRkw8gX7ZaDzk57e0lt7u2hu7SaC6triNJ7e5tpEkhnhlXckkTg4eN0YENwcEqwDZBylTkkvdd7Jq20rpa3815r8hzlrde8uZuyb0d9mlbvZPW/3ng3jS30xvDdvFbXNib+C+05pYbaeL7dGVglDlIokdkZQC03mqRDbiaZyFTNcDYWNzqc86aQft1/aL/aNqRq+hu8Qc+XOl2WeJWN6cLdScQzTCAJJCoevq4aTpy7gbGxCls/NDBgEsdz5JyM7mzySdzeppJLXTIFx5elxDOThbZCR06gAnOehyARuIrjq4ac5KTdtFraT2trdt/NtdrHdDGKMEuTTRpuySdld25U+lvTbXb5+/snWdNttYaOyEen6jpUyXdnJqeg7LefzLa4geWK21BpZpbCVHt3W2hu5Jo1QRb0XdXs8SebbwSEA+bbWsrcEEPLbRSnGefvOVORkdOuAZrx9ISzvDJPp8UJtLrz5RLFHHFCLaYvI0mNqEYzuBDbh8uTjNDTL20OmeHFWV5BqVhbrp7xxSXEU4t9PSTzJbgDZbo9ugkjlnwLgkKo8xqxdJU73TleK3vq2+2qv+V79kTOs6keaW6la8Vo1yRSaevbZv5ahNDnKk++PvD/ZxgcA84wDk8DPOM64hw33eA20Lk544J5HKnGORwNoPvuyKSOMlcHJyAeBu+b+73IBwOo7VQljGCQST05xgAH9CTg9g3QCsZQsn5LW3zaX4Lp662YoOKVlorJWXfTX3ttPLZrSyufFXxjtvL+JM0ud32/wT4enUdw1hqviK2ZuQTnbcR/gox0ry6SDIxnBBzzwGdR1HGc8jIGCDj2r3b452gTxn4UuR0u/COu2jEYG46drGkTIn947f7Rcewcg9TXjkkOC3OPm3HknawPp1I75Hv178fKtVazu+/RRT0tr8ktjmqtqro73UbvRb27N9bW1t2VjBkhAOCpJ3EPj1PXI9ATyfwr5M/bN+KXij4Ifs9eOviJ4Ts9JvrzT5/Del6jb61ayXdsPDmt6/YWetzwJFPbtDqVtEYZtNvGkMVrdBJJo5ANlfY0sXDdWzgKQSfugDOB0zgnn5j2JHFeQ/Gb4O+Gfjx8NfGnwn8XS6rDoHjLRL+0vJtEuUs9UjuNPtn1nS2s7pzsif+1tNsUnyMS2rzw9ZBXHiaalBpdYySW1tm9np16/kdOBqQp4vD1J3lFVoOSXVNrba/wDWpifFO8jsv2qdT1KBsW95458DeI7dmb79trvhzwteIzNnncFYMy4R3ycgHFffa3JDMFIA34x3HIwCAeQc5AOOORX5p/Ge4MHxD8F6yjsf7S+FfwN1tZJdpd2g0K50t5nKjBf/AIk6GQ/xMGPpX6KJOZGDKQwbDDuWyobJ/u9QAeuOpr8mzJOnXkuiq1FZN+61J6efKrWTt1tY/dsLyzpc8VdSakr2bStG3o72W91bve/Ww3BB5O4ZzkFWG7gY649QARwCBxg1twXGRtH0BPRR6g9gR2bjI471xdtKxxzncO4AO7g8f3egIb7uBk8k1vW8+F756AcDoCe455PPqcd64YT53qvxt2V7JJeV3veyubuC30d99+tmuz1/JPbU6GObcTtwcHv3zxu46njAbgHPY10FtIvy4IIOCeMsOoOCcDI/i9weBwa4xLg7lI7+mCeerHJwCDgEZx0zjmt22nBCt82d3VuhxjOAMYPUD/Zxjoa2Uk9Foktt9bK70/p32IlScVbSzT236X+d+2nbex3VnL83J6Yx0B9S2enJ6HBPf2HQwTLgbvQgkEdOOODxnu3OeDxkVxFpOMg54ByMZJGOgODxjPOfrXR204AHO0HsSSOvDMSMc9VxkgHjBrWL5ml5LXa3V7N9NPnZW2ORp69V0ut1tZ/f1W1tNjoBKN20g5Yjk7QFAGCD6DsOvPOO1XbUqSB8wKnjOSCe/UYwRwBnOSOecVhiXJGMgEA5yfXrgfToeOQD3rQtZAeAVOCoJJJHGOCRj5v5cHnHHXSV1teyun5abaPp5WtsclSGj0b1utU0tY6Pt56P9ToJFIK4KsdoJycLwO+AxPsMjORnGakjG4gd/lG4EDJzn1PrnJGBjjPWqhY7RlSAVBBDZA3emDkE+mSOzdKsREHHAyGwFbhgBjIU455JAGcDrXRHpZO793Te2nxfN7+l9TO9rq2tnv8AZWl0ndJ332++xoxs+AN+GGFIODuGev4eo5B4q6hYqGz7c99pyxJ6g5yfYZHFU4lz29geCeck4z0GAcDqQSTV1Yl/unCnJ+YrnPD4GcdeT7Ee9XC3VXeuj6K/q+i7d0uiM2r2vprfTv526263+5ItIz8BgwzhtwOBj+6vHXPtyQRng1s2x6qO20E8DGDkHd0Xt2BP5VkLGqnPzckfkeeD+ueuAa1rYD5QwJH944yCDyT354JHUDHpVu9k7qys7bK2nTXutL7beUvR23SbWj3d4+d38l9z22oCSAdxPGDnkMAOTnv29M8ZNaKkqMADlsHB+bGM8g9h0z+eMnGfb46rnHHc+mTn8wf0rSAHBUYYDAOOgzggjpz6dPxrNNatK3TW/Zd0vvX4GbsrPbWyvK1lpvFaX7d9R2cnOOi4z0z17c9+oJ6/U1+LH/BQnwOPDXxl0nxtbxNHY/Ebw1DPLOsYEQ8S+HWGl6iCwX/W3VjDBfybhuczFs4Oa/agHou0N64GMAEn8M9B+nNfI37bXwrn+JvwS1K80m2e88S/Du9HjfR7eNN9xeWEEK2niPTIwPmZp9OWGWNByWhkbHFeJxLl/wDaGT4qiot1IJVqT0d50rvRK7T5eZaX9Oh9r4fZ1PIeJ8DiJVOWhXl9Wqu9rxqtKLdrNWmoay0tqmtUfy5fHrwp4n8X6v4b0S2eddHvtXh/taeJXAmsIIp7toNp5aOXyFikCjzHV8KMA1ydlbNZM1ne3Vpa6bpcoM0d0jW1vPp1u4AMBAUOkSfu1dGaXdhdmM1+gei6ZpfiO1EFyEEsCtPaTOgeSGZUxFKmecGFy21T9w5618gfHv8AZrtfHnhjxFolrresaR4htrmbUNC1nSrm7s5LK4vF3ecqxbftFu8gCSQSAwlWZcdTX4xgZVOX2DkqLU+WpKVt009kk9PPrvof2PUxCxuJwidW1GpCMVKLuryatboubaUlezf341v8RPhjobR/bfEGnD7TaSJJbkqrBJZN37uMqJNipt8pChlRQDtOd1el6Z8Xfglq9rp9s2o6qu1mUy2uh31xA8K/IjJHBCzSGRwIpGRcDfljnFfF3/BPP4X+EPA3xk8W+F/2gtM0q78RaXLb6roet67eieK7VI3stWtWnvXNstusBi1O280rG63KAEEEV/Rf+zZ4Q/ZS8UeLtNbwjr3w31ubwb4b1231nRtD1nQNTu9Olh1RRLNqUEErlHQsbP8AeKRFcSlFYkoa9aGExUMTKEcVWqwhCm/awUadF8yik7pSso7OTle6srdODOc8yLI51cPj8lx7q8jlDmqxkqz5YuMov2coqFRWlaKtG+ruflBffFzwnpMP2PwR4N8XeJ75ZpJ2Fros8dpHltvnTPMd6Iq524QucbdmckcQ3xL+J+vzRjRvg9eK65it7i+misWjS8+7dsZG37BuA8zIc/dCEnFf0XaZP+zZ4I8T/FCXU9U8DaKlvbaBqcMWpXukWCWml6nZXD2fliVwTbXEkT5KBikoy4GBX5L/ABr/AG6/2H/hJb/FjSvD/jXTvGGtjxfZappujeC9Jm16VriQW73MGkX8aC0Om6dIZJbkI3kqQ9ug3LivUjhG3J1K/t6jg1FKu2/di+a8dU3LTl0XV9dPCo8Z0cQqtDLuDcTKC9lJVp0q81JzjFvmnGMIKMXou/kfnv4t1L4/aZc3umzeANLtrvTrB9XvbQ3dyzi2tgZHu2hMQJR4FZjgMMBgwU4B+TPil8dfi18Pru1jk+EmmSXGoyaRBbzJfztLLJrsbXNrFEqws7N9nikuXhjXdCqjzApIz7f8f/8AgqF/wl3xA1S2/Zt+CHiH4h6rrXg+/wBB1DxN4tYeCdE0vUdQVoNOvTazqs19o1vIJLy+DnLrHBCvySMDmfs6eBPH3jPXNG8efGu90Lxd4t0e1SOBfD2kHS/DEd0g32sWl6YwInbTVLLPqsqmS9ZQqkQ5FXQpUqWFVbHpKpb3acK0nKW3LJwUnyrRX5rN9Las9GhLNcfzVK2R4fA4ClBe2xVWnOGujdOhzS5Z1G0krJqL1dtT64+CnhHW73TNF1fxdBDZa1rmn2M0OiBnB0QTIsssU7snmS3sTMI3+Rgj5G7rX1B4v0q1sdNMAUA2scYn2OieWCi7iduMucDLsodCxyGHIj8Lae9zqNtqAm8o6YtsslmFjCkzIC9vKy/6xoj+8Gz5VZiOaxvihqhxNFAZC8w3OifMsmNxdywx/qwCQjcbulfKVk6+LXK5P2crxu29Hytxb01tZXs9UYU6io0sROP2pWa6pWXKn56aWX4niNzA08DT42xm4MYRVLb1ZgqgEnjYSJGYcuoJUc15nqjCGaYRl/lG1ipUFiXKjHzdBgDYv3UAZuTiu+1W+EOm2jO3lSSSyLuKYOY43Z25PzSIgJLn5Two56eVX0vmyBIACbnMhkYjzBCrEbm9GkJzG3UbfSvRmneCu5pWfxLe+rad1pZPq0jwar5oybS5pT1d7e6rdbrS3ZJvTTVGxbIVjjJkSM+QYmYHj97Ki/PkE8nPO05ynoa9k/4Jj/snQz/8FBrj9oRNVhdNI0q9um0qCSOPUrbW5NHvILS9+yTRn7bo15D5lvfTQvFLZXDQYcMyg+FuTHZLH5q5WSBEcqE3hW3E7h1U4yW/idFPOeP03/4J0z6dF8VNbnlEkF1beGxdWsiOqytJdEQOIYc+ZcyO5VJIlDKY3LMBgGvqeF8bH+06VG/uzVtXazXK426rbTp0e9z4jj7B1Hwziq8VZc0b2Tl7rcU+qVtW79k7n9CscnEYIZBIRggfxE52nILKc9AwHTB5yKkYEKc/NyDjPzZ5IOcAEAdBnjOexzkadPLcWy+bgybo3lZSCkZ27zDv6SSxk+W5Hy7wzDitVwB3+8RxnIH06cgevOB9K/aqd6iurrRWdlJ6W6Oz13bu352P5fnHluul7aPu735drJa2Tv5dUhx06ZHQjkAcHvycdumOfeoGCkAqeQSNp45Bxxyccdcckj3qRv4twIG0gfMRx0Vs57dc8jbnHtC2PqeAMD5eB8pz1bggg/mc8Vd+Va62lbVatu3RN6La2y3VndC5b/Cu/K30V9G9tei12ZC+CeXG7r9AOdpwTzjjgdRioWBIAI69RzgjrnHpxyewPGcmnsMAgjHckDb8vXOM9/zOQOKiJUE7uM4J5PUEEZHTpgYHTpT+KDS76Xum3pqlvbZ7XurNds1dta23u3120euifp89ivJkg4wBjGD0GD0OOPXGfoeaqtuyedpC59eo6Y9cZ5AHbAPJMzsd+ASQSefvBQeBk8Z/2R0XPT0qyNyWJG4+3QjI4Hdhg8A/doi733vr3fVJrt02vbT7lblffzW/S3rbe716esL7uVHJXnceQdvPoevTH3c5PbFU33KBxj+L5echhgdecg5znjkYFTynJ2jHUHnBXB7YOMEjg+3Uc1QlfAwWABJIxj5cZ5z169s4zj0FX0tyrVbLd9vu1a30Svq7saTvzbtb2vsrXvoum/r1IZAGXZkqN3O7lAA24g49QSQM9SQDxWY65PVsDI4UHOWCgn654HIwPWrMkg68Atnr2GBwO2Cfm2/e+b8s6V/vfeZuV6Yzx06gjjO09AenPFaXaWu1t7Pe6XVJ9drdNNNROLSaWrvfZfk/K7v6abkcsXLDkj5uRu4AOCO2Dx/McVlzKigZLKckKRg7cdWx1APTPPJ6gip3mIVircg8cg4BJ5PTGAMY5Jx071QknI39SQxPPZsAbj/eAzkFvlz7kVpF2as+3Ra6L+az7K3lsrGc46W2SVrb3aS16paaq3p6U5cccnDEAbj1wSDzjnpxgelFU5piWGG24OR1zknBGPc849M9uCVrq/v6J9/w0stNL/jyTp+98Si27tPmet1drtrpbur+v5Ewzk4PzZ3deR1wcEg7gCQSM/jWzBKdrMrBlJOAeTyD17MSxwB1HGfWuSguWIwTnH93G3GeAAOdpzk8547c1rwTlQch8FhtVsYHACkFRkseDnpjJI718m18nZK929NFolrdtLdW0Ps7vRXu7Jy66qy7a6td7/I6qCXb8uTg+jZKkc7Rn39dvXPPUbEE+AgyvJLAHpkHk+2c9B1GOTzXL29wGfdxzkDeB85X2B78jOc455rTSbP3vToOFXHOBgg5U446nn3A55KV9dVs183ZrR2srL0fWxcGox82mtWm3fT7rrVafdZnomgypLcW6MAQ0qRldqn78kcZyM9MMe23Hr0rj/BzFvCmhR/x29vcWDcrkNZandxuOgwP3gzjHUgcnNbWhSiOaNwxykituyARtdHzwO5G7k9j9ax/CyiGw1G053WPi3xdZ8KMqq6haSxgDAPyrIzD1BOM16OS1OXE1En8VKy02fNFO60+TWz00R5ucRc8Km3pGcJf+TJK/pe+vo+5yHgCM258XWQGDZfEHxZEFAHyRXWpzXycc4ULcDBBJUEfKa9cgRSAMnkDIZidp6nIJ5BwScdmAryfwmVi8V/Eu1JGF8V2V+iBsbBqnh7T52LHPV5Gc9DuyTXrluCxXGMkbRk5IKgZJ9R3GegIJ5yK/acqUamAwstmqMIXeluWMV56p6vW3pY/Fc1XLmGKun70+dX0tzxjLp3bf3b99WCEjHOQenQk9yvpzkc4HI7HrfijKlSflwRznnqPxAPcZ+h9Yodv3cEE7fm74PK5x6jO7j7uOc1eiBAI4G0MrZXP3TknB6nnCgnqSc9BXW4d9XdrS6utna9tV1dreljz07dL9bN+Wl9+/bZ9Uz6t+EjFvBNgAAWtrrUYDtGQALjzBgHBGPPztA6E+ua9SjUAj3O9eMEMMbhx0znnvz35ryH4MybvDd9bj/l21qcYx84E1tayrnqQMq3brjsTn2UBTjqOV5boNwwCfqx68DIye+HyvlTulffzvay+b/M9mLVo2ve0Wlpy7RvqultX8yVchlboxwPUEoMYIJHynndu+8eQDXCahZWljrthBJp2p69ayeHdVMVrMTrFzLqC63Zy2uG1Cf5pIDqc32d52eOytE2x7EgWNu43hWzz/EOMHlfvbvxPXBBPoABVC8sLi7vLHULO5FvqNlDe2lqZImns/wDiZPZmZ7uBNklw8Edrm1iV0QyN+9YJnbhKmpe+7XVl5vZPR2VtvPtZHTSlFTV/5dHqt3Hfl77bb31tYfpF/aSabYCORhKtqiG3KSLNvjeReUK/OVIKho2kXKkphcGsu40xtKmkvtG0mO6tbh5J9T0MRRWpeR23S6lon3Ui1Akl7zTGWOz1PJliNrdmSaXU0eFpdKgiuEFy9s9xA0yRMm7ypiPMUxtmHJYkokxRPuKWNSusMG7dqM9uAuzb9qiJWM9ABNG0qfN9wksSejZFZSTgk2k0uqlbZLo3bbz11vpY3jCLlLkcot6uEk5R1952cU5db6pW66aOjaXvhq/jDJeaSQ337aTyNOmhcfeSW2vzDeRSxlSsikOFOQjyABmhk1HRFP2bSNLi12/AbZb6ZZRyRR9t93qs0BsrOJTy8qSXcuM7bZ8Clm/sy4ZWuLuyuJ2O0SahcaO10SoIxua1muWOMlfMbJAwxzgFr3Ok28JjbWNsUeXMdpIscAUkYPk2SBCVbozRAk98Vy1Zzk/d91K1ndfo+um19+tjZUaWjnPslFKUuzu2ldNeaV7avoEegyX3lza/9mutrB7bRrSAR6BaPhtjzRMobW7hGYD7RqBaxRgXtdPtmwaNFaRdKtUYeWyC5gmjjykeYb+6jQAHnaqKhXeCBkBcDaBF9p0lxFLHPd3UTmNw8MepXSyo2HTabeF1YMM/dOCSMEnIqHw9LaDT5re2ld47fUtRjHmF/Mt/MujdiGYS/vUkT7SMRSkOitGGVcAVzNSbSaurayTb1dt7rqtvv2ZfLDklyylJpxfJKnyx5bq1tb7f8PY05By3OX3Y+XgbQckEE55Py9hkg+oqhJnJ/vEAsAMncSMcZAwo4yT9MDFXJGILYzgblYkZJII4Byuf7wJ5H3iCBVNmbD4zyQMccAHBwxySCMY4DHPtispw0bjZtdb6b7v+tru+mkp35lp5q2llfR9tF06nzR8ebZf7T+Hl5hiWm8XaZuAwB9ptNHvFHzdd39nMQM4ADjnqPCpIxgFSBkrgjHrn5TtI46EHp9DX0b8eYT/Zfgu6YnFt41ityxGQE1Hw74gj6nbjLwpzk5baNvcfO7ADK8lRkHoDwAuBg89PmPBI9MVySjq/J82ltn+tt1+pzV2ozgl7t09NGla3Zu7XT09DMmQfPjHIKlu5wcld2OSfU4AHHNN0nYdd0VGBKTazptsxwADHdXkNrIoU8HKSuCcYK7gamlwy8cDcw2HgcDjGO+fX64JrDe5ay1CxuuotdQsLnIPOLa9gnZgcj5RsPbqOTXLNa6a6Wd3Z7K/T/h9wpy96LtJpSTjbrdx5dL6/hsr63t8ofGkN9h+CmpkNvuvgZoGnE7skzeE/E/iLS5VJOTvT7ZCpySQCANo6foLolz9p0bR7oZIutK025BUjLedaQyFs5yxO45yM8nJPSvgj45xCPwp8JJFG37E/xw8LljgKq6J8QNBngG3jbiLUZCqdQM8c5r7G+HmoG78CeDLoknzfDOjZYr0ZLOGMnOcdVIxn7wI6ZFfj+drkxFZPS1aW2r9581vLR9etmfvmTuU8DQaS5ZUaL3W/InbqtOX1XkesQyAsoAC85GAuW5OTgYODn7ucHj6nahfIGGwByNwI2H12kjIzyOm36ZNclbygkEgNtIX5flzjDcDOSA2M4746DruwT5PzZOOOTz82SCW4+YHseOuTXiKfZfElFWat9nV6Pdendrt6bT+b9Ha1vlZXu/VtM242wx6Ft2M44PA5HO7IIPc8nHvWzZygFMk5AAxyevfPGTz3HUnsQa5VZNpyDkBsZzuz06dBkA8kYJ5OMVu2spXaCw6nGCcg9i2eSp7dOAMHAzW0JLmV/isttNnfz3Vren35uLS79OunW/n1/wCCdnZsQwznPUDtzxtORgqAOo9cY5zXS2kpP3hlidu3OQcHkAHoP7vXIAPvXHWkpZVO4naGBBOCvbK+vOMZ7Zyea6K1duAHYso3+gxkc5GTuwQPr09B2RfNZ9eyevrtt5tLZ+pyVI238lza2Wq0169eyd15nSq2MPzlSeAfkP3jgcjkdxyQc9c4rVtZdzjkADO7HQM2DjBxzgHpn8SeOeR25HIIwzFvugAA7QemeOpGeua07d/nX5twIAAP3ufmHA6AfxMMnnI7110rLVLa3W9ldPa+u/d/JanHUSim+reiT0d2tHfz766nWRNlFYMQu0DoPlAPByD1J6jjPfA62IpMk5P3c8gfKOdvOScAH7vDHgYwDWbA24DqACTnpyFzuwOMNxwT255q9Fjvg9G4Iy3TC59ByOhJ6cDmuq6evvLW+i/w766q2un/AATmlZu6turt3V9F300+/qa8TEY7ALnCnkbct8v8Oc4yMZ5wOeavRnPyljwQ2e4PUjk+n3sY54HFZkPIxnGMMck4POTg5ycdDx3ycYrQhAxwRnaeBztx9zljnnnAwM5FarTorX20u/d366Wb8t/IyknZ+q16b76a+S+XqaKZ5+Y9MEhsgjgn3BBPPOBjkHJJ1bcn1BJGeAcjt8uT95h6kH8eayEwuCDjAwRn7pZVOzpyMfdHBJPJAFaVqST2HJyjYG05GD3PsSeccqKp20u99fy28nZpPfo9hO91rsrervGzfZ3s7ap9bdegt36ZwOij3PXkYJyDxnscZ45rRV8kAFh1JzxtGO3p2xycHpmsi3xnJUfKB09wOnvnqT17fNWtGQ+eQMEYOeAFz0BHp69PTdile6V9UtNei93oQ4tdL6K+2l/J+V+zJRwMhm7dcgEE8gE4zkDC8dznHSpSFY7DEsiFW81HAeOWKVGjkglBBV4ponkikBBBVyDzxTRnnOCQcD0IPI9TxwcBemDmnqNwz84z3AHOewwMEgdv6k1UdUk0no1d3tbpptv6PTW5LcotTg5Jprls9U01d797Po7fcfgJ+1T8Ip/2d/i60umWrR/D3xrcXuueDr3DGG0E1wJNX8NM+CiXGhXlwfIgc7pNKu7Bo0xDIR4x4iNhrkUGs20xZhEls8VvKu+aDepQsuP9X5vD7iTtPC4xj9/Pj98FPD/x++GWtfD/AFyRNPnuCupeGNfMXmz+GPFFmkn9mazGBh2tZPMex1aEMBPp9zM+2SW3t1r+bnW9O8Y/CDx1rXw98faKdP1vQdRfTdUspiWXeQTbahYyj5LjTNWt8Xmm3URMU0bMqMWhlK/j3F2Rzy3FyxuHhzYTEycpNJ2pVLrmg7Lq/hfqr7Jf074c8YLOsuo4PEVlDMst5U1J61aMbJVI66vZT6p+t187fHr4L2Gv/adYewSQ6nYGx1KCKJHaewKGIw+UylLiIoMSxSKyuCBjIWvz1+F/7CXhnw94l1jxF8G9f134ZeJL64jNxcaJ4iv9CuPs3mkz6PKBdQfaNMvZ1Exs71bmK3lSIwNGNu39wb63j1bSXs5ChmZFNo8AV3EbuRCCu4ndGMBiGy3LgA4FeDaxpPiLQ7y4gm0rTNQRWUi6NoIJAjErEZbjYd6A4V5GYKCEDlG5rystx+IgnRpz5VOKjVpya5Zx0cbuz2eys7PW/b9+pZrlVfBKnnOW0swjStUwdZ0ozqUXZLRNxk1bRJtq3Q8Pvf2frSdY7zxP4a0rUr2CzSFZ/EXjXXfEIu1ICSS3UcmoG4mkVvMMMKTpbwGVsKVXFeL3n7OPgG4ns7Cays70WV6J/Isba7uXcqhDK7z3M/mW7OCFtmxbs/zMh6D6O1jxLre+W2OmQQahCriKOSGVo3TeDBCskTFDhh5k2GKmMZVmOUNjTx4nubcx2sNrpN5cCOWW4tYSJIHYgTMzlGCIpLBMkRsDnIYkD6BPEyjH3KVOOl/eSm7pPm1jFq601l6q715sLxPw5gZ1JUMsnOqr8n7uUYc0dIpx5nGyT0Ti77WtqfPmnfA1xIYrOxttB0BG2G2eKFLye2V1K+ZsUCNmfYqhACoTC7Q1fZPw+8NSeG7OP7JBEyQoqWIjAi2xtEYmE5ALOZWbdxg7VYDk1p6F4EuLci4vbt9RlfZcS+apyDgCTeWymcDf8qgbNhXnkek3MVvpVkEIjMgjDr8wVPkIK7Bw+9v4GGMuMD5cmvIxtWEZ8lJqc5azirtct4vdt6+uja7b+VnfEGNzanzVeWhho60aFJKMLvlu5RVo6aa21SE0iSbR9MU3RaOdobgjyJF/4/ZOQZC26RkU/LBsIckYYhRivJtY1eXWNRMJugUUGKdULNIH2hnDSnjf5jBdvODuxx0salrVzHbeS7P9okuJY40QEHZLwDtYl0l645IjI3d6564ih0rSp7qSNluLmUkxFhJKFUHDkA5EjzAZOTnJJwF54+WNOUpXS926Vk9bRSTe606ddtFqfARrTvNNybk2m1qujul+e1/Ox5341upZboWUYEqLJDGu1iTgIQUdjnHmMMSfeJUZ3AAAY+l2jyqgYqkgRRJJuy2Ax3cYO5QvyruIJB5JPVt9NFdX8xO8/ZtoMcJPmTzSglvK3Hll4XDFcZI4HNbIVrSxWRgEkG7bg7URpVxHHJxzt/uk9QS2Rms4VJxvK978ul2lypKz+d3666X32jRdecYppxWjbWr2u3a2y9emm9+W1i7Et3a2kESxoXWHYAVTjKHHU7UjV3xyFHzcDiuK+K/x18b/AAK0F/iP8Mtfn0Dxr4bkRvD+oWtwYoUngiaSSO5RgY5YriOMxTs4wInYnGK6ri3uL/UrhgyaXBJHvYj5rmZEeWRWPyFYYc8qGyrPiu5/Y6/Zyn/ak8dWXxH8bWKy/A34aeKru9s9Mv7bzbH4l+MrIYs9BeJmVJ/DejSYv/EUnMU7RQ6UAxuiRnga9T6/CVJuLVSLbi2ttWm07xilba++99+/PcJgqOSVZY5KVD2b5oSs3VqOK5acI/acns+lk2+p+03/AAS6/a7/AGqPjT8K/D/iX9rjwFovgH/hM7iS/wDB2oXAtNF1j+xr6NX0CXUNDs0ZLLTdViKSQNqTLqjtIJJzEJPLX9kTkN3DDlg/BBIzt/XGecjkZBzX5NywXYnGlzxwW9tbmW7W7jVY0e24dYmhhVRiAJ5aKAFg2r5AAAx9e/B34xWv9n2XhzxXdzb0ij/s3X7l2kRoZ5mNpYak0gEse2Habe+bcGRhHOyBEeT9p4az1zcsPjKjXvN06tSXM4t2tBvdwX2ZO3mz+S+J8hiqssbgKNoyd50acGkkrXajeTVk9Vvo3skfUzjg57jP0B9s88du3HJGahJyDxyMjGAM7cdemM4/QenKhkkjV42V45F3I8eJImBBwySKWR4yCSWRjnjHGKilICnoDyPvAAdMkjrk+2Mcc46/dLlkrxkpL7Mk73ut9JPR9NPuR8JZxm7xtZa3u9U9e9u1m099iBmGctkkkkgEYB9QO4GBjp3OfSq55XrnIzgcHjnnIwQOpz6jGeabLK4O0g5GME4yRk4Ax64PHTGTgjGYHlYdQepG7PtxwcAnGe+SMDk80OVopOMm4y06X2122e1r9b9dJs7uL++1+qe3dtLrp31GMM5OG6ZyCpGARkj0zn5xwD23Ac1pBz1OSAc7SR3+Xjkjp6dBwOoV5cFht6jBYdCMZBwcc47dAQTVJ2ccZ/iPTdk4OMEAcjGPqCOO9K63u0430sn1W9rv0tqxRVrPl92/p2X+S107rcbKR8/XA25wMkjjkDjJPcMcDjd2xnzHdn5cjjOQF27eBgZzng5HqCcnqJppMFVyMg4IweQMnHUHjI7dcdxisq5mKEYXG7LED7uc8ZLHPONwAGR6Ec1UbNrV6u6vorJ90r9vPb56cqu1db6q219uv5W0b20IpWHIyR1VSvQZ+XO3PyNyS3PVu4yTmSn+8SxGdwz8/wAuOSeeSMYwemR3qaZyT8oI3fKWJIwTjdjHVgMACsidj/C3II+Y8NgnBIXuAe5J7kkDmrXb3tP5vlbXor28/ldhotWnfVK26bsrfLo9vLYjllZgw7rk/LkAgdM5IB4P1GOlUXk6rjcoBIZsk5Kgjcx6jnjjjgZGOYpjtyCcfMcnjDc8MBnrzgDgE/NntVCWZsMDlRwcnqSFXGAOGOSD2OB7YrVdO2r013tfte/T9LoxnFKK1+1a0rqzlyt7vsrXW3nqNmkG5gec7RwQMcAkDOAexJBGMd+tFZ0kz5AY7scrxjGDj5hu5LdwcDGMdMUV0Xfe3l815+nTe25xylK/uuKXaTs91fo77vVeSsfj/A24BlDK24ggcDO7gEfw8ZbnrnGa2IZ87gGwC2BknHcFiw9SCFB4zyPfnITnGzIOMFScE5bjPYnsG9OOe+tC38RJDKyq2D1YKcZ9fu5LE8dfavk3Jbt2vbVK0tbWvb17W7dj7Hlnzyja3eSatZW1Tv6flodLBNgoCckDA4ycE4z/AID23KK2beQYzySc4OD3PRx0OBx9evBzXMW75YAtyWXJAJ+bG7I57jIPc84I5rftpOOeqEZIJOcA4zxknPb64zzWFV6at9O/4u/4eqejZrCKtq7WW/Vv5t2SV9NOttmdrpMnIGCCFI56DI4+U9cDpjPGBnqKz9KZotW8d2pxsi8Zz3KsDj5dW0wXnBH9/wCzllX/AGcnPNT6NIvmJlvUEDOMkjoSR249gDz0FZgk8rxX4yhXCi5i8IakuOB8+kXto4PBAy7Lk9T6npW2Uy5MbFL7cJa20tZPX/LX5HHmsYzwU+VJfBaz7VIPrutPk7N9TndGk8n4leO4STi+0fwbqfK/eItzprPu56Na7cj+LOc5r2SycsoySOowMDJGAMjp7bh16+9eEecYviyykEf2j8PLVz6MdL8Q6iNoHABjjdcZBPKlSBmvb9OyUVQSWHIGeSOAepJ3bc98Z645r9wyD38souTtyyqR69JuzdvTVdvVn4jxBHkzOok171OjNt9404pW6pJ676b90dXb7WzjBZm5OSOBgcn0yOR3IrTjzjsCSRtG3kbucn1x/Ce5yKzrVVwvAy4wORuwfm7demA3TnkZrYhVRjgDqBkg+2VxyTnjnn16Zr1+Vtvouuj6tbLe+qt1tfzPFjKz1vd2a6rTa1tFe616/I+gvgrKfs3iK338LdWE+0A5AkilT3yrGIDgn7o56V74M855VuMHAOBzxngAnqeoGQOTXzx8FWVNT162XdmTT7OYDcMnyppEJAxzjzgM55IGMYr6LhjO1SRnaNpxhgeSCckdemcjGOM8iiK5ldPRPa2rd42V3qndLz1v0PYpS9yn7u0LX7uW+it69l6DFA67SQCTgZPUltw2465+bGBiqbLFfnUdNntr8QxhYLiR4Zra1u4bqMuy6fedbhYh8tzLEQbdyI2OWFJqGmC+kiZNS1TTzCw3pp1ykCTqCXaOdSj4DM33ovLl2gKkgXNUbjw5pl15fmz6pI4QqwXXNTt2dAJhmYWl1F5hxKxZ3DfeHIKJtxnCeyVtrrmTTVlv1Wm3fRnTDo1Pa32W+qe6etunRLqLa+GdHto3ikt45ommkljiuPLjgtLdseXZ20UcixrbQbDt58x2dnk+Y4pi6f4etLn7Vs0y1doDbeUZYUtmUOZWka3MjI1yoYYlY7hCEUDaM0f8IpoEkC28mkrdQqOBcz392xywdlLXE0jEMyqzhjtIUgjBYGWDw14ftEIg8PaVCBKJGb+y7ZwXQBVYvLA37yOMhFYtkLtUErXLOHK0rQV0r39dbNP0XR66bnX7Wd+WdSq99Vo2raLW91a2nXe/U4/xK1ndXmmLa+MvD2kaZHOl7eWr6fpV3dKtrHPJbahpd1OpZ5luzCZbe4JtPISSRcyrW2fEugW0Bs73XodTlS3jW7kNoss159oYR+ZJaWUXkFLlpFTy4v3fI24UGuhWDTbZQEg0u2MfCqsemW7x5L7Y1AMcgYgttCBWO5iAQTVY65pUXyrrWno+6T91HqVuzsY1O+NY4ZncmMAho1XcBkKGGcc7hZuzjzO2qd49LbvX0/NMcZRlZJT5Y73Sd3pvZer/AKRjnxLpcMawWlrrcscZS1SLT/D9/JFH5MYZVBVVSOKCLau4fKG/dr8wNUrnU7idGtrLRvGVv5zRSi+sNLSyMLm4gd8zXeFVp4w0V1v+c2r3KD94ExrP4m0Rm8ttWhmkSGO48qMXty/2eZBLFIPKtWQo8LK6qsm5h1AJxVYeINOa8azig1aeVVtjug0HUGtiLpRJAyXDrFGfkdWkYsghVhkMQwXlmo/amkno42VtLLTrpv2fZFxg2m40rp63U5Xe2j128vP5FWbVNYYsIPCWpFRO0YkutT0m0R0XAW6j8xi/kScja3zj5t+M4rXVHZI2lRFaRAzxhhII3K/OiSL8kioxxv6MFJXIrMbXdpYR6D4iZkYoWbT7K0iG0Md/mXWpIoBI2oSFJdl3AEioLjxDPAtw39m2sLCFDAup+IdJsmlud3+k2c6oLg2k9lH+8lJ88urDbGB8wwk4x1c3JXSei8tfu2772u9d1GT5X7P2aS95yd+a+mietrO+ne2p5Z8eLbf4DFygyLDxb4Uuy3OAr3kumyMuefmXUQCf9ofSvmi5Ub5ABwJHAyAD8rsp47ggYPr3zzn6y+MCx6j8LPE80RilijstF1NPKcTwEWniXQ7iQxSjbHIiCKUxyqAHC78AHafli8jBZjzjO9cAAHeokABII6PkZAyOhrFwi76e67Oytq91dW3fp+ZxYqTUoWjd3lHS/eNlul+T6s5qTIDZ4OfXII/TGcg5HCjiua1VRJb3IUjd5Up9sojMDgYI5GeeCT0FdROhBLHO8EsQvK7mORnJHJ6Mec9gRWDOgaKZB0ZXjBI/vA5x2POQAQOOD78k4NvVWurra1lbpdXtb+tCKekVa6tZtK2myu369rXd7Hzz8eLUp4H8P7+Rpnx2+M1gP+vfxLpWj+JrRT/dLLpUrqoPO3d0Br3z4LXv2j4YeCyTvMOmSWjddxNndyW5wfUCMbgePX1ryP4+W6y/DzXJUQf6H8Yfh7qoyv3V8VfB3xclw2R0827tYAflG5sA5OK7P9nq8Fx8MtLVicWOra5a8HGQb+WbHOQvEg46EEdeK/H+I6bjjcTDXl9qm3e+jira7raz7PyP6A4Zk6uV4SWt1Tp25d1KMeXXd6afnsfRdvIflI7nALH2Axjnke2Bge+K3LeYAcBud24Y4JPfntxyMdcEcmuWhlxgYC7gWBPDA+2P4vbcc8Edsa0D4UZLZAHUnPJzgk5xwM/QED3+YTV9rK9k3rpZarzW/wDwD6BxV4u1m2k180+jVtrenzOijlz1Yg8MADjH19Mjp9MY61uWkgyoHAzypGGHPJJweCQCDycdOMGuUjmGO7bcHqTw3AyRyT1KjjB7nmtm1kOR0GQDnJ2gAA9uS3HJPGcjB61dNtSuvu89Fp6/qc7jdPpy7db67W/Wzfndne2MoIXGeMcthQfvbcD36jPfOea6a0kBwCdpGepHJIzj0zxkDkEdcdK4WzkGRgngAgDAzjII9+uM9c8CuptZhlOTxk4HYgdCc5OQcqPTg1303Lf3tut0lq1y6dF3t5rQ4ay13tHRO++q+Wy+bZ1SyfKnOPcn6nhucDjOOg+grRgPzBs5zgDIwQcgkdsZwe/TrjrXPpIM7txyxJwvCheOg7hh2z1J6YrTt3BYb88c8cZb3znPBwOe49q9Ci/eTW7VtX5dnvr/AJ6nBVildWeqV2+109HbTpb5s7S1YEKQevBzjJJXOBzgY5Cnrx6DnSiIYqy7V5wo24bjnrkEkkH07npWFp7Aqo2k5GAM5xkk5yRjcpByeMDp2rbjJJOOpIOGPykcE7cc7iBsIJ9Tgg4PRrZRbsraO9lZ2100d7Pfe/oc8l1tv00a1tyt6b2XbvdO5rwksCONwBwBycDPG8dzzkdOeKvw9QflC4C4J69zweo77T0YED0rOixkA/d42lf7oHOcjHXnkc44HetCNjjBxgMCFyRuxxlgcjHTfjOSMgdcaprotmktHrG2mvXf3tOvZGEleVm299du3Tye1tjRUjAPU8Dfg4xlsqR1LevoOvStGFhld3PT04x0HfnjPJ5+oJrLj6DPKDkHjJYDkf7WOcY5/EHN+EkEE+hPGMEtySTyTj26Zxn10Sb1Xu6Lq79NVrffby20Jtfl8knorf8AA6bL59Ddt2wowR1+VSAc/pnPXIHA7cDFa8R4Hyrn7uTyfcfme/zGsK27HnBwT34xjA6dOccYAXqTWzE/AXhgD7jIPGe/T14OcjHqtn8TST6p7JL5W19PyJad1onpd20vtft1/MuAc7SMkY5znoRnBzz7jp+AqbBxgg46gg8rt9fUE9D0469qgDIe/IBPTnAz9Oo6gZzjgntKDkAZyOCPm5POMHIOR0/AZ9Kq+1tl06JXacu7uun362MWpWaad3K993a3Xpq1ps0/RkoDbck4GeQMDqT/AAjr3zn0IJxXwl+23+ygnx78LWvjDwbaRx/FjwXp9zBp8KIiP448NoGuJPClxcnpq1lIv2rwpdSkhLhf7MkYQ3TLX3WVO7duPQ4znAx1OO/GSSOecdzSnBPXbnOBkADgbiOuBgZ6deKzxeEo42jUw9eEalGrF86ts21ZrrdPVNa3V1bc7MszPE5PjqGOwk5Ua1GSdlJpTjf3oy/mjNXi1a3Van8qPhXVZrfFjeJNb3NjNNZy213E8F1aXduzRXEF1byBZbe5tZUaOa3lAkSVSpGQa6bXdSt7i2S3WU72wJgyBbq5SU52ntyUyijgAZYcDP6mftt/scyeLk1T42fB/S0/4Te1jl1Tx94O0+IRSePLa2BkuPE+jxB0iXxhp8Cs+p2mFXxHaIbj5dSEs034m2/iGO71OOaK5y0MiCe0LMFZIpmLkJLib5nY28sLBZoDHLEyRujIPxnNuHK2V5hGXvTpy1pVYppShdWWl1zQfxJ21P604K4vwuf4FSjJRqU6a9th27zhOyutdeWTvZ7NPVnoR8NRaolvcNZv51tEVnZhGim1gcNFHJKozJMpwHX+KMsBkjnHTTILdDLJG6RTBnt544RCfVomVxv3QnAG8ZA+cjHI2Lr4mafpltcRS28dmGELRRqzMk0jk+SZFJAeIEFHQnYB1AbmudHi/RtXt7mOWWWO9Mga2lgb/RomkjDqrl+YXMeDI3z5cFOuSO6nSrKmk3eL3bbt7ttn6uytfyPo1Uw6qy9zlduZqNr80lo9rrt8vmbUWtyyT2kUds32SxBabULuJo23hJFEyhMRzYaRIU3fL5cjk/MBXN+KtWMkyZuv3sAieXa6oixorOduThcgjAP3iNoNctqnjGLS45IWvYriZYnSGSe4MlpLHIGKkIATCRhiokY7WyAACpHkF/4oudZK6fbTia4lbNxJCebe36Egg5KAHCvkljwRwDXNOjTpSlW5bXdnfeSta6vtrZ23+7TxMzxs5P2KeqslFPu0/ne2ze9tmduuof2rq89ys0k9rbtiARN83yKCxkz/ABN2C8j7p71neI9XdjIAWZpFG3cw/dsF2iNucEPnBbopBI5rDtGeCGNU3x+XP5SSBsyz4yMP5WWTceQeroMNwSTWt4fPvI42k8/yXdi9yMIHLM5YMVIyokaONOMfxEsMjxa1RSkow0le7ulqnZ23W23/AADko6Rbno18LVt7Lru2tFfd9LbOXRNOMshmkAEijJduhL5+Yn/nhE2AGPzl8D7uKu6grjKRbmIdltl3qY5ZWcogI6AZyxJHCgA4Oa6qTy9PsLddjO7gxDcgUnGW3PjOE6spz8xAJxgGsCCWGyt73xDqGBbWqt5aBRJGG/gG08A9D8ozk4OQMVjOfLFNr4VqrJdrJK2qWum/T0+jyjByquDd7qS2u7ptJJ36ayvfs9jx7xf4Y8S+PPEngn4EfD/afFvxK1e20d7qJ2aTTLO6lkl1vW5yo2rFpemwXuoMxwirZxx9ZkB/o4+F3wu8NfCnwJ4R+GHgqxis/DPgrRLPQdNVUwty9vGGvdVuGA3S3Oq3/n6hczyEySb4g5IQY/LX/gm78NLjxP8AED4o/tJ+IbVhDpsLfDX4ayTLuRbzUDDqHjDU7QOoGLLT4dG04TqCEN/dxADe4r9qdNiSGyadiA0isE4C7UwfMK54yEzsHHzHDfKRXfllJUqftpaupK602jdLTTrbbtt5fE8fZpLF5jHK6Mv3GXxUaijs67SdTr9hJJPW13bpbirrwtNK892s8j3EirFbKknkbY9w3lGT5185AC7jLLGTGgyxNNt9CuNKivLS6uftlzPeS3dwyw+RDHHNiO2itYuv2G3SExBvvh8+ZhmU16zHAY4oZDGrFWMszAAeVgCSZBnIIST/AEdSAAdoyGFcjqkEeoHznMkciSyNDJBJJFNE0mTtjnjKSAMAN0X+qk2gSowANfQUsUqCWilJq+mjVrJpve99Fe9rH5vUwyqt6tKytbdN20t36+u+uhc0vxDrmj20Nnp+salY27kEW9rdSCLdjG9YyT1PfvxxwK9N0D4r67pbC31sHXbNuFldlh1KHHXy7g/JccHISfk44POK8FJ1aJ0a2vYblY2Uxw6pbBiTkgj7RbfZ5FAJyC/mY7ggYq5/bEMGE1aN7CUsAsyF7zTJmc4Crcohkt2j/uTxFBwfO7D1cBneIw9RuOInCCfu8z5oK1rx87vy6dtvJx+R4bEU7OhCUr2coJxm7rWW6u9Vf1drWPsDTPH3hrWpEhhv2tLluFtNRjFrKxxhgkrfunOf4FPPPvXSNK5xgjggAqAVKnuMHGGIHI4zz06fF5KMivHIJ4gNodJY5YmPUASKXRjgjjIPr8wrp9A8c67oDxwx3JvbPeA9jduzxqo/hilYtJBkcAq2wHgoRX2+D4iU0vrEY2uv3sEtH7urj59bpeem3w2YcMuld4aT5v5J30Wllza28rq+lrn1K/PLHA5JyQR64GOcMfT1wD2qsW25JJyMttPpkYx24OQe+B2Oa57w94z0bxFHst3+yahx5unXLKsw45MD/KtzDn7uwBumU443pW4wCR/Fgep7+2D6ruJ619NRq0sTBVKUlJSu+aLelrXTd7pPT3b+W58tVpTozdOpCanDV+bSVrcy11u/v7lCck569eckdvm2g9hx/wCPDPQ1lzFSGYnLNnGWBzwRz+eSBg5Ix735XHzcgEnpjoeTz256HIrKmJ3EcMSvpkfL1GAehHQ9B7V1LV25bOLutdLqyf3338tb2QotWtzP3m3fdJ2XRddHve2q6GdOTliQCAMHk/KRjAwOcjoD3J96zJWBOQSMgjk8kHtznrgAAd+vIrRl7EMMBlO0DCk9D8vUjOcY788VkXCclRkDcCpyBwCMfNzgknGeCRyB6Uop2SdktX3uuX8U9dF07oaSXLq3re/VPu/L0tfZmZPJwdp5B4XHz4bJ5OO3X8sdqpSt14LDrsIxj7p4bow75zk8+1Xp127slfl6qMkY7Dd3wOe2RwozzWfKflAzwSQoYHjjOM5xx26ADA4xWiSuuq7raz5W/wCtLHPUk5NRbctX0Saasm15aX11d9LlKVlVgwHVQSR0JPVsHqOxz1zxRVdyS5U7WBIPJ6EHIXHUYPO38wOxVc8Vbms/NtPz69r/AH/hyNXb1kru9lold7duvTzPxwt51JAAYhtvGeU+bgHJ4PHOOMYIxyDswSYbDHAyWHJGQPuryOPm6cnODzjgcrayHcfuqMnhRgbWOeTyDk44HTBOBW9A7gkDJ6MDnKjHAJ9R/tAZwcdjXzErLXb3VbT018tLdu+h9mk2uZrf7Vla1o6KzvddmrWe60OoifaoyWycdNueCGy3TAHA6n5ieg67NtKzIrMecgdySTjJJ44PY+2QO1c1as+5dh+YcncOrL0AA4Knrxwed2TW9aMckMVJJ3tjIIYjkHP3eMYwM85Aya5nLXmulZNrq3az6q1tmu9+5oqburS5k1dK6sr3SWj1ab1XrqdpozkShCyjJ6k5PYHC/wAPTGfX0zVG+ZofGd6Sdv23wfpkwxwN2n61b2ZwCMEhJmz1zUuktl0zgrnAwCSH4GR3C/wnsTxVHxOWg8UaHOpP+keGPEFm/Izm01CDUVBzzlVhLAAZ3cdKrL6rhjaF7e8+W+rb57b32+V+rsZYylzYWtu/3cmun2dtrW9Fr57HF3rbPit4KmJ4vvDXjLTWyDuBtzaXsQ2jIX/Xtwc+i4xz77poxsJ6beBux94/eU4DE9j2x3xXzprMxh8f/Ca5YhPM8Ra3pTA8kjVdEgKq3Yh3t2wPu5JNfS2nISkQHQqpC4GQwVc7ieuAThe2OuOn7fwxPnwMoN6U60otLtLlmmnurJ9Lddz8S4pg6eLw7aTU6CcnrHVTcb6J30XkdNaAbhuVT8oJP8PTAwx4Iz146dOc1uxKoCMMEZ9NrZ9O/BJBXHJxwSOay7YY2Z5JHOBnheTyfb04wDk5rXhyMFW4B/hA+9njgnHC5zjmvpGlZq78la6vp36+W2mh8wuZLtzWV0tUnbR23/z8z2D4PylPFNxHuwbnRrxMcctFc2j8DrtKhiSOhzjg5r6gVh5YzwMAkrgcegz+GcZAPqTz8lfDC68vxnpQJI+0Je25y3XfayyZwc5J8kDg4HXtX1WsoJxzjBAHBxg57nBPB2nscfSlbl5kls7tbb226eZ6+Hj+6g21f3ku9lbfTfXzOWur7W1vtX8htVntNN2lLex8Ls91dGVhiPTNSmvY7W8EaEDhcj597L0WncDW0aRptT8TmCWwknhjJ8N6LHDdNKkiW7XE9xNLBeQxKyoGE1myCcSy7ipXI8RzWK6pd/a5dB3QG0lVNT8Qa5FNGs8aLubTLAeVGkoWRYtnEzBXYctjIkl0NopF09dHkhtbmea0kHg7WtZlt7e5SM3AVHBilnaSCEvKpaNl8vftc88dTSX2m+Z2ak32sremnRadnr6cI+5Bpx1UbXjtdRu1LTe34fM2ZppJJInuri9Sea88o2t74/0W1jRfJ8yREhsLeV5LhAC32FGaQBjNv8kZXIvJtFvbxiLnwvcwyedHbbtc8W6q8peYu8jxaRbrajcr42LK2MrtfywMdRp2m3lzZ29z/azWbXMjXW2LwnpemXaeYhQLPbXIMsNyFGVn/wCPjaQjDaSK020eVvv+IvEYAjjRo7S7h06H5EAaYR2sX7qWRlMruh+Z2ZR8oAGDi3q7NPW01Z21109Fvp1Vuu3tIqWmnLZNwejvbe7avdv0v93KJHYrvlg0uG4itrm3gsxp3gnxHe6gsFrHvuLZpL+dY5pXLJJaagryiOPI/etvCOlivLNJkh0/WYZ0nS6j1Cx8JeFdEEdu6t8i3GqagVO3fm4uXeOdCrkx7SQOkl0LTbh5muZNWuGkijidbnWb9oGAaFxtiUokcheFJDInzM5lzkTMKov4a8M7pHbRbCVpxtne5E1z5yqeFkEsxUxqwBxjJIySckVy1KLt9mL3UovV3t3676v5F06kbN80mlolKC8n3s3+Gjdu2Eb6WDy7W71G6jFrO0zapceLfCOjzzIgCxbrSxE8hsGCo6w+WhSKcFnTaEWlfXUMsUQln0+aGTdJaxt4u8Uanb3CanI6XiSpoemurQ297H9mtWWeRYYzNIxiARW7mOw0oSb10/T0faoDCzg3FQgTA3BiYwqqoHIwoHQVf82OMIE2xYG4bEjUKoyBtCpwHOARj3xmubkbXLzKV1q5Rb0tHrdNv7vK1x+1pc0P3Tuvek0+VPRaJW07v7jz5jby3cgvLHTrhrmQWNwtr4a8W6kTNbxpJZPLc3kkFn9mt5kjnkuVjEN0IhG8u52FEkF3IRIlrqTMhgmuI7bwd4esoru6liMc8qS6tqMroxGHkBG6LCoZZ1yK9Ae44K+YSRjknAPdf9kgZOMcZweoNUnucnGSeu7JJx7n1U4wTj1FZOlFpKT6v4dOu6Tvrvv5PrcuOIkmmota8r15rrR38mrabaW7HB+M4p7r4Y+LLS5iuoZj4N13zIrxbD7SrWVnPeRCZNKaSwWVvsUciR2ZMSqwGFk3KvyMJjLbWzcHzLWyk+U4AL2lvuDE9dpySOCMHOMmvtfW4zd6NrNj0N3ouuWoB27WN1o1/bqMHBxulUZ/HGSa+EdMulbR9KfI+bTbdiwJwTG0tueOuB5JB7njNZSiuayu7JXd30cVuml/S0OXFRUop7e+3ZXTd/PWzfV7LS6fWW4iJEhwCeQAQRweewPK8YPOOneuau0ZW2hgclcrkgdckhhxjjJJ54HHPPVNMjds54JJx1GR1IyPbHU/nzesTW8MJZ5YUKhuXkRdv3s5JbI7kg9ccYrkqO6vtsu+iW99l/wTKlGT0tLS2tru172dtb23vr6o8o+LsH2v4ZfEbZu3WyfAHxGoXBX/AEPW5vA00uRkjH9uBZGwAuQGOSAa37NFyZPBGqWu5WNp4ouSPpdWUE47YHzOSck7s9jijxFewap4T+NWmwT20zQfBXw3rIS3ljldG8N/G3wjqLyyCNmYFLWKXZ5mBgkY2ZNc7+zLcsuneM7EMAYdV0q7VHUpkTWiQF+QMbimQ3Ix908ivyfiqNsZXkrO8Kck+v8AL527+jP3Xg6T/srCxatyxmklzXWqsmvTdtb39V9cxEkhiFB+6oZjgYHXGOnJA56Ecd61IHyRkAYyTknGD0BJHJHUDGCMDOOmFG/bOe+c4GT1PvnPzDr07CtCOUnbli33vlUHnZjkr+BGD0HNfE6dr3a2e22u+/6H2HKtrX1vptst++ulrb9zcWQjljguCx4Iwc8Lxn5j0GeMHqK1LWbMgyeAuGBJVu2Nv+yc9fwIPBrmDOxIwe2TjPy4OG49QDgjtyeh4sQXB34JGegyByo54I9eScnvxVRaTbu9/wAraej76mbhda6rqne3R6adNNd9j0m0lww+boFxjI+XkjLZyQOM4Ge/FdNZzfxZOccjPfPbJBK8dgO2fQed2d4CoGcthSGGQQAORjsDjDDtyBzXTWU+7bznGDnn5mPOMA/KB0xjHHPavRpSdtFe++vknvta/Xd/dfir07O7SaS6aaWstOttdbNt76nfRT5ZMN8uAAAM8n1GeRkHspAxkZBrZgcnBzknkbzkDDd1z3HPHA9e9cfBMDgHcM4HykHgHkZ65JyCTyfyzu2so4I3DoCGY5IPTg8AkcjPABx0r0MO7O72+Wm172ureb9b7HmVY2a13e3a1n126aa9dTu9OYlVBxwBjJwOOwIxw3b3z2zXSRkKDjG/JzwScfLnbznnJYHnk8cYNcfpkmMHKtwOOc46jjkZGepzg9e9dIsmABhOASMk9QcnpnHPXnHJH8XPQ5J3frf70/wWt9OurMHBNPVXt8SXa1rL8beu1zcifCjhiM9ecZ4wD0JBxgnAwSeCa1kPIONrEDBXkYHpuz908A5GSOc8VgwTAYwR1GM44J7Lk/Njoc/dHPStWFjkKPkHU5YfMDk8Y7juw4IOMVa+He7jZ3Xa7923RWS3vb5XMZxeut3oktNk11eqdtOnd32NeJSSvzfwluenGOSeMHH9OtXoiflbHpnHJH07eox0POcYrMjIGB0AyygggcHdg/gSRzxz7Y0o8ccfexgk4YnjB49M5zyMDDdMVrF39299E9F5rVLuuvVq/wAsXFaWveO7u9dr326/ltbfYhYnBAPQ5J4GMZJIHQYP3fUdQOa1YyCobBznaGJ+YgcgbRgexxkjI6k5rHg2hTtzjdyOTuzwfXvk8jHBGQRWrEduFJ6HtncQ2cY4zgNjJ7YPUmnJp2btZ8renWyVn36aPXW3V3nSK25n6W1022Wu9kt/PQ0FPrxtz0HJGOingY9eMjt6iWNlznnPGOxHJAB6kdMH1J9eKqo2fm57Hv2GM44JwuSRnA+8OTxYUgg8ffPBJxkcjA9D2PPqx7U1vo1r5P8ApferfIzd2+r03VtLW9bvfTz0d2idWOPQDLFzkjI+8AM45OByffqMU8kAAjI3HBAGSuBjHIOFYnn8CO9RDcF+Xp8pYZzkjg5zyFI/EY6VQ1XVrLRbC41HUZvKtLZRkDHmSO3EdtEpwZJ5X2qiDnncfl5rSdSMIynOSioLmlJrRJWbd/0Wnbs8YQlVlGnGM5VJPlitW3LovnddNL/Mk1HU7PSLaS/1C6SxtoNjCZi24S9UWMDLyXBb5kRASQcFShbP4Dft8/s86RqXiLVvjh8G9K/4R9Z1muvHvh3TLYMbi9mlUy+ONN023yls95Iyf2/p1riKAouqwgCa8WL9PfGnjW+8RXZmuWKQKzJZ2SOTb2sZJA2jo87DmadhuZycYTFeOa/emC1mYHdI6vbxq6ht/m7k2lcEOpBIcMChQspBG7H51n2fRxfNhqcYfV42fM4pzctFzR3t12369D9W4RyvEZJVp4321RV6kUpQjJqm4u3uSS0lJPq1o726n86F5ceJLiePzVt71lQApBIFDpswdnnDy1ZyAw2v94985GTeHxtdsRYWkVgoYESvcR5IEh27lRGjeXJIYhjt788V9p/tX/Ca2+H2r6T418M6Z5fhzxVJcQ6xpdk37jRfEsBM5ezhbmOx1WMSXEVsvy2s8exBtkr5Q/t9C7R7R5sSKPLVxFwxyvmI38Qz1HUgE9q+Ulja0eWnKUZU7pqSUU1FcuqXf3bO+l/vP2nDVvrNJYiNSspSSXzX2W1bXR6ej7nGHwV4hvWabXtUWJGj2fZrEMTKm5iRuyVDpFtG9wNwIOVzg9DZ6NY6erW1pB5Z8pQZ3BM7hxyA4xnGMkgkZGQozxp3Gvp5QLyQ24Em1ZXYSM+BjywM8uxO04HzH/eGeTutaknkZ7cuFQu3Od7FcDdGnURKCTkcKw9s1xVsVdO0m07dbu7cbd0rpW10XbvoqPPUU3eWkbymtd1our33t/kbV1d3FuvlwRx7jJw6TLGzbQqkKcFi6ryWAL/w4yDXT6VBJE6u8aSuYhGI2TPlhsEcZ+clQrl2XjcSMjJPDaZbSSmK4uDK8biV0kWPzGLKfl2AfeZhhQDySPrXqem6fcXFpLKGaCKUmJOB5kmVRZY+fusPnSQg7UVtq84rz5V2o80XyJ2V5JtvRe9q2722f5Hp4TASq1IxcbwTenfRXerSt+dn6lS/jluLlbZHkmQsgjRTy7E4LyEK2Ejc5bopUANtUk1hXvhLxB8Qte8OfDPwfayXN7rOr2+kLDG/ymeaTfJdO8TMqWdjBu1C+uGOy2RI4XOXIruntLa0sZvMykogWPK7xNFAjhsqFBdZTjaqH5pAduCGr9Ff2YPgw3w90aXxv4jsFi8ceKLEJp1jKg8/wr4XuAsyWr8bo9b1wbbrVxxJbwvHYkgxkDmpqriq8Yp+5F81SV3orrRa7ya1jta/z9vH46hw7ltTEtReImnSwlJvWVVq3tGv5Ka12s20up9BfCX4b6J8MvB/hj4a+GS0mh+ELE2jXvlgNrOpzStda5rkxUIvmaxqMs08YwTHZizgJxBx7xGyTywwxhDHCyNIp2/KiHKKckJ+9l2s/LbrZJWwSpU8Vpk/2WGV3bDvIAiLneRIQjEY4DZKxxqPuFlc5VM10djMiuW3xuZSGupRJ82wECONQP72PJjJ5EfnE4yK+mi4w5Fe0YtWTSu7Jbq9k7tb/LQ/Ca3tMTUq4io5Tq15ynKTbbcpNN67vsr6dDqb2Uw2nBLG7J5JB2Rg4XdwAWcfvG4AyeOK5eaWO3jLcu3mEEnjJwABns3pnB7A46yXt95pyZB5a5+U9EIPGMH5sexwee+c85cTtOz+WuWyOckgEAZyOjEjI29OevApqq6s7RV0mveeijt0flrr12VrEckaNP3tW+l9L6dF2+a+8hu7o+YMY3cZzjCgAk9OcYXBPXJ5HNSW+9/vghX53YyjBmzhlYbXXt8y47d6rxW4eVfNKvkjaFPTccBmPIA6nHWughjUqFAG0hlw2CWweML1OOOnXr0rrpcsdVs7tNvzTezvvaye1/mctTmkld2T6K11b0tb07eepmJYxWxa4s9tpM/LeSo8lwM4WazJFvIhDcrH5LhsYkyOUe88kbr+AWxzg3tuHl05snGXyonsXGct5yG3H/PzgV0AgXZyTj5hvxlVUgr8w+8PTpkZyeuaiMRXhSSDjJXpt4BGDwwk7DBBOa9OhWknem+W9vdV7bJO6atZ/euh5lWlzKXNHmtbV/EldXWt+rvroZyyTRSpIrMkkZV4pFdldT1DxSoclTkFGRgJB6rivVvD3xMngENn4g/0mDcsa6lGmZogAFDXKDImxj5nQhwR9xuTXkbwy2CkQo0umFi89iql7izB5a50zOWZAcvcaeSRjc9v84IETsuUKMskUqpLBIhHkyxsDsdX77hjpyp+V8OrY+jy/M6+Gd4SaaavDRwkly7J30vfezV+u587mWUYfEwkpRjJP4aiVpR20k18tdvU+slvba7t0urS4juIJcurwlW3qc428/fGPnzgjpgHNUZZMk/NsGSOgBX0wSfm4IJ4GM9TmvmjRvEWoaBcB7N2aB3DXFmzMYJ1H3ht6owBOHUDnnrmvatJ8Q2evWgu7JiWT5Jrdv8AWQPz8jDg7W4KuPlYc5r9Ay3NKWNjFNKnVabadkpJK3u321vtrbTq2/z/AB2WVMDNytzUtGpLfS61Wm+19na2vTankG1jjLBenQr0G7PXA4JwAcMBismSRlK5UFeMj8DkHAzt3cHqRknNLLNkElyenGeBtP3TjnI9R6g1SklUgbmOCDg4ODk8YH3unIHpnJr1Yq2jdldLvvZdtfut3vqefJ21t1WqWvRar79d9fMhmncmT5HA5AxwOxyMkZ3dRz3HQcVRlkO0kqMdycjg4JLdgexPO08elTSTAE7SSDyD2AA/unkccep4IGDVCWYlQMgkvuChcn8T2yQCQBgnr6VpbVX2bWztq7P/AIfb5LQ55yS5ly6J6Nb6W10/Bu+9iqzqOefmIJBUEDkcg8cngYPPuaKrNICQDzlievLHufbnkDpkDPFFVLRrfZbeq/r1t88vaNaRjp58/wDk/wBP1Pxwt2GV3EFSegAPJJxtA4wowMDpnJrZtdu3BYNk55OWXOcjPYYxx+PHbnYFePHcElvlA+gX5Q2emOMdckZGTvQZyMd8Haw+YHj7pwvyjHO7Oeh4r5Bu+qvZ201stE9dNL63u1ppe9rfb8qulZatprp0b0eumitf59ToYGDNnaCq8qy4ByAMg+rAjjseSetb1mxyCcFchcEgEjHTI5DKO3A6HPIFc9B82MA8KBnhdzdcYJypJ6nGARjPGK2bbdtTPGWx90cDnrzjOAecc9ehzXJNyTtq7PSy11tp0fWz3Vk9Skr93Z2Stbr32sr7q62u9Tr9NfEo6fePsXHo3oR2IPJ5wQapeMWK6h4On3HcbzxDp4Ix8gufDt5InPQ5lVQBzzzjcM1Jp5IkT7rAEYbGeDx0zyT0/wBnOegql42IFp4duMj/AEfxXpUY+bkLfE2DehAbz9nTJyCTg1WGmli8NLSyqwvfS15K+u3p6DxFPmo1FspU2lre7aSa63e3p10tfy3x3dmzvfh5qYI26b8TvCm9/wCIRX32+0kGehy23J6cgDtn6500rkKGAaN3jwOM7HKfUnK9c8enOa+JPi9O8Hge81BMtNpGt+FdXAUFiFstdtQ5ULnpHcMWI5UZzxkj6qg8X+HraScyatZqnn3Eok3s6YkmZxtaMOrYXJIDEgqSxCrX7ZwpWgsPi4Slb99BxvZb04RbTb2ve3yfU/EuK6dRzwjUXK0ZwWl2ve52rJXteXe3XRanrUb4AyBgcEABSVbHTk8ADPAH51YWZACCw+Unn7oBHIGMZzxjn6CvOU8XWE5C2UWqXwZUZTaaZeyKR/DtZoYwVJO8MGI2nOQOTFP4pu445JRomrjyQTM1wllZqi4L75BPdqVJTlQ4B2kHkHNfVOvTX2lorvW9vuu+ju/zPk40aza917WStazettf63PffBmoCDxZ4flLhR/aUUZYgDAmhnhPJJwWMnckL75xX14btGyoJPzMAQuOdxHy4JJxgntyPfn8g7n9ofw14buIby91TQPD8tpcxXCT+IvFmgaOsU0R8yKYnULyGBlTAcnzPKA4ZssAa2vf8FAvhTp3mrq/7T3wgtJRtDxaT4qtvENyrzH5VWHw/BdHzQzeXtUklj5aguy5xlj8LG/76ne/2pxjZ2Tas3r9/37Ht4XA43lUVha81v7tOU7p8rfwXk3trd31P2Be6MfzYKnI+dFKNxwQ7MBgnvjI7dqqSavGgBkvIlOfvS3cAYHOfl3zA46Ajb8xBIx1r8FNe/wCCmv7PMWsL4df49a3rviG4kkgh0Xw/4E8ZLeTyrG0zxr/a1tpkEOIUaRXneJHQAg/MufFNZ/4Kl/BO3ubU26/F/wAS22rmaHRZXfwL4Thu2sYriS++0T+I/FVs9uoa2lWGSZIQ7KsK75ZY1fgnnOCjOUVXpe0ik5KMoylG6WrSu7N6K/Z7219elkmc1KanDAYhU5N04Tq0p0oSdo+5CVRRi2r7Xb79j+kWbxVodtuM2rabFtAyv2qN2wOpGzzAHxk55yP1567+J3g2zz5/iHTl4AIWRmJ2kjGGESk4ySQe/vgfzPX3/BT/AMPXjeR4a+CWs6xO8IniOtfE4Xe6N43bZJF8P9E8Vqs4cLbyWplE6yyoyq0O6RfN7H/gof8AtS+MJ9Rh8IfsXro0FrAW0u/13RPiZ4mGqz/a1h+z2xu9F0S3iLW7Pdpc3ksFtIsYQyRu3HnVc9wMdsRH+9e+istZNpJfgvNM9CHDOcW97DqHbmq0erS1iqnNZX3ton62/qDvvjn8PrQOG1lXbbuKxpDjgYXaxuCOwA46nkVx2oftH+BrdWMX2ucAjDcRBjzkZ+yyAHGWwrMdvJ4ANfzl6p8ef+Ciniiy1W38O+AdC0MT2dymm7fhR4O8M2sV2kiizGrXviT4mz6l9hmUea81npzzxuVDR4BDeWXOmf8ABXLx0ip4j+OHg3wVZ8FYbPUPD0C26sgibyodG8La4cqmY1bzySpAOTzXl1+JcHHZuUkmk1KPKmrW1vre/S/k1Y7qHCWM0U8RhY+9G6c5c2rj0UWrq3o+vZ/01v8AtI2s+waX4V1a9Sac29vIILh0eUW4uPLSRktkYrbOkxyyjy3VgcnbXEav+1XdWCxNLpGm6atwxhgOo31has+M9UvNUBjTgncyk7QxIARq/FDwp8LfjbH4O8NaN8RPiFoPizxZpiawviXxbd+KPiHeDxQ15OH0iaXRdLi8L2FhcaDbAWcUlnKgvIlVZ0QAVvR/BK8mjlS98S6HbiZovtH9k+Cr65kdEnhulRLrxN421l0LTW8SvMkCM1s09syFbiRl4KvFOEsuV66W0d76J/Zto79X0a0No8K1VNKVXq7L7Nk1du+tmtna6as9T9RtY/bR06zt7m61X4jfDDwraW0hSafV/E2iIIowMCb/AESG7/dM2UVnlUs+AqkkGvC9W/4KEeFBd6ZYJ8XdBuZ9duLKDSU0C18SagNTk1a5uLXRf7Onh0a0sbv+17qzurewMd35VxPbTwQyyyRlK+F/EX7Lnw48Z6Te6H461LxN4m0m/wDMN/p3/FNeHLW58xxI8TnSPDbXIgDBSiLdMYwo2MOWNzRv2XvgToaaFBZ+Cbm9i8M2+mWXh4ar4z8X3yaLbaPeTajo0Wn29lrOmW0KaVfzzXunEWzPZXU80sDRGVw3j4vieu6lH6rGDp++qrqOSkrxfsnBW5Ze+veTlH3bta6Hq4HhbAQp4iePq15Vbx+qwoKLp2ulU9tKU4yg+Vvl5YSvK2yR798Y/wDgo18OfhL8PdK+Ivj/AMZ/Ef8AsHXPE194TsrrRPCDXkVzrumTSDVdKjg1HVYLyG4tIEOXuoI9t1IsTQuoIHxFd/8ABZr4NarNc6f4K+Gv7SXi65uWdNLuovDtnoFhbrnIFyljpGsGUk5JKMgVyXCnBB+sm+Hvgw2/lTeCdBvbYX1zq/l6xo8muwHVryVprzUmi8QzatarqF3I7vc3yxCeRmJMhU4rRjm8OaIix2z+GdEWPASOwt/C2iMvGQFSytrOQBuityx5AbFc8uI8S72jFaJPRppXjdp3bd+9lrY68Nw3l0E5Tozq6y5Oao7JPltpy62t5r8z5jm/bw+Kfim5fRvDP7PN8sktrbzJ4n1Hxl421/TJnljWVra2Sy8N+Gk+3QyJ9murOaMRx+azLdSAKw4Px98fv+Cg3inwtZT/AAt/Zt+H+n+Jrq+V7zSfFegato+j6ZZK1yju3inWPiBqsuruEW0mhhTSbMFbhklDtA3mfb9v4q068lS3tPEb3Us0y2y29lf6pchppN22Imz8y0jB2tgvIqgDbkACs3Wbh1uIbK3sor+9nZ8R3V1b26BIIhLNJPc3ZwPLRlIWPfI4bciEK5HJVz7FODinrNNJOV5J2jzXvb0t07bHpUcoy6E4xjgKcvhkudTadlHX7OtlqumnY8K/ZC8SftVaFqPxMvP2t7L4e6TpfjH4L+PfCtnofw8u9K1C1k8Z31/aah4PSG1ttIt9UtoP3Dw63ealrd/YwyGOe2sFMZFfYf7Mf2vT9T8b6fdate63LfzvrcN7qc0lxdQ2l1ql1NBpDSOxBttJV/KsYoEhgtrURWyxt5e8+E7dSe4txMugW0E0pV/susvf3EcZ4/1VrZJErqx2tDJIp5HJr3/4B6RqUWu6trBt7iLTDo5szczQy20VzdzzeZBBbtKiee8SDfK8O+NFZQXDZFfKZpXlif39WUVNQcLqX2bp2fRy1Vm1+p9fllSrhqU8FSoU4UMRNVKlqaTh7K7hyS1lFe9Lyta97H2BHNkbSVwGLYIG0NnAwccngDB75OatJKVJUE4PzH5R0zyqkjJBP3jjPYVjRynGC3DDjGBtIPA5B3MSPUAgnHtZEmGHzDjjOQTuB4Xr3/2Rj1PXHzeqV7Kz8ne2mqbSvsttbW0d0z005Na7eem2vRX1fXZJb221WuMYGc4HG0DIBHqeQfwznI9MOhuQG7Dnk454wvJx1IPOO5rGabduyQBkgnqQFJzk9SCMdMEE8HANJFKDIFyQw+bP8KjI5Bxz056DPGM8U4t3229fvurL7r7+Q7Rdo3bt/LqteW7u7fktttbneWl4zEbiQcY6cDjBwegyM8c4z36DqrG6wFXgk4w2MdOMcdCcdPr61wNoRlRu3e/8Kgj5SvPPcleSCOcduosWwF5YttOBhsFfu9R03AdT2OOK1hLWNtHfXXr6t3tby6WRy1IJvmtdrZO1n2vdNfiktD0SzumdQCBkjA6FgoIO0HkZx8w4Ofrmuos5N/yjJJHGduWB6enbPB4PQqOK4KxbIU7lB3cpwRg4HscjkeuCRjpXZ2GcA4AUNw3QHPoc5ySceuM5HYenQqJ6t7dvlra/V22089Dy69NK+jT0vs10vqm120X39TutLl4UcADnGAT6d1xgdWAxnrnFdNGzAjA4z3GQRkcHHOfU5wcdOhrktOIA9cAEZJHudw49cAY+gIxXURHG3dlcKCCGySSfu7e2c8Hk4APYV3Rk5Py6aXva1u62scbjZK2+rfS2zd9d/l1bNmGX7igLtOFJIIGB7lflz16Y6ZI77Nu43DpnbgE9wucrnHK57/QcVhQEfLyRnKkZxxnptPUEdPTqc5FasB4GAOCVz1+XGCoyeRzz05/iI5q1LmtK9td1qnbt31/JdHcycUraWd076XfX1d+yWh0ERIYZBXAyA2MsOoOADjIJXn0960ImzgA4GQfmxjGMlemQD028kdecVlW5RVXHzFQVwAeoPBJznPQ916cHgHTQlQu0E/xHIxu3DnI75AJ6j8jmtIST667K1raW310fXS3roYSt021T93V81tla+vd7eqZrQue2N3HbpjuoH8PccknJ9DWnE+MH5S3RiRluSQfTHOORwvuaxIzjHBYfKOOpPXHA5I9OgHPrWigcYIBUE9e+fTPIxnryOuW4FCfdNNpPvrprZJ9tLerM1G6u0k0ldXWuiadnte772au0jXRyFxkcYwPvHOeeCBkA+nOOnSpg/Q4HOTjGCcHBwSCMHAJGOnA61mJvzj7p4HUnoR1+bg8HHPvgcmraAngZ75yDtIPBz2wDyCDnueK1WvKl717/ANaJa7XXbVOxk4b6pLTVa6JJWtp2ve/buWJbiO2hknnlSC3gieaaabCxwxoNzyyHqFVcZAJJwFXLMDXyf4+8ezeJb5YraSSHRbZpBp0JwDMB+7e/nAH+unyViU58mI/L8xzXdfGjxU1ja23hq3kIkvUjvNRIYKfs4k2WlqTnO2eWOS4lGRuEEWflbj5mmuC5lc4xEAFweMIuTsw2FII5BHPUZxivhuKc6aqvL6U7Rppe3cXq5tK8OjstW1rdpdFr97wrksVTWY4hc06l3RUrNRhdRUknrd3WtrpX7l65l8x4yGDAKxyBwS2MZ6HJHVse+K4/XAj3UYVRgIgmyMjahLJkDgBWJ+YDPPcCuh8xmwRglY0JIIJGVy2P7uOg4zgisTVIpP3syDLOqqoA5C7ckjPpggKR82Qccivhasrpzs7NpPbR6PVK/wA/8z7un7soxi9k0vLW23lfTXtsfGX7Yup2GkfBu7vNWs45rE+NvBFpPIwANkdU1SHTYr9XLDYFknWKVty7YmY5HFfmnL4K0rU3kl+SKTzc7PmBjH/PRZQfM+bHz5YrtIAUjFfsB8fPhLbfHL4PeNfhqLlbC88S6IsukajJgwWOvaVOmoaJNc5G6O1fULeGO4YENFGzyAArg/iv4H1TxNFb6h4c8WWN3o/j7wJq8vhDxvol6jJd2etaaoWK6ZXVQ9prFiItSsbuLfb3cEyvbvIhDHzsVOpTVKpFc1O8qc2m2oydmk+11ftre/U/QuE5UMRRqYWbTqwqOfJLWTjyxV497NN+RsXXw/ib5lR5nXcITGYiqgFNynAI34B2nYXZQw3A7c37LwAtnJLeLHFMuF3xR5hkXchWRGBJUMA24bQB7ck110Wq5VGZYjs/5bqACvJBIjU5DEZ5PccgGr0119pj/dztKWO5kjTJbCk7TjBPy8NySOx4xXL7RPWNnaz5dPejpp8v+DrufZ08BQi7tJaxsrXSV49dtNP+DfTL0/whptjbKh33BjnE0Ss6E+ZJI0sinACmOR2KsgHlrjCqMZrrzFCtsztJHaR28ZwrrGqIoIZtpI+ZlJLMV2gqGJPBxyX9oPBJHAmZrqRwsNlbxSXV7OD8oWC2t/NuMAjaNkMrhuMEHJ+sfhH8B7rU2tvFnxZ06TT9GxFcaN4Evt0Wqa4VYSQXviOIMsmkaSp2SjTZNmo6iAEnhtodxkztVxMuSkm38LlLSEEt+dtbxurKN2Xi8dgMooSxFapGLiko04uMqtV+77sYXvyu2r0S8lYu/s+fCIeI7my+IPi3T45fDllIH8H6ZfxEN4j1WCTcfEFzbMqyTaLppHmWfnfu7+7WMhWt0kB+7Jb0rIySSl3wzyOxG47jkD5v4uwXJY4I5NYba3p1tCxjSM3HlwwIVjWG0srSFNltbWsCKIrW3t0GyGKHahHGSS2eZuNVnubmO2t4muLqZ2Eax4zI2NzEnOI44yR9okZh5a5RD526NfViqeCgqcfem2k5WTbb+Jq267X0XU/Js1zHFZ3i6mJxH7uitKNFP3aMLrZPS8lrN23+R6KuqQmRklKGNYlm2KSS8OXTiNlKmWYh44SdkqBppASEjNdFbaubrASEJESkkiqu4cLtSME91GFJJ65Jz0rm9H0V4bZDf482bE91K3JeTHCDOPKgjX5Y1OWRAAXJ3VtG4ijPlWyhUBC7lkTdJjPBz8vK85yMnAyRk1qlOWsnyq693q05R0/q1t9OnjS5b8tPlbTSUlsrNfe/62uacs+5SrHauSwjjUZQH5SWJ6FhjheB37VF9qbaY4VADLgjA3Ag9zj5uVJJBGc4GBkVmTTBUZVJRmLEszA+nyYXIAGME/dJ5JPNS223PzNy2AdpweD8pyeNpydx7g8dK6uWSXvaJO0bK11pbVu19nb/ADRyScXdpXktW/notb77pehsWMZZt7H7zj7qAjIBJI4/i7dRkkH1rpoIggLgYbcCX2qSC3qMYyvTjI3elQ2MCxpGzLtDBslRltgXAYgE/ezhR8pwTkZ5GuHEYRU+cu2AgwDtPYcHDc/dPJ711U4pWjrdpaaNpW2aS0av5tWvbty1NW39l3ta3rv2dtN97dEPiXKkYBUgY+7jjgsVxlS3Q5784x1rPCRnIGThckAgKM9QOowSTnOMg5A6a/2fEZJyC/QcbgOAWU8ZIIOQc8ZznAqKWHGMsrZB3N8uVYdcKCCRgnnBHGCSTXXTvFXXR3d/l+D81fTVd+aUU3ta9t97ad/Ly7XOZmLxH5Q2dx2KOi7Txg4JwDk4J54HQ4POSRCBmjlXFle3AaIkBF0/UJgQy4AJW0v3A3D7kV8wIVRdyGuyuozwYwW2dVb5sxsMhgBjAJywPOOAKw5Le2mjmjnLmKYMkm0EkxycMV3EbXjIDRk4ZZY0YDiu6jUbcX7y95bNXV0t1vZ76u/TyfHVpxs09U1rba2ivprfbzv8r8o8vltJDJuHl5+7t3gqSOcDG7OeBjOMe9OsNdvNDvYr+1lAVcCR+sU0Lf8ALC7iH3kzkLJztfDY5NVbpCxdJpV+1W0ptbmVSP3ny7rS5Krtyt3aoWf/AGoJCOpNYjs8UjLnapLAIcNFIrNk8knbzng8YOCeBn6DDYqVNqpSfK4NOyWsX1e+uum+3br4OKwdKopUasbpppOys01o/VPXXS59N6bq8Ot6cl9aK7AjbLEAztA5xujkVFY4U/dfADjbt7gEs0iAZimUqeA8E6gkggffjGQPUcnAPbNfBPxn8JePfHXw38ReGvhr8XvGvwT8X3sEtx4f8deCLi0+2aHrMMUi2jalZX9hqVvqvh64LhNV09YY7yOA/a7GbzrcQTfyF/HX9uf/AIKs/sofEzW/hd8T/wBpP4waP4i0i4aWC4ubrw5qWheJ9Lkb/iX+I/Dl9P4XZNR0HU0TzYZoGBhlLWVykM6lW/QMszOGMoQb5XWgkpLm/wAK5mn0lqttHZWPjq/D9aM5Rpzg023G+jUVo0/nt0P70ri9Ubg7Jk4I5UEDA45IzjHTuPSqTTnapVsj5l3qFJOOjDHYEA9icDgciv4HfDf/AAXJ/wCCjuiThpf2g08QQqVc2/ijwP4S1SF2RFBDm2tdKlKHB3gSJk9HUmvqjwB/wcXftV6I0dv8QPh18EviXCGAa5Glaz4I1WRSrMS1zp19rdoX+YAN9jXCjG1id9eqsQm7NNSbT0acXa39PZfdp51XIceo/Be2uji27JfO21l2+R/ZhJKeegb3IHBIPHHTpgDk8+1FfzpfCT/g4n/Z78Sra2vxk+DnxD+Gt64Al1Xwje6Z4/0FXBC5+z3MuhazFEBl/lsZyqgD5utFa+3h1lyvqmm+2zVtNfwe55M8BiYytPD1VJeU9dVtZWeul9deuiPrCBQrA4cnPO4FU9Ccd+QOezcg1swkeX82clvl464zyzdR7+pK1m24AxheF+VgPmyCTxn3IGMc4HtzrW4yuA2A20dN2DycKfYfd6n1zyK+VnZJd7We2yaVk9tvXv0Z9jCOrd79Lv5bd9/uVzVt1JI25IChc55cDoB6epbqBkE1tW4kUqMc87Rw5C4+p6Ajcev4ZrGtkCnBwGPIHOSSQBnOcj+LIYc8cA8bcQkCAg5xhemctxgccgA/KQPXIPpw1LWsulmtt/V9lvr0K3ktNWvPo+n3u/8AwxuWcnzxn5sgkbRwMAc4HTJzk9Tjp1qh46kP/CNS3ACZsdW8O3wJG7AtNYtpXIC/MNqg7m7AHPTiaKUg/d5AIPXDYGCMjkMpPY/MB6k1keNWabwh4kRA0jro15NEFHzl7WIzqq7Ry25AeB0HrWEHy1Kcmr8s4vfzT21vfz9det8urW65W2nL0v5X00/4J5z8UNL1XU/APjjTtAgW512TQdSGh27hds2s2hjuNOidWO1hJcwqkmcAjI6NX53f2X/wUJ1rWLttKibw3o93p2ki2uo9P+HfhrUftL6fbtq0N3BqV558cFvqL38NtLEnm3lp5M7AFeP1KkmhuHNxbOksd1i6hkRg0csc6CVHiccSRurBlYHaytndXGyfEPwhB9q8vVPtb2F01ldxafpupXssV4MeZAgS2QTPEWQTeU7rGGBZ+c1+iUcVVw0eajUcPaKN72s3o9PPp5W3sfDzwdOpOXtKFOtKM2+WS95J8t9NXd2Wlt737nwx4P8Agz+3PceP/D/iH4ifGS58Q+BLCC/i1z4e6z8SdTSLWZZ7V4bBvtPhiAwWNtpchW4jto5P38iKrHbjOX4u/YT+KnxEl0FPFf7Qk2l6Z4e8R6vrFhpmkWOs64H07U9Vk1SDwxrF9rFxbTeINJs2Y26m+xJNBvhBEJGP0Q0Hxfo/iY3i6ZJepNYpC9xFqGn3OlMkc5It5l+2YEiSjcU2FmBH7wAEZ2Zb6GPaGuoMggj94js2OjEIXPGOmOcnGM8ck3fGyx7xdanWlBU7LEThT5YNyj+6UvZ352ne268lf0qVaVLDzwUMJhHCbvapgqU60ZLROFVwlOD5fdvGSvGXK/isfnLoX/BNTwFZ3V5e6v8AE7xZqdzf3t9eTLaeGNCsYbf+0Ll7maz0rzb24fTtPiZ/s1pZxoywWyRRqcIK9Js/2CfgJZafDpOpT+P/ABDp0UUCDTtS8YNaWRS3uBcQrJb2NkOY5wJlzN8kiqc4UA/Zv25HGUMsnzYzFb3L78A4VMRA8tgAc8EDLHp8gfHD9u79lv8AZ98Sf8Id8V/irYeG/GP9mW2tP4ZsdIvfEOrx2F0G+xzXEWkyva2slyUYraXF1FdoRie3i4BKmYRnLk+t88pN+77VSk3putXbft8r6XSw+MqWVLC1Pd96Kp0+W2i0sl7qTtbXpc6K0/Y4/ZisL06lJ8H/AA3quql1eTV/EUt5ruptIPkEj3lxLDI7BcLv4yuRytejaV8IfhJ4c2x6J8MPh/pnlgBWtPC9gSAvzDY1x5+0seTgAE5JO7Nfm34j/wCC0P7H2l+YdHT4ueL3ijZhLpfgODS7ZhGuCwn1PVZwquMfMYfkB+7xg/L/AIp/4L5fDeDzU8Gfs4/ELVirOsV14n8c+H9Fgl4IWRraz0Ka4VWHG0XGQufmziuJ1IzcrNynJJWjG2zuleybs9fVff6EMszWpCMZUqqi3zL2s3FK9lK3RO2jdrtaH77xW1lYR+XY2OnWUf3Slnp2mWykY42mK0QqRxjB685wvDJbxxlWuJkGM589xjPA4jYAc8DAwPTrX8yOu/8ABdv4x6jvXwj8AvhfoIbIjn17xH4r8RTL0wzR2epadbsV/wBmMKcZ6cV4l4g/4LD/ALaevmQ2GsfC/wAIxnCpHoPw9sbyeIHONs/iEarISOSCTg4X1545zblZRb01u7a/N79vuPRpZHi2oqTpR0/5+c7W2yVnum9Ntbn9Zkk4cY372HUN5shznIwTvUr7nqe3SqE8iRljIFi3Kr/vBsZ14AKjGVCtyONxweMdP5HfAv7X3/BQD9oz4j+B/hX4V+O/jKbxd8RvFGmeEPDGlaL/AGF4Q0+41bV5SkbXc+jadYvb6fYQJc6lqUquJY9Nsrkw5l24/tq/Z2/Z10j4EfCnwj8O9W1/Uvir4t0W1afxp8TfHc83iHxJ4v8AGV9sk1/UxeatJdzafo0V6rWWhaRaGK0sbCDekYkuGYedicVHCJOonJz0jFPV/Dd+ST3+SvbbslkU6MVUqV6bbatFQlpspPW+qv5Nux84R3CyuBE5kyxwIhJJu6cfIueD3PUHHXren0jxbd2U39heHtXvL0CNbZ30S/nskaW4hje5lRUBnSzt5ZrvyE/1xhWMHD5r9AYrFbVdkEMVso4It4Y7cCNOyLEAMEchcexwa8X+Onxe0r4SeErjU5k/trxFcwFtA8NxO01zd/vUg/tK5t0YTy6PYyvG80VuTc6pcGHSLDE92ZY/MjmMqjUY09b6N3u27a6dUtL/APDCWWwSVSU7pbWSt002vq9td97HwdrmsatofxJ8J/CvUNb8RTeOPFrhrbRNI8EadYGGxmtZbiC7vr2VzDoaSJFJdPJqpiMenxzT4Gxa9Rk+C/je4vbWW51m+GlrZXsd5ZX3jSVGmvnKmxvYhoccqRx23zpNDuAlQptyc47b4BfBvV9Cuta+MHxKWW5+K3xCWW6uYLomR/C+h6gVmNqI2JFpretxeS+rWsLCHS9PVNHiVVnu1f6Hu4sYOMZycZwQMfwKOQOc+mSAc9K0qYyqnyU+XlS9+XKrcy3UXq9NV11v5m/1KgopO8XduTu4qV1FXsuq7Wve6sz5Zg+AdpI5kvLnRd3yNmW21fW3jcHLOr6k8UcgkyMqwwCDjmt7Rvgh4Z0lJ4o9Qu3W4vb69ZLfSdKsvKN88ck1vHMHllW1Voh9nTG6JXIGM8e2TkbcAAZXPJwQB8x5GRwO/BHIPaswyAOcDCg5A4Od3XjPAPr1HbHUYPE193Uno7pJrpZq/Xtt+RvGjh7WVNNXslJczsknu72bfb8Xvy8Xw68JRiPzrbULvytqxi51OQKrR8oUigijRWUd85/hBrStfBng22nE0PhrSTNk5lntvtc6Mc/MJJGODk4PcAsCNuQNlZWYbgo+UjOMZIIwCMYCgYGM5JPBrRthwGCMeeV7sC3TqQBkkk9QevGc8lSrWk7urNrW/veaeuqd77Lb7zqpwpx5eWCWqtZJa6K7/K9un33rOysoIlS2tbK2UMARFZW8UfX5cDyj1POR1OBWovy7Qz5C9AuEXaOp2KqgAnOW2jkdSKqbkVQeUxtxk5wCcKpAxyGPy7ck9PYRvMw3HOdp69OvQg5zjGepJxgnOa5Za3d5NLTV9eq17af8HY6VB2urR76JPqlbbdaWVtO5fMwU9AAO/fOcYAJweMDdnng9jT/tGT94HBywPOOCFxjndkfgMDrWKJtrbiwx0PAwAMDgY5GQqgnvk54BpouAd6c5C9SDgLnJAIxnsR+PODXNKajdd97bra/zsvkzSMXfV6cy0Ulra17X+flZmu85AycjION3fnkZ4I3ds/d6e9WrR2kfJIJDBABuxtPJXpghRnBHOM4z2x1zN5a5JBYHODksQcgAd/0IxXQWNuVKlixJ4yFA5G3GQemM5J7c89qyVVNXT/Bvsm3v26et++kYJSvy6WVr9drPTXp5eh01kSxUckYVQGx0yAD6KME4z1711+nR525U4yeFO0Y5+VccH2B4z05ya5yyjIwRltuMEfMMAj0xg+nHueK66yReuCD65yA+eg4zwOOpHPzA1amm0lvpddfu9W7rf0MpxUm2umlmkl0St9708ld3udRYoP3fVhwQOMYAAHB4PIHtwe+K7bTkxtBUkghsLx8vGc5+VcdNw65x355CyDDYTnAYkYUNkkHpjkk8nA+UDOB0rr7BwrK43NxjDEA8Z9RhQDg+3QA16NGdrXaavtfZ6drJXT6nBXhzRe919ytZ202X5/n2VkAACcD73JyRjB+mWwRnOcg5HBFbMTLtGMg5wcnnII457Y78YB7Dmuat7ojCqODj5SDgEE4z3+hzg+mK1o7liwLKQNu0kAYwTg5wDzjGT68V3xm2t3ay0Vlord9/66HlyotbxTaTb+SV31vdp2tr52OjtnPHPXJA6nnII65OSc/Qe9bFs+cLwRnn5gB8vJPHf1XODnHYVykE/P8AssQAOV9vlPXgEld2RxzzWxbyjaflU7m6FiGxnOOAOpGVOPQfTeM46K91frpumtr7XfQ5Wn1VlfTXRX8+m9vM6yCf2BUYO4ZOQMYU47g9+uQK2IJ8jkYU98c8c9/4sAk55YenNcnBLjkDJI5IyMBewHORwAe5P5Vs284wAmOGG715GGIPQkZwe3p2NXF72Ttft3trre3S9umqtYynG6Wul0vO2id/N3dvmdPC4wD83BznPA7nPofUDk/rWlHIcYB6c5zxjJPOOrHPXAGcZ9a5u3lHGcs24kEgALnqAOm3HBAxjnPJrZilwFHoeOhwByAcE5IAPOOOD6itIyWsbu+mt9emr79b67206uHHS1uVaK6S7RS89l+m+2urkcZABIz04PBBOOgHAwOuT2q1GxYqpJ57fd453HjgYQM2Dz3Ptko69v8Ae4Azkc/KOnrnjtx1rnvHHidfCnhTWtaPzTwWckNhCSAZb+7jkt7dO2eskjDrhRTq11Rp1Ksm+WjCUpJvVKKk1a177NW1bXzZNLDzr1YUoRbdacaemvxSSba6PW90ultenyX8QfEX9u+L9TvA37qS+vIrTachbLTVNlHkHs0sUkq9j5rY6VxkZP2cfMzfxFlAYks3OD1f6fgOhrnk1CWa9t0yJJIdGWeZyATJJdXBLHnOCxDPgk5BABxW9YYlhG5QpMgZgGOAVPbgE8DkcAc1+JYmvLE4ytXa1q1Ju973va1vNRflroft+Ew6w2FoU0klCNKK0Wy5Xe67NdPS99r7MoWZiMbSCZAMDKEDp2/4EBx16GotUybdpcBgI8naSrqQOpU8DAIY9mGPWlmYNDcEnGfMJ6bsluobGCwIwFx04BGKljie6sog7Agrht65bCZUlsdGI5I5A68g1Xs/3L5b72kk762V9G38rdiFJKr291b7vVWu+jXXp1MPTkjkDEqqTPEXVCP3cifwsozhGfqw+6fSvlT45fs+/DfxT4xsvH2r2PiPQfFt3oFv4cuvFnhDUobV9Y0vTpWl0zTPFGjXpXTNcbRndv7E1KZxf2doUs9zwxrj6pCSWt9CQNy8hsL91F6DcMYx2HXPc1Z8R6ZDrGkMhiSQphkEhYJvxhfn6rjPDZ4OAeOudDWMoSScXpyyXMn8O/VrTTe1zpo4mrhasK+Hqzpyj9qDcZJPdNrrazt+h+Y6fsueF5L2SWf4reJltHJ8q0t/BmkwagUDA7ZbuWT7AJ85zJC21hg53Bq9D0L4BfCrT5IzeyeMvFZjTaLXXtYg0/TZJP79xaaQW89e4j3bARh2Ckke9XPhxYJ5IJdPv4ZAcSB7aQEkbgCHXfG2AB86jBXkYq7FokbcR2ty3G0IsUuSQMNg+WoII+8MDjjPSsfZ04SdqVNO6a5Yx12266fl11Pfnn2aVoJPH1uS1rRnypqyve299LvucbpGmeHfC0TW3hjw1onhjJGLjQdNhjvJSOglvpllnlIP38bQetTl9WkeQzzOyFtzz3cv7zHMjNLI5zlVbIycAEDpxXfQeHtRdRFa6TNEQDm4uwIIsNgrlmZypbqA0bE8ZYZJq/D4QsLZ2uPEV9DcCMh0sID5cI6DdcXBbzHwRgJbtEP76uMgU5VmmoJLXWcrWUVZbLfuk/yaPMnUU2pVpyqzk72U3KTei1vff5vRnGabpmqaziHSd0qh8S6pOxisYAVwQJCNzMATzErSMcCDOTXpWmaPpPhW3aaOWO/1KQKl1qVzhWcrzsiRcra2yH7kSfeY7mJNc7q3jOC3RbDShEkKKYoYraNBGGzkHC4VDwASOX4Z8tg1jWEOoa1KJJftBUYRGYYX5iWb5cAkgttUjgge+aVNRW151NW5PW2q2Te3pczvKaTlaEErcnftzX9P+GvZd4+uT6hKYjExDNgNEwZQoXgcnc2Pv5weuewrXtIRFlvNDbgcrIhymBgg/hnDHozA5qPT9FhtIkkdcyDABCbTkFcEA9cFeVP8RwR1zpXMrYfjJkRkRcDA3YXBIzkqew6/SuqlTk7OVkut1rrbVX+/0v8ALjq1Yq0YxVtObTfbd6WRSysz8Fiqk57ggHgEnj+mevAro9BszfTSXDA/ZrdgMjGHYE7uvuOnT6c1zoRo4Y4ozuuJ5VjXGCGaQ7SSpycAEk8dVxnrXcOy6RZRWEbnfEmWDAI2WyHfAJ4b0GMAZ74rqk4wjfV6px7vbVLb7913OKKc5PfZrV7L3Va3Tpf8Fe7L6XULEyE42Bt2MLnacrlRnHON3b8MVraWstw4v3QbWDeQGG0mOPgOq9CT0y3J4xzXC2spvbmK2KnM0m0suT/o6gmRiCMg7Nw9iea9G8+O1tdiACIRGNVbhgUGBxznBXjPIABzxTpSvGVSeltFHRq7et7W6/PysTWTvyRu23d9XsvPe3onfXVl2SZJTCiM7yNl23AZRs8Bh/DtAA55Yc8k1KyLkswJYFGbJyVQdeR2B5YE8DkCsbT280faGOFJIQ5+ZWAA3MP4jxjHA6H1ztO+FUKyHA2Sc4RwTnP95W+h69cjFdtKV4tyWjskmtfdt+G+n3X2XNNa2T93TmbT8r/8P93QzLtBkmIc7iDgADGByrZzuxjn7vT8OdQNNJvX5h84ZfurIwKjdzwcclhgbh92uiupEkjIxtbO2NduD1I+VidoBJzyMAYGT1rGhDxMQMbkJPzAhW5G7oSBxk469duAa66Kag97LWOyV9NmvPddFuclV6qK72fTe27VtFrscTr9uLN/7QC/6KyfZdSVE3/Z4GkV4NSCj94F0+cBpAoLGzM64Ck1zdwu0PbXQ3SDcFkGGV2XIRt44+ZT8rLkOOe1epTjz5Gf92Vc4ljlTAmUgr/ESAdvy7Tw3Qj08+1KxNi4tVEjQhj5AbMs0FrkrHG7HcZGtX/cKzbyYQjMegr0sNV5rq7Wmq10atffXbXsebik7KSd7Sd0u3l/eWvyevQ4a4knsZjuOYt+fNHHzEABH9CoByccjkZya/Ob/go/+xJ4e/bM+CmoaXpMVja/FrwZb3+s/DDxE8cSNFqnktLd+D765YBz4b8TsqQMrnytK1c2eprsSB6/Sa5txIsqYLnLCRWILDDbWyAAyuByp+gxgmuPufN0+aSLbvt5js3SA48vBDpIfvMdmVUMRuzjtXs4evVwtSFenyxs1zJO6cW1o/J6ppt6XONKEnp8a+G6tdac0Wn0a67bbH+aX4m0TWvCOu6x4Y8RafdaLr/h/Vb7R9d0fUIzDe6VqenXMltfWNyjqCs0M8bIy4wTyuRiswXnlBSJMvg5CYUqGYEIQMksM5w2MA4r+h3/AILu/se2XhbxP4c/a28B6Stvovj6+h8J/FdLSL/RrPxrBbqfDniW4VF2W/8AwkthssrqVtq3GqQzyOTKxNfzjmZkIwwYkMGGORzyOeSB82AB9egB+5w9aNalSrxd4TSS5r+69G4O3XX59Atot7Wva26tG99N/wCa1tfkdLFqEiMhVwrDd6n5W5+bHJ3dCc9RgdKK5nz8FflDsMIqqcHa/KlQQSRgfNkjB5HFFdMpXezlbdq383+T26adDmdCMpczhHW2kr6bPpbzWuvyP7+7XXtMZQBdx8kMhWQYODwGAJA4PDdz1xzW9b6tYEfLcRnDLx5mNq5JBOODyQSQT1HTFfmx4R8Y+EPFscj+EPGOleIDC2J49O1lTdRd90tg8iXUQOcDemCB8pOa9Hgk1Nfl+1agXyDlJnG3qMgltoBAxz/CD3r84qcXYdW58DVhol8Skk7La9ON79P8rI9aHA2J1UcfB21u6TXSL195W3u979dND9Aob60IjP2iP73BEisyqRyFAyWGedpBxnkjk1r297bgDbMGDElf3iqMkZGB2Jwcntzn1r8/o9W1e3AUajqSsOQouJcAYy2ZP7xHI2nngdTitO18SeIl+aHWNQRRhQvmsx5xkln5BHQ/Td3FYT4twD0dCunbV2jrrsk/Xr8WzWo1wRmHMrYnD284zWqServ16LRa79/0AjuoAwIlj4CkrvTof4twJUe+3r1wB0nM8Tgr5ikHqCyspTPzKRgqVZfvBgd4+Ujnn4M/4TjxNAWCa3eSsvBBCsgPG3cwIHGMZXPB468894k+O9x4GsJdW8WeN7DQtPQHbJfi3SWcjnZZW2/7RcyHGNkalskcdax/1oyxrWOJjbvCLvK66KTb6j/1JzWT5acqDl05ZtbuNrr2crWXrpa73v8Ac8mj2GnQNDptxeadaIztFZ29wht4t7EmK1S4hne3gA+5CJDEg+SERoAi8zIbaKT5ZroFW3KPtIhDFsF2AtYYNrykHewYF8BXLcCvycn/AOCiNzqfjTQ/D/h+wa/8P3uoxWd5rmqqLCeWOQskUmm2URMkbb8EvdKvyk4Ga+3bP4jrPY293cmR5J4kfy7di527c5AJAUbi2HYhRjPc16lLPKeIwrxUcbVoYeMuSXtpOndpJ6JSbeltle3RdfIxnCuOwGKp0KuCo1q2ISknSj7S75kvefKlFvW+t+/n9NWUtgZAZYBMeD5k0lxPjIPCiWZwQB8pGCNvO0Gu4057Q7fIt7VcA8ra26vk84UlN+B97dnqOQOa+KYviVrSyBraxgSNGJR5rl2YoOiyMoMYbH90kZ6E810ln8W/EsZjQ21oUYlWaO4K4XaZHwWABO0HDfcz8zEIpx4kuJMvnNxnj6stWveU2n0Vnv5r8N7Ht0uFM0pU1L6jBPl5kk6furRtPZ+75adjM/4KCfth2H7InwI1DxHpt1BN8VPG73HhP4R6IzpvbxFLbg3vim7tVYH+yfBtnL/ak8rYil1RtJtGJFw4H8MHjfxPrWqeJLrVb2+vr661W/vb3VdUuL65urrUtUurhp9RvrmeaaWdnubqV5dsjeXGuyO3AjTFfeH7fv7Sfiz9oz4y+KvFuvTJZr4Svr/wP4L8Pi/+1aZ4c8LaTf3FlNBpnls1nNqWsX8c+r6zqobzLgzWtmjGOwUj80rq482eW4lYtBayeTAobctxN97r3G4EyY4ABGea/QMlwKoQp4iTTnWUakW0+ZRdnFXe1k79HfqtjzLSipQatK/LK+ytulbs1rbR7rbXS1bV5vJFkGO6ZQZ2LMT5ZBdY2OTy+QzHcuVIBGa5uOQgIu3qQSyt90bTx3BIKgjpxwAelVJJHkd3fJkdizcZXLNnJzyM8ewwOxpA5DZDAHc27GB8vsATjHXI7c17rabbai21e+zvpa1u3yfcI+6rLZN2XRX10Xza18+ljt9JzIwzngAbeMthTu68qR04+mCc13lpaqcyNtTavmOW+VY0VS8jM5yDsXLOcEbVOAADXn/hxy8oxnaoyQFf5snGeBwR2GSW7fNX3J+yxp/7PB+ImjeJ/wBpvxXqmm/DHwjq2m6xqvw78M+Fdf8AEPjX4ry27C7t/CuktpttNp+i6G91HCfEOqavJAJLdfsFl5jPOB5OIqckm3stLq1o+Vuje3TWV27aHo4WEHG7adrtQbXM1yp6K17t6Japn9Cv/BED/gn0nhHSLD9tH4u6CI/E3iOwuYPgB4c1e2Bl8OeGbsPaan8U7yxuU3Q614lXztL8JCRd9noa6hqkY/4mtlKv9IStEsc8xZVhsomlvZ3dI7azgVS7z3t27pBZW6DJkuryWGFeWkkXGR+AFz/wVk+PPxPs49F/Y6/YV8XXenR21vpuk+N/jJdxeFPAmjWNpDHZ6etnoelj+zk03TbOK3trKz1GSCKKztkifkMTysv7Pf7Tv7Vk0N3+3r+2Z4hsPAbypcH9n/8AZq02Xwr4VWMsrmx1TxBA0Gn+WF/dS3WlXl5Phc+UckH5XE1qFXEc2Lx2Ew6WkYyrQlNQVn8EZN3v/NJXf3Ka2CxtX31g6/s/hiownJpX7d5dZLW+3S/3H+0h/wAFSfhd8PvEq/BL9mHw/d/tfftQ62zWPh74c/DBZvEHg7QdQZjEl/468YaSJ7CTTNPnKyXtpoU95YgRtHrWv6DFumHs/wCyh8Gf2k7TwZZ+Lv24fHPhf4ofGSbxhqnjvwx4d0TQNJh0X4Kf29bW8UnhLT/EFiQPFR0tIIRp1lNHdaJ4Vnjd9M1HxBqLf2xFmfs7eFP2T/2V/C7+EvgJ8OdB+HVldRAazq1vbS6h4v8AEjooDXPibxjfRf2xq00jASNhraPczBhIvNfRY+O3gmSLI1GONQBud8JtAGNiqOAPTjpknkml9by9R5MPiaMru06s6tNVJfDpGN7QT7K/XXocNTC4yKUFgcTbR8zozk1Ja3ty3TW2n49fR7yPhmIZiSx+ds8uxYs7sSWd2+YsSSxOegOeQ1HaqOQx3j7oC4bB/hOfToCPQccc8defGfwawY/2za8jCgyJhiQfXjOT97Hy5+ueauvip4TnLY1mzJPAX7RG4HpxnI46jHH0Ga0p1cNoliKDu7/xab+XxWt1b/yucMsNi46zw2Jja29GpZK7/ua36eb1eh1VxIxG3IHG889OflwScnPOcHGenSqiRs7DAJLEYOPnYHjHUDAGTjHGAT1545PiB4Xk4/tS1O7niVDgEnkcn5eOD26VtWPi7w275GqWjMcDaZUHX720Z4yONpx8xyORiuiapJaVaT/w1IPtro36X37rQy9nX0X1evC0tb0Z+87pKzaat66a7nVR2uELle/yjAHIxkY43ZJyce+AM04N5fXIILYQ5IOQT1B+UYDce/XFZ7eKdD8vcuoW24J181OnUDAOSQCBngnoTXN3HivSASBfQOpYLkSA8MSMcH1GeuMcdq4qkLu8XCzV3719dNtWum6a06bHTTnOLXNCfS14ONl7tl00d9+7vFW0O1e725UuFAXIyvQnAOAMn5SQcfe78YOKb3oJbDFxuAwM/dA5IGDyPfkH16Vxv/CQ2UgP+lwgY+VRKvBwR1yTyMk9j1JFSx6xZMMi4jwQAP3ilicEYIz1UjJ9AcetcNW693rotLa21XTa1nsle/U76Tjpt89nfbV7rVLyOpDsxBEh3Hj14HAbORu44xgc5OODWnaxDMZBLZ7EDBzwQMkAqR1POR0xjNc3BqVocKZ4yTtABZSedvPBySeg7YPtXS2V5bEqPMQEkE/MBt4PGRkd/mHdcgdK85yqu/uu3la+63ummunfXfY6LxvzPW1l/dWqsrtfr8jorW2O4YUtyAHAwUPU4A4AHCkAZOOT1rqrWFYwqlDnjqG56FuOcEkEHnHXA4xWBZXcBCnduUHJw2RknuueQTz0Pcmujguo/lLOhYYZhvG7GSe31GM4IHH1SjNu/LdLR303tfZ77WasuxSmra6rs7x101vv19NTqrJFyMDAJUEgYGDz90YBA6Z/HBrobcDcQM+q4Gc/L/d5JJP49z0rmbWeIkEnBKn+IdeOg6jI6kdeRXRWk8YGCwz97ggZAIGd33unQ/ie9bU4STvqr6W7p6pp79H1SdumiMJzS87fDsne2ttFtfounzOotFAZOeMAsSxHHHIGRyB6Z6gnnIPTWzIuDySQTgNlRgYAHHzcck9jjocVxMN0pCjcpyckDkbQcfKejc8HvyfWt+2uVyMk4HGSQcDjPT8jn19a76fNG2+jW6u38Nnpbs72aOSWr5m/L77b6+S6XWrWp2dvORnAXLBe5JA29ACckZPH498VrxynorYCdVGQfu4OO3zZB2+/0Fcjb3KHADBgeSV+bBB/r0B4GK2IbgHaAVKghiu4s27d0zzxx2OOcdendTnLljo79bpLtvdO2vz13OGai5W1V9Wr3ve3W1vTfpa1rHUxyH0G0cAjJDZHHUkjPTplT2551YZ3BwMZABLYPOcdT0yvXI4/HNczHcDK7cDPBZmOM5GB6dPf+mdOGdD8xYAr12k7XyenrjBxz0x0610Re2nyV2+3XvbXys0lucs4X1WrluntLtpa3Mkr3TXTSx1UMpCqApHcNuOeQfl6fxEj5sYHpita3fgcDgADPOCSMg5IwR3B4facetcrFcrkBWHQZzgYI5xkc45G30J46VswzqGOCGI6YIIPHIA6kgdOCBgjO4itouSfdN6b2W2nr9+n3HI073skra2s0vlZP59tex1cE3QbyVGOMY79OM7t2Mj6EtxnOrHN90g8Alc46HHLdzkZ57Dr0NcvBcKP4/m4CjHAGMbcdQc8nHQVtQTKcHoWXODw3T7x4x+P0Bz0OkbSSlZ3+7Xe6ej3bt221M2tVZaXTbV1s1ptd6d9joopB8oJI4IJPOMY54HP4AdeQcGvmj9ovxGRDp3h2CQMLe1m1e8UbmLTXW6CyVyOhjgX7QA2WBl3Dqa+jYplVNzOVUAu7sVVY0A3yOzE42BV3Mf4Rn1r8+viV4mHiPW9Z1MMrW9/qFwlkQx4sbWMWtj0BKo8EYJx/EWPXOPA4lxbo4D2UXapiJcklfVwiuaVtFvZJvS99ban0HDOEjXzFVpRk4YZKV3e3PJqMbpK2zlppZW3OP0WRpWu7hui2+m2keM4EaxyEnsdwZgSOTx2GDXeaYCLQlyMqz4wSeT8ozuJYZB78euR04Lw1MJdJlmJQOHbeuSQPIJjAGATwNpDHquSetegaeoj02EncP3JZ9wLH97yW3HkjoRuHQetfl9OH71aNx03Xmm+26+fZo/UKslGL/uystbWsk9dOr/Hra97bb/spOQ0bht2B86nJPuQOgyo7E895NEnEivCcZDEjBPbsQegJ4Y4Gcg57GbywtpAu3aXVfmBJywUEk55Geh7HOeeK5fz2sb0lwY1bcd0bYGN2ct/d4659AcjNehRimpXTW8ltre11rfTpf8AHY8yq9VbV8qTW2ujv622b21S1Z09zaYYk5zuyjgYxgnjA49eGIz2IPFFvKkqSWLncjKUZD/Gjk5AABKvnoykYYbsdqvxXEV1CAHVjtzzyfu8DHOSCc5HI5965u73WV4jOfLjJ+WUg7d5IBVjxgdgc/Lx178tSPI+bZP3W9ejT7LVXvpo76m0ZxneMtHo9tX52s2tktLJ3V9dTnPEeu634bYxfZzqWnlT9nvFQtdQr08u6THzeUo2iRDmRQWKZJzTt/GebVJjBEX2liwkkQnIJwBswjYGGVtgOc8d/QNdshfafHKoDFCA2MM2GQg5HfjoeleJavpLeY8MaokjEcLlDLwRgoMgNt4PbseDWrnD2amlaW6XVpOPz133bt31NKcVKSVmtdX1S0vfzd36dEN1/wCJnk74rdVM7HaDExkwRwM5XLdNoAYjjg15483iPxJcb5DN87KpAULGFGdpChjnjggDDY9ea9G0X4eNdTCa4hG3kZKqVVc5yGzkBiST1xkjrXptjoFjpcaBUjEqKBuPzDG7gr3zjG3vktjOK5k51nbVK2q6PZpX326dO51e0pUlaNrrd3vorLv/AMDt5+ZeGvACq6XF+A5BO0OMA7sbiyHBLDHQlcAHnFeqWlhBYqkQWMogG0gADCAYA53BgevzcgDPrVwyHGVEaYIQZHzbc88epHf0IHaoZGODhARvwTuC5b+JufunPTJ7egrppUowSldX25XtdLW97vXovl0ucVStOp00tZ6Nelkt++t3to9hJDn598eckiJj8oRuDyc59SQc9zg9cvcst0VBURwliQCWVnA6hjxgA9Ac9MDJFT3dwYIz5iMJgWaJV2ndkBVKkduSdp4YnnGTmkCttaM0gYO6tIc8fMV3BcjgEngL1zgd62irrmatdqMUne1+VXs+lt1d2MpbKKfW8nfe3K9GktFulbT7zV0SFLjVZbp+bfTVZ8lPkM0igjp3jXnA479TVq8ujL50+4yqZWVS6DkbQq4O3dk8YwMHJOfRkStpnh9pHcLc3ZMr45BaTnG7pkAgKDjGCTWKlyyWTF2ZmVS456sRheBkABmUgH8sEVFdpSp02vddtXZLW1murv8ANb/LWglyznoru27T1s7PbXTS/wBys2dDozqr3d/Ip2RKtvbESEP5g+aVowACWY4QLzgZ49NWa7MgWFT5hlAMYB6yMRuBz/H1x90g/eAABrlZLwwro+lrgv5bXVwMqjeWo3uSc85YgLuwc1s6VItxfPNIreVbKpBUZUSOPkQj7277qsO2dwzW/LeVOjFK28ut+lrX2vZ67dGtDBR5YVK0rpv3Y7N7pXTsunp9x3lmYVhWEjyxHGGO/glhwykYUbgeAASTxgEEVDcyYxsVnLEkkNkcfdPUAMTtBySf90A1nXdx5KwAyMXZjIw+8wBPAVh94KFwCc8delJayPcy7iAihyhUDjcx+RycYOQcjnhgB0ya6ftqnFP3WlbXfRNt7XbOV3jG7eknzbLyS8359L2VuppgkRRLKvIUMeMuVb72AAdxU8YHVeQRVG/uYLS0a5uLiO2iEmJGkkVFJPCjnLMzEfJGgaVvuqpNJc6kVme10+Nby4txsui5xY2XBY/bLhOFlA+YWcZMzggEAZJxCkaZ1G6X7bc/dhmuMGOHPOy0tvmjghA5UgMxIBYgg16cHy8tFu8ny2s2+Ve7fz0e9+j+7z6uqlU1VtHHvt30W/8AV0Nhuru/aRbK38qAwlmvr6F0VOWAeHTyyzyuVyym4a2xwy7zgHn30OaWWdtT1XUL27kgkjLho7OAQYxm1hhDsN/G9vPaQuN2FBxXZ2ispM7oxNw4YEuVVQcbiCfvkccEcrwPSmahbiQSsWUuG/csD/q3GcOAOf3vRl6HOSAaJVJU6nIm1G6Tktr6X87Xs7a36WJUOeC7r3kn1Wqsnum/u20Pn9NG8QaZqF1aQa+txbuN1quraet7LAjMzbReQT2rTpg+X+9j81NuPMrnNf1i60sS2firSZobYMpGu6SGutJeAjKXUygfbdOWL/lqssMscXJaYoSw9ZurZruGbI23liztCFJ3OpYExrn+EjcATx05yarFbXWNPe0uIwjhWjcMM7A6MpVgRh8jK4bIfIBHevbpycbXfP8ACnrte2y/zTaXmePOHNzXTi1dxaun8S0cla666r5Hyd8W/h14I+Lvw+8WfCb4kaba+Ifh78QNCn0fU7aVYpUms7hGbT9XsZQSYdU0e7ZNQ068gcSwyxvGjbZiK/gb/a//AGX/ABp+yP8AHHxb8IvGKyXSaVd/bvDXiRIitn4u8G6gzyeHfE1k2Aha6tR9n1KFCTaaxa39q6hYgW/0EvEfhq40B5FskcaS5aK80wZ2WYPMWs6VvJ8pF+7qFip2yqPOgXeGA/HX/grb+yjD+0X+zve+MvDun/bfi98B7LUfE2gT2aiS58R/D+TZP4s8N4UebdG1iRPEOjAbvK+y6qIwPtLivoMqxf1WosPUnzYatPS7+Cdo22aSTWjW7+4dGXtG4WtOMdF16ddbc2t0ut/n/GmGJYNv/iODtBBxkFSeAOgJB6AnGKKruCjfP0yMB8q+1ui7Djae0i9Q6sh70V9TBKSTT5Vd2V1tzK3Xfbv0ZE+Xm95Wdttdlp0/H59j+m/4XeMfhr+0/oVzf6p4Y0m18eeGJ2sfFfhvXLE2vjDwpfK3A/tGJbTWRps4Ia3uopY1DHa4Qjc/qMXwO0WNCI7jxOkO9SbSH4i/EC2hXJcKFWPxAuFK7QFUBccnqa+NNTnvPiVq9/8AGX4UWMvwm/az+FsKx/ED4Z6vMnl+N9FVPObStQWPZb+ILHULVT/Y/iNQ4lYi2uWE0cUsvuvhT9uj4N6v8ND448U6zF4L1jTC+n+J/B17vl13SdbtFZLqztbYKZLqyklRxa3GVCFHtJ8TwkyfiOOwWKhzYjDKryNxjOhpWnSnKzgk7S56c9PZTjfSybumn+rYXE0ptQrKkqsY3clJ8lWmrXqwvKKWz5o3vB3Wu79cfwB4k8Mos3gnxv458Oyr8o0+612Tx5oM53BgLrSfGv8AbEiNkddNmtZSv3ZFPNcN4z/aK8c/By1j1H4qWXgfWvDsc0C3Nx4cu73wx4ymt5nRHvLHwtqd5qlvqUsRYyy2ttHYJJEreVLGRg/n58V/+Ckni/xNJcaX8JtGg8GaPM3k2niPXLd9Y8XanG2VSTTNAgH2fTvNzmBrieS4OVIjBxXyzq2m/FDxBd2utfFy48Z+ENJ8SwyvD8Qvif4E8VDw7+8Um3kfWNLt9Vn0i3lkKqvn2cUMKnznj8oAnfDZLj6jhLGuhSjJ6063+8clr+5GC0lZ9VdWd0TPMcFDmjTdapZNL2a/c832eaUtGnb7MmrPTuv0r+KP7feoXUc+nfCjRV0ezcssXinxEkc2o3CSACKfT9JYNa2pZSHjW5W7m5+X5hXlXgH4HftD/tD6mviTUU1VdLu5My+OPHk91Z2HlMQW/suzlK315xxHDaRWcB42vjg+3fskaJ+yn4fttBbxCLWf4jLDbxWviL4g6ppeueA9WuhGqifwH4jsXm8Gyxytte3s/EEtp4hiDLu0+KTC1+tMOwpAMLteFfspIOx4Ryi2scYKNb45jNqPs+0r5YrwsZS/s6c4vD1HJSbVWrGXTZxVrNK+uzu7dD3KGMpTpxVD2cVNR5pRs5X5Vu1e93po+94s+RfhZ+x18NPh21pqusrL488VWvlTLqusxiHRrG6Ub1l03RE/crsPEc9+bu5By6uGOa+oX0+NgVxhFIxtUqhOFGAOvTIHZR0rS1TVdH0SB7nWtQ07RrZUL+fq17a6ZCqLnc4Ooy2yFeDtIY9Oma+WfH/7bf7M3w5drXV/ilpGq6mpwujeE0l8RapK+flij+zoti7nCp+7vWIJGFPfy3SzDG3hRo4ism1LkjTnKEL8utkuVeqfzIlWw8Jc9arSjKNvenKKl0la7s3fdW+4+mVtfL5weFB29WxjadoHGGU7WY59RjFeI/tPeKT4I/Z3+M3iRNXtPDd1ZeAdZt9M1a5uRA8Wp6l5VpZ28Ev3vt94j3UFlFCrSyHft2hNw+RfGn/BRLWLLw/feKvA37OnxAm8JWcbSHxz8SMeB/DMgYkR+QdRihOpSPkbbTTbq6uJAfljxzXyD8bL39qX9rv4Max8afG1p4Y8AfAT4WWF54v0rwvdR6xo7/Ei9t3gt11GwsVS9vdTtLVrhbbT9U1STT9PYRyS6esplaZvVyrhzGrE4WvmEqGDwscTSUnUqQlOTU48tJUozcnOcrJqyeutkedj84oPC4mjhI1cTWdGb92nNRhFxs5ObSirXurOzto0kmfj9qFpe66kYDS21uke1WdWubmcoihyI1DuzFt5aQ5LsTkEkE88PBfiK7QTGzGkaVDwl3r88WmROCeZ/KkY3LvNgnbHCp2kDivQvEXizxnHb7dBh03SYwq+Yuj2VtDMq7QfLR7j7VcZQYG9JFYleEAGa8XuL2/vL9rjWbq8vbhdzFryWaeVZMHaWFyWK44yYwEwDtOCBX9AYVKMVFNOK5UlHTlircru+i3tp3vdJH5LVU+fbkerfNdzd3fVXS19Xur9Ub40Pw7aN/p2sXWsSrkPDodsIbYnguv2+7Em4Z43JEPlGeDwLJu9NtV/4lfhvToSqsyz6lJNqtwxwcEpI4tlbjcQkIx2znnm3vHY/u1wGO0ndgY6qdpC9evGASM9KasszjZHvdnBChFDMR09CBwNucdxXSoXSSluk19n3dNW72Vn57ehlq2k09Gr6vTbaz621PrT9kz4ReLP2nPiro/gGPxNoPhHw6s9vdeJtYvdS0vQTpmgrMo1B9G09xDNrmsSw74dOsYmCG6eN5z5QY1/XR8Of2evgZ8LrDTrXwN8LPAujNp9nbWlvrR8OaRf6/eC1iSFb/UPEl3bXF9ealc7PtFzdC7Yyzu7IVBAH8Rfgm61Xw5r+n+ILCB4LnTplmt5uI2Uhju8uQ4lXK5V9jLuUkd81+mvgT/got8b/h9bWsHh7ULkwwiNJLLXLs61pkuABj7Jdo8sMZxz5N5DtUYXbww+K4qyHNc2lT+pYz2VNQt7FNwhOV1eTqRlrdaL3bWv5s+oyLN8uy6m4YjCKcpNv2to1JqOiXuyeiT3teWtl2P6rHlRyqysZygRUVnLQxgAEKmSdmAOACq5IXFKssYOcktxhDnkD72ACMYbAOTgLnuAa/IX4Z/8FYfhBffDXSNW+KsOoaJ8RxNf2WteE/B+hXmq2k/2aUm01XTrieWO3gtNQt3R3tri8MttcxTKWaMxyHjfFH/BYHwjavJH4G+Cfi/xCcnZdeItd07w9E7YI3/Z7WLVpgmMHaWXPp3r87XBee1asqc8Mk4Np1KlSHvPS/LK7lbre17bN7H1tTijKqcVyVJTVk7QjKNtI23UVtta+vyZ+1bXMbDdII8NysQYkAZKrknk5wM8A8d+tV550OQSjkAARqy/XPfAGAD34wetfggP+CwnjXzmK/s7aD5OSNj+Or5rjJ4ULINDWMv3wFAHOOOK9D8Kf8FefB08yR/EP4KeL/CdpIQJNV0DWYPEMCpkZkxLaWL7V53KTuIBHX720eBs8pqPLToSlLVKNbmdtNVdNdOltEjFcXZXdRarWe8pRjrflvpzKXndJn7G3TRyt83zA5x02JjgAKo7HgngZPNYV15CAgRB5Wbg7RkY+UZwM4GOPTsPX5Z+H/7b37MHxNWCPw/8WdF0q8uCqjS/FUc3h2+iLjOwPdr9id92FYi6xk7u2R9N6fc2uo2S6ho95aaxbTcx3+lXUGrWvlkkqwuLGaeHJB4YsOME7uleRi8kznAaVcHXgr3bjFzi995Q0Svbd/LXX0sPnOUYtwcMTSV7q1b9279kqqjfXS6un0dyNrONV3usW5gGkdhnAPO3Byenp3Y4Gc1JGi42qPKjTkMvGeOGHdQOSAc9smn5iALEhnY5LMwYgk4+ZDkqQeMED1zn5aiCSH53BxwQucFsEA7uBgAH/ZUjKtXjVa9aDaVWrDlkr+9JSTVtHdpPV2/Q9mFKjPltCnUTV01CM007N+9azvpor+hIRuVo45ZRg8lXkOT25zkk5B4/HOKrpaTyYCXF0qbsMfPmBDZ5w27OWOPXHbBGa2LW2LBSwJTjaiKV3sQMhAc/LjJY5JPUcYrVjgLYxEwVTwoPCfwou7uSc/MckEnoOByVMfio/wDL6rZvf2s03ZrVe8tbqyaVuxusBhHJt0KUtPtUadt11a87d/Qw1gvFGEvrxFH3M3U+VAOG3ZYjDfeK9hnnpVuI6iuGXUr8AMvK3UxBYjp9/JHfjGPwxXQpZrgNJG+CcKMEtuzjcx54ByOgB5HIO4IyQb9m8DoBkqC2ODtUcnceDgAluh454nj8U3ZYnEXja9qs9r/4utl8vI0WAwTS/wBlwzadnejTV3a+llul2eur01KcN/rcf3dZ1HqMk3ErEfLzznO0fdUA5JwenB1ofEfiaAgR69fbsbkViGyB6ZXGMjPzD5iB0qKe0+zxC5nhmhh5Hmzq1rB8uWBa5nWGDaAAzZf5V/ixkmvp0llqUkiabdWWpyxEeYNN1Gy1OVcHLqYbGe4kVUXqCmSe3YuGYZiouarYlqDt7spcqjdb93f11s/MX9l5bJWeEw15a2dOPZWVo69d7Lp1sdhYeMvGcZU/2/dkDna6RElsBSMbM8DnjoBj1NdFbfEXxurqsWsHy0JEjNBCQQVHyrsQA4J3Hvng5Ga4ePAbyk4kTIlcD5ocDCxtkbklOfmBIK52kAg1pwR+WF8zPH3YlI8x93cnBUMSSSQBlRjknnalnWYqN1i6l7JK8k2np0s23frrftbbCWRZW1rgaC20Udb2Wqs1o+mm2trnqlh8T/HOJWGpwmOEKVLQKrOcDGSADg4xjPHJHSt+z+L3jo7VFzZvj+J7eQg4IBYbZBtUdOgB+orySJpZYuNkSM5GxfvHYOd7E8A8DoOSMckCt+zjaONnYkb0UOCPlKRgFRkcjc2Mn+Lngkmuqnn2bxavi520t8PupPr7q1td2773Vjknw7k0t8FQTTWi51LTycknslpolt3PX4fjR42idVIsJmBAPyygFTwv/LT5M8MQM4Xt8xx0tj8cPFrOA1lYHGQcSzA4GOuXPIPHPHAOMjNeF2yO+JDkF3bkBcDODgcZwoQqOmAD7V0cUJjVQqgNIck8Hap7Dnq3QjPJ6jBrsXEuaJu2JlJ6JtqKu7rb3eu90n95yT4XyhpqWDp62uoSl1ffmsu34JM94tPjr4iR1Emk28ijg7Lto92AcqDgg5bIzkg/XFdJB8etYG1ZNCG4gcpfRnA4G0fuxjHJIJ/H1+era3ZRtIULgAheedo4HUjB68Dn0xWnDEDuZzkKNoP8I4O4Hb6KT1ySTnnv0Q4rzaDu8Qpct7p073u0rvRaP1e/qcM+Esle+Ga2Wk5bPzs7tb39L6an0fa/tA3+0GXRbjavULcQnKqeMZjGB3G7kkYJrcg/aHVQpk0e9YnnaHgfgnG/AA44wF9BgHNfMMKhvl5UMMYB2qRxxlgcEAbuwxnKjrSoVkmdyoRYwQOQclfuqCFwRjHHTOcCuyHF+a/z0Fay96je91rrGW/4rRWTVzmlwXk1tKdZWtblq7NpbXjo7X1u15H1zF+0bp6KC+maioyQB5ETjjAcgBtxxjufUZrbtv2k9D3oklpqYkYhVP2MYGfvA4kAUFe/rkDGa+N1XcYkCsCwACLwNp3MSDt7FDuAbqSD1qdP+PiJghYYlcYY5yqcDAHBXBI9T94V2U+LszktqHutJfu3u+X+/wCT1Wva5yz4Gya3Mnilfl09qtNv7mq3v21eup9xQftJeFlI89rxAGxl7Nztxz0V+eeN30BORXU237R/gwqrPdyojED57WVSSQAF24bAxnnr/Kvz9RGkiWY5QH5iB1I9AR2yedoPI59ayrbxLp2r+K7Hwnp2pxpeu8r3zA5+x2VpGkl3dNgnEn7xIYeo+1SxeYAgIrvpcWZjKUYujh5Ntq6Ul23u3ZdbI4K/BGU04SqOtiYwhFyf7yLvZLZOKb3S0trpqfoz4m+Num6/4T1SDw1O8n2lJLS7uwskRittv76CJpACZ7g4hYpwkbtzk1816o6Pa2ybyTLbK0cQOwGVG8yQIeu9Q2V4OQNpBqlPPBaaO2nWI22qv5MIWTJ8qOF5B+8c7zK0mJJGJLuxPIAGMC/v2uNNgxIBcWi2l3CdxzgL5EitjouR8xJxyA3GTXFmWYVcfNVarilGLjGMb2jpZ2T7u+trvqlZoxy3L6OBXssOnyTnGTlNqUpLpdpPooq3yO48OELo5AcZubuZNpG128x/KbgHj7uSFPQnoSRXqZO2wSIH7kaxj06AAkg8nOR2BzjOa8t8Jo9wmjW+FH7yW5nT5WK7ZGd/m5G3fjD4K/NwTndXqt0oBjQZCSSwgdNoG7nnsF64I55Occ15MEnNJO70tZb2UeZduq21v5Hq1pNRtps/m247LXtrt3063nVQttv5A2qCQQ3yjA74yG6DuPxJ5LVbfe2UIEgd9p6DKbiFGTyGU7R6n2Oa6m6IVYuSYlmVgVOcgADtnAbtyceprGvgrecFwHV2Yb0zjCqMZJA46YzyPrz0Ub7fC7/aas7NXSb1X+a2Wxw1LJJ9etu1lrv33v27IxtN1WW1kjD/ADRb1GfumM98jnjI9OgwMV2pFpqVqjNzvQ43dMglWJI5VwehzgjmvNL2PypN8WU3LvCKQykqRuBB5ODg4U5HY4xjR0jWWiBR3AMQDbQMlecOjJjBUN0IOSCBzgk6VKanqldK2l0t92/R9Vbt5kqSjdp2sv5b811fTtFK92tfwOztorzT3MEQF3ZsoHlSt82FyRhzz8uRgdTxntglsdMkkjml09/MOTg7SEYDA2sBnr17Z+bHest9aZNrBFYEbn2P90nOGZW6/wB0bc46HvULatne0bshC4AZg2GZcHIAx2xjPBwK5nCKdtGknu/hWltLa+SNo+0ko8rS0V3tdOz11+fR91or9A8xRCsSpCkZHQjITgHnACkHK4yQSMjqawri6ij3n77ZGW/hweg4PBwBgkHJ54BFYV5q8iqxWWQOR8gKko+7HVcbQQOOvXkA98lbt3lcGeKMsu50dHVgODznKkHHBxkAfKT0ou/hirNJ7eq3svS+3XtYpU923fXTqtUl1dvusr6dFfo5LtGkQq/VRjIOFAXqSMDBPHqASfQ1U+0PJIqCYIcs3HQiQ4zuYNk9Tt/hGR0FUUbzFcAxO2cKqPtD7sEsvPG306lc8VZVTCoyu5ypLhvn2AcRkY75O09+MjHSnCnqk79FJ9XbTm1t8kt9eoTlGEe0kkkrrddulmr9Rzb2mDMyGGHIZjySyjaoOBkjB3cDGBjHFQzMbq6sbNSzl5V3KABlUy2ASSRk4OeMYHTirafuoudhUDLEHJLMMkE5PJYcdDwF7ZpPDsRudSku9iho3VYwWBBQMM4Gdwz3AUDB/ixXRGN9btKOiS0ta1m9LptWb28+z5/aOzTT5m7vrva+2i/C1/Q0fFskcNvZ28TsA8qI6E87wgOASAeuSSCRx7ZrBjYSGOBGZiZEj2/d+XcHYZAOVOCATyM565rU8dybJ7B3You4qHIDBWaIFVIYZyOuRgj8qw7CTYIJHKHZ5tyzA7ZAsKPuyAWBXbz3IHHUgDGorYmMb2soProrR7rurr72dlFJ0L2V3pfXdvW63T21eqW6sZUWqLeeKPEEqH9zpscGmRbT8uVXMnI7jGfXgZFeg6PcC2tYmkBDXchnBJKeYBxHG3UcKo6gbsDOK+d/h7qLavLrUqtk32v3Tb8EFkEjKB3DKVHDdABnGcg+3fbDJctGGzDp0awtwNplYdBzjeBjpkA8jjitKM7urW06xjbe12vNaL5dloTioNOnS+zFKUtLPRWemr1l33uvn1Zn+03aKXUM53DnCqMZABJwMhQWJO1MMx4GKntbqa/D2lm7xWBlNtNfR7o5biRWJljsJMB47YEBZL0/O5BW2KA7q8pg1o6p4r0/QI5JUt9suo6o6AFv7MtcRxw7gd8Zv70rH8w2yRQ3EfAZq9ogVooiAoEs0m9ETblIzjam0EBREoAAVQFBPHc9eH5nJcjfNf3m3092+/b0+84K8rPVJ2S5Y6rfltppfXp066Fi8a3s7BYIlSNS5hVI1+VS2Ax/2pGPDStlpGyzktknMdd81tb4P7tQWdvlKnbkggHBJz0AGRU1wRLfQQyMRHarmRlUZDoMuhGTnJ6MN3PQE1JYx+Y810wOWlZlz8pEY4GN3fHT5Tzk+mO3De9Uq4jm92KUaeujlaLb0va3XRO29tTjrpckKV3dvnlpp9m1uvZW7+lzSZuI0XAjBCjg5yvJAHDEHnuAOvQVBeKUj3K4DcZYpwuDkAr0DjGCzZBPqc05cq29SWwM7juJHUcAjB4OM4I9O5qO8GIJmVssyq205JYeufu43Z6rgHOTRO7g52emqa+1K6u/NX722+6YO00r3eiaunyqzsr33ejadl6Hm944ttaEgBeK7jJyT1cudxxkYAOTjkDOAuBzlalDLp9019bAuHOZ4/4gcZ3jA2kbQckcrwBzzWr4gBRNOn2bds5hY9C28k7snG053dyTxjHNMYmZHRyxjCbSeg3YGAQRz7EHg8kk162GnejRna7cbS7vZa6O/mvOx5eJinVqxXSakt+tpbLrptZdupzuoW1trdiUXCXOPMRid/OCNp+XLK/3GQnG0nPNfLHiywXRLgF7eOa0ieSOSwki3wvaTh1v9OmVyyvbSRPLb7Wyr2tyY8YAA+lEnfTL4R7mNtcHzY8noCcugbBI57EAgdhXBfFvw2NX0C61OyD/AGiKCSWZIAdwVBvV8Ljc4w0Z5ywYewr0YKTi9LczvB30TjyvTW6107L8DgjNqrCWkZRkoys3blVrStpey793bTf/AD9/+CiPwJs/2dP2s/ip4E0O2MHhS71SHxj4J4Ihbwt4wZ9UtoIN3347S9+224PRBsjXAANFfpv/AMFwPhmmpaV8EfjzY2lxBdQnWPhT4jM0RjLi1ifWfDczbvmO2O1u7VC23HnAgDGCV9xg61PEYahUbUJckYyTTb5oyUZXaa1927urnXUipNTipSjNcyaSXVKWjkvtJ9918/zP+IH7SfxF+IWv+EPFNqLTwv448I6He6FfeIPDYmsb7xHY3uBPHeSqMR2jjLwWLeYtpNvMTqMY8j0zwnca3JNqF1q+i6LaXN+LrUp9f1O3tr+8keVprprKO7YPI8m5pHuSrIZ9j92r6E/ZH8PfCfxr8TIPBHxa0i+vYtfgltPDgOt6holraeJoWZjZasunz2z3RvY1a3h81zHHPFwp8zn9g9I/ZQ+Cvh2f7Zovwx8LrMpyrarpya1KCqncD/av2liytwS5PII5Oc/F5vnOD4XrTwawVadSpD3Ki5FFU3aShBzTuoybS+1F7H0+W4HF53Rp13i8PCG0o0+d3qxai5zjHSLnZOS2as7Ns/OP4I/Hf9mn4H3EMmlfAzVfGHiiEru8Z3viHSPEurTz/wAZ0uxBkgskEn+r8pXOCuNtfbj/ALcXinxnYGx8D/sofFrxpHeQeUYvEVpBaaBIJBtMcgkimt5LYqCoby1G3IOAa990fw5Do0og03TNF0pYiSBpOk2GnOABxtNrBFszxkg/KMgc9evj0uW+RVubq4dC3zJ9odvlJPy7t3GD6YK9Fr8/xfEWX16yqvLMROspXc8Rjaru21rGMJW03s+j1Wh9dSyfHU4ezljaMoWSSpYaCSS7Nq17XV+jsfih8UPAnxb8TeKV1XQP2T7r4Fpd3Ej60/g5tfv/AA7qqzHLXOs+HLWG5sS6EF2k0mOK5kf5ARxi9JrH7THw48LnQPB/x71zQ9LufMkufDw8JfFDRRpzgHMOm32s6NJHBAwyWit7howQQNo6ftlB4Q0sMGe3Mj8NkuXyMkfNuJyMg5HOc8cVt2mkeHbVv3tpa7ztKq0EcnOcggkHj3JwDzjGa7I8ae0hTpSwWE9nS5bRqp1W3FxtedS793ve+1+74Fw6qM6lSOIxDnJe9yScOXbaEWk13Vml2P5wk1rxFJcx3fxC8LeIfjzq09wWez1Xxr8QbTSTg5Cz6fplnKzpMxAHmrGrKNvTJr6J8K/HDWvAa2Vj4f8Ah/8As2/ssXt8YFTUZvg/458e+PIjNlYmt59S0y4jkuWJV45SFyXQcAk1+48tppd1H9nj0+y8pxtO62hYlSc8gIAuRzkDPfoRXn2u/D7RbyKS2Gn2l5Axbfpmq2ltqemShgxcPZXccsAVhwdqqecZ9Oh8We3ShWy6gqSs26U+a6jbltTk+TS6a0vq0TTyeVKUpQxE1K61rQekbO654+8r3ejtolZ63PiLwV8NrXxxrGn/ABA8feEfj/8AtgeLbOUXOkXvxMuvDnww+DekTL88Nzpfg/U9Rsknhhkw8L3dokybVMaNtIr3n45aV8evit8JfHHhDXZfhB8KvDOr+HH0yfQtJh1/x/r91bQywzW2l3OrQWkWi6JaFoo45G0N53hXASMqWNaJ/Zo+FuozM2m+AbbwzrTtu/tPwHq2s+CLsTNz57P4cvLCNVB6B1KnHcc15b8QP2dv2mtJ0bV7XwF8ffEEljd20kdpo3ja3j8Rx2wZDst7fxJIra5akoQEu2unkRsMxPNexhMpxWcLD5gpww1DmjOjDERdVwUZXi6NJfuqaUo62UVezPAzTiTAZXUxGAk3Ovycs1TdoXaS/eVI2ltr7zv6an4jeJvg98RdDvbuy1vwxo2n21rK6tq1xeWemaXJGAQJbe+upkkaNx8wUr5qAbHAIxXkfiPw/wCH7WzcXfiLQNRvkwv2HQ7mfVJlXPzFL2NPscflYyA0h3447V6Z8bfg58XfAup3MvxS0PxCLhp5S/iWW5k8U6beOWJaWLVXQzW8bfwxzeVsxjeRXiOh+GbDXbxtOuPFWkaVLdx40y91uebT9JF4rA/ZtSuUWYWUN2B5MN8Vmgtp2RpoXj3Y/UsNTWHpRlUlGpywjzTslHmXLqktrWenTXXW58Z9YeLfNCUVByulT1tFOLtzv3tE7Xfnuc5FYaGpJF5NlW2j7Val8qp4I+z7geMYDfNjPetGF9LRlC31nxhgAkkWexPzqPzOMcnoBX6HfBv/AIJRftE/FWOw1rUdW+GngPwdf+U9v4nvfFlt4uF7byDKTaTp3hzYt1Jsw6QXF/bu2QHhDbq+3If+CJHhWKwjW6/aH8R3OrElGuNO8C6UNPabAYLFbyC4vlUqGISW6JHB3cNnxcZxjw7gq0qFbHU5VVdThTjOrKGy9504tJ6vS6fSw3aDTlzbJppNq9klZb39N+vU/CVLmIkeVJZOcbm36hbKvycDq46jJYHAA5+vQWFs8rfvpNOtgypNmW4Te8cih1lCSFT5UsbK8LgFJFZZIyVYE/0Sfs+/8Ekfg98LvFUPi74mtrfx/OlXcVxo/hTWtMg8M+CRMjrJHdeINGt3F54nSJlDnTrq4OjSgEXljMnFfXP7VH7DXwd/aw17QPGXiDRR8MfGukaLbeG5dc8DaFoyWuseHNLt0ttD0nW9Bms302UaDCi22k31nFBewWKR6eZmtYIUXwq/iNktPF0qEY15YZwaqYuMHFU5aOMYwfvyWurtaLutWJyVlyy5pLVrlXNFLV6Wvfvs9bH8xXhnw94beOKTUtXhJPLIiusZGAMbogRjqM99p7Zr17SLHwDABtvNMLqfmab72OoJkYY4AwRnjscgmv0H8U/8Eh/ij4ea4ufhj4w8KeLLaMLJZ2RvL/wRr9wPmIV7OZrrTGmUYHyJEsx+7tA5+ffEH7Iv7UvgiSWPWfhn8RPIg4luYdHtPEFm6noy3FnLNNPGSM58k5HO0dK9SnxFlGOanh8wpybt7jmo1NXFWcW1a6dtdV/hsjnclztyurWsmm202rK22nXv06nlVnB4UuFAguNEudrn5IprUOE7HB2nKqM+uTuPUVYu/Buh6hGAlpEu8MRJbFCSCpwNqFlwMg7tpywOOOaytU8J+M9JcxeIfCstrKH8sHxB4LvtJbzGOBGZ73TrWJ/4hsjkkPGOi5OImmXzyhLfRtPS53COOPS59Rtp+Cdojg02bdvLcjEXIyPu8H0ac4csXTqSs7crumru3WOll3b/AMiXNQtKVNLa6tJe69t10W/V2u7vbntc+DGm3Jd4EgMgOQxi8qYPjjEqDJBPPA7dc8VR0VvjB8LrlNQ8B/EHxl4UNs2QLHWrr7Eqox2qYWlddrALvXysYHtX0f4L/Zv/AGj/AIgEN4X8AeMpLOVh/wATG+1a60LS1U/xG81NxMsfqI4G755r6+8B/wDBMjxnqzw3nxL8TeEtGYkNJZ2U+sePtXiLfMVe41C4j0aOZckFzYuinsRxWjxEY+7OrGfvNOMld7JPfvaza9NHvPt4R19r7PXZO701air21utFsraI+VvAH/BSP9p3whPb2Hiy78GfFGyjKh11uwb+1jChw4S/0tTdCUjpviPz/Nnmv0Y+FH7bHxC+OGl3kvwq/Ze1rX9T0draLXNS1fx5ZeGvBVpeXoY2sFndX5j1S7mdBJLPZJC01oigyAKc17f4F/4J/wD7PvhU2txq2gXXja8twjBvE1ykekrIhG149D0tbPSwA2Cq3ML4BIbIr6kmv/hf8L9GgtJr3wr4Q0TTI3+z2Fr9h0ywswOX8i0t/s9osrBcsQ6uzY3kk8+JmeHyfFX9vgsPN+6+acVBq1n8teqvtqdeFzrM6Ml/ZlXE87muV0nO0tU7OD92XXRq1vM+dNM8S/tUaltV/C/7O/hu5KqW03V/EPxNv7u1BA3Qma00Z7W6ZT8plt3ZGOShK8108c37WKqHMH7MboDnZ9u+K0ZLMP7y6IflzkZwRjjOSccqP2jPDPxN8bab4R+Fem6j4ksotRxrvjVLSSHQrGCDcZLewupFVbyeV/lkaLfHGMhZn4r6dtYtkatL5kkvl4YgYUMD8wC4wFC8KMZIOTzX4xxJXyvC45Ustp4OpTjFOpF0adRwmrXjGb1atu3a1z9p4YjnOLwPtc2hWo1pS5qb53BzhZe9KC0TvdWXZOx44sP7VGqBYpvEv7PPhdyf3k+keGPHniy4jVhhfJg1qwtLMtkgAyyBWz7GryfCj4m6kgbxd+0d8TbjeD5mnfD/AEDwx8O9OIfgos9nLfaiqEZ2b4w6g5Fe4wtHbxlhBKSRlTmRgGAJG88KHz/CGAxVafXNJiJS4v4o7iQDMUbPczIOr4htEuGHXJLKDnuBmvm6eZVq0lTwuEpqTdouhhEp821uaMenfbqfSzwlOmufEYiSgkr+1xHKvs2vFtLtte34Pw6P9mj4Q3U/n+IdI8S+Pr4db34h+M/EHindIMA7bZ5rC1G4DJAQ7mJOABit2+/Zw+B0sEaQ/DXR9EvIdjW2q+FZ9V8Mavpz4+Se31Sxv5HS7Q/6vdFIAQN613uo+NdG0K0ub+7lFnBZ2d3qMt1rc9roNhb6fYQNc3eqTXN287i0tLWKS4lP2fzGVSEjeTEZ8w034/fDXWLiwitfix4CsrXXbq3stJ1e0uU1bS9U1C8kRLawsdcubj+zX1S8d0S3t5dMiDsQhMJ6e/hMk4sxr5qdLFUtuWdefsla6/m0a2skrdNzw8XnvDWBUk6tGs0/ep4eEq07r+dQ1u2lrfyJf7E+MvwzJuPCGt3Xxv8ACtvkz+CfG91a6d8StPtBgn/hEvHR8rT/ABJcxrnyNI8TGykuuIrdnlZRXofgz4seBPHFhc3Wk6zNb3+l3J03XvC+s2VzpPjDwzq8aeY2k634euI1vra+jyChSM293GPPtXeFlY9afDFrKWj1q61jVZFbbLa6hey2dvuU5x/Zen/Y7dlPG1JYW3A9wc1qSXPh7wvaC4lk0bw9E2+TzriS20fzIbeCS4uC0hWN5Ht7aGWUpL85jiJUsEUN9Nh+AK2JhGWZ4mlTrqz58JG0pJ292pdezlJ9Zpcz77I+MxXiTRoScMsweIrU7cqWJm1BPRJRUXzxV18Ldu2tzRstc09Uh+0Sz2nnTY8zUbO4sbdi2MDzbiNUTfwSXIzgADPFdq7fJBtZGWTARoiJUeNcYZHVmUjJzkHjjoBXxL44/bj/AGdfA+hah4ibxy3i3T7G3jdx4Ks49ag1COW5+zzLZXs13ZRO+nKJLjUYp4YXjtopnVJWCq3xR45/4Kg6G1xYWXwQ+H1z4ql1KKa71LUPCesXuqalpugXu1tL8RweGrWxg0toQj+bq0esW0whBX7NNGQGqsX4bSahPL8bU5m9YV6atqtvc2fVX9GaYDxDxFWTWPyz2UNffoVLNabONT4m9fhWz1P28Gq6XprAahfW1vtQSBGJluHOCVEUEWZSXYYXC852k4zXwv8AtD/8FAfCnwa1p/Cfhjw7a+NfGNq4bWUn1JrXSfDKsNy2N9Lbb2uNdnjIY6fDuGmqyvf+XJsB+APDf7fHxE8Y+DPiZaeHPhlc2/xE0/SbrTvBHiHUNUW1uLvXp5pLKTVNQ8LXwkvbV9Pt0n1DSry0jubWe/FqrRhVAH4weIvHvifQdZntviJofjqDVJ7i4uL03t1b2T313M7y3Vx9vkt5EuGuZ3kld5WEp3gBVCgD6XJ/D7LMMoyzCX1mqopvnnyQ5vdbSgtNHonbVOx5WYcaZti68qeBjGhBtRp04WdWV9U5TezvvFOyP3iv/wDgq/8AENZ3eDwj4J0u1Z9yW/kXN7JHHxkSTzFWnZjzIduMk4wK9L+H/wDwVhiuLiC08b+DdGlt5pVV7vQbmaxnEZYBmEMv7lhgcbiMkDnFfzpW3jXR9filNh4M8TolpsM92niMX0qB3KRExNB5bsSDiMA5x124rLn8R2JMkum6jKBGWie2vMw3tvLGf3kbqGEbOG+9tABy2M8V7v8Aqvw5XcqEcDg24qz9lHlqLSL0lHW9te3U5q2N4wwVLC4/ErHUcNiV+4q1U3Qq8llNRbXLKzWiX4n9yHwn+OXw7+M2iHWvA2uQXhiiX7XpNwyQ6tp5kHzfabfPzIM7BcQ7o8gDPOa9XRgI1B24lddwDdVHJ56kFjj3OPQEfxPfs4/tW+Lvg5440bV9K1eTFtcx+fGZXMU9sWCzQzRFvLeORCY2DBgy5AGcmv7B/hP8SdI+K/gDwl4+0SSNrLxNpUF6FQiQW90R5d7Zg5Ofs90JU5O7aOea/NOK+Fo5FOnWws5VsDWneMZ3cqNRxTUObrFxvyvdu977H2vD2fzzaEqGKgoYqlHmulZVYWXvJfzJ76Ws11ue1hh527HCoFUAsMM2FAOOgGV/Dk9Cat2LqWuJWBWOJCisTjLbSCVJ6gjpuwAehwSaw4rjZG7LncNzMTxhlQqAq/UjHXnA7ZPzD+0P8cbfwD4bHhvRdQx4p15JP9QfntLVWCyfPGQYpGDkiQMCnRGz935GLtHflild36rS/q3ay12PpoxlJqEPelK3Ktm2nFadLdfnobXxY/aFtNASbRPDcoubtUuAZkmVVE0TNFslAJLJHtST5eXI2etfHX7Ivxf8Qt+034i8MeM737TceJ/D2qT6FqQk3Q3axXNrc3MUCNxDcQSRqXgH/LJs8hePGbMT6s8t7qGp3P2x1Ms7PHJIu4ncTGdxypzg8gLxx1NeW+Ib7Ufhx428H/FfRZjdX3gLXbfX7mC3RI57rQwDb6/aKEG6dn0ee6l8hy2+aGF1KsgFcNDNoyxsKKajT54qOjj7+nvXeu/T7vL25ZGp5diU0pValCVm9Veyk+VuzW3S2lrtX1/pTW7N3pzRQOEvIUF9AOAkpRTDcqqvjduV9+BxjJHQVyc+sMYiY0VbqJmuYodwWK9s5vlu7VVznMEgZwnVewrn9A16DXtE0HXNGZLiDVbPTNf0C5WXEdxBfWiXS20mSFZbmGZoNsnS6RV4xmotTuLPWluLjT5Ugnim+1JDI4jls7gLi5gww3BCwy0ZyMkjqK+t91ySvura9L36u+jTfl+B+YezdNySi1KMkpLe3K7SV03rzafdpufT3wjlXUtN/tFSziBZbOIsc/MZNzxmQ5B2KFGSRleeterylmuLZXAKq5c/MCQqDPyjqQO/HY9BivL/AIO2M+n+BNN+0xG3n1Ge71OaMNuVTPKY4SCCPkZYVlTtiQDpXpauTfEEqvlwqCQGwWcgHJzgEr1Hpx7iacbVJWulCPvNr7XupW7Nt2v81uclafMm19qSSf8AdVvls3fr9xauWjRH2blbJIyNy7RwSPcH0546V4jP8b/h2nxSk+C82tBfHkulXGrCCOPNhDJb2sd7/Y13dtwuq3Gm79Tithx9mjbcRIY1b2uUpG0Ttzbq6vIykYRIXEkhJJ4ARCzscKqKxPAr8atA8FeK9E+OvxC+NfiLwnceMdI0vxn4m1bQdT0zUgH1WO9a4tdKbQtz+VqH2bTHMKpPH9mBEm0sIo2Pq5VhFivbqUpR5ILkSS9+b0Vm97a8y2v5Kz5sRN6W1ldRXS0Va9n33enQ/VxpobpYXSRFhkj3wyIPlz93nd8ybwcFWxuPQdK4Hxpr1p4K8L+IfF9+Wht/Dmk3+p3SQfOdQEEO22traPlvOuLh4o9p44lIPy8eQ+Af2nPhFrqyWUus+ItP1NIpbjULbWPCt/psVhKjj/QYW8+6Ty7PkGSRmmupMyOzL5QXw39pb44eEvE3gqPwx4Q1TUNRGo+JNMOtXH9l3VjZyaFapJcEwTzvtuHluW8p4FVXAXdnAyeihl9eWKjSnSqJc8VJuOnLfa/TTRP0tqzNVY8rlzLrbrtZW13tvr6Hzto/7d/xb8F63a6l43g0/wAY+HryWSbVfDFoItMvtO05nB2+H7snyDqWmW5jQW926xagY5Nr75K/UnwZ8SfDfxH8JaJ4z8Faiup+HvEdn9ssLwr5c6lWEc1nfxEhrXUbGQm2vrRgrxyFWxsdDX87nixhcedcPKSks7ssUilmgKyEO4I2h3iUB492M98kGv1M/wCCcHgjW9E+CGq6xfajPdWHjbxzrHiTRreYyyRQWtvEbFpbJWbEUWou3nziMKHngQuWxx6ee5bhqOHhXpx9lVjKMHFWSleyei0co781r39LOMLiJ+1UbucH8S093RWfndvrtZ6XR+gNvvnKlyQdxIVskjOe33T3IJ57DjrswoCyBkVmPCsoGQgyMEE9C/vjLetLFZyxKF4OSD93DKAoyd2cgjgHOeuAcVaUOEDbQ7qmTwu07WbALjGGPU++M9q+Sive01aS1/vXXV77vTtb0XoSqX9E3pvvbrtr5rW1vSRI44h5pQK5JUBwMZXAIHQDqTnquORikjOSzuGGdr4XJ3p2KkZGcYznnaMAc1AWjeQwA4DjJyGOGHDckj9DjgEg55su/lhU3MFAXHAI3KOSwPPJz6dPattIrXeSW3RLRdN1r3vptqc7/eSb+zFaJ7el+3Xrr3RDezYilKOSWODEQQuSRhgAOoGWA647cmt/QraOFIo2yWaNSrMp2knkkvgcAk5J5XHzDtXKSnzryKOJyxX96/zbf3h+VQFYFemSTjOMZPp11qJY1iY+eApGRHtYLuPKrnuOhBBznjrzqmtN9eqXnHdW231fW19ydtW7662V2lpor7bb9e12Y/xJUxaTb3ETL+4uYiwVt4KsmCQPvZXHzHOM9TXn76qP+EY1K83L+50e/cMG6YhZFkYj7rEvtJJAxkdc16h42tk1HwzfrH5rypaM8bFdp3oM5C9d3X6jv6/KNlrqXfw+8XW/mbrm003WLY4wgRhE8iBlIzjap5GAfaufEK1aEv5oNfOKV5b7Ppsu2mp6OBvUpKL5fdqxXW/K3Hd997dtPnL+z7ftPo0uoO6FLV7+43ls7XMjkHGCSRgkDpjp1r29b2OGxeaZ/KMwmu7mVOcx/eUbBk5kbEa55VmX1r5q/Zkulu/hJe6ksgBlupLIYXI4nMJBGOcO/XdnnnOa921H5tctLQpss1tY7mSPorjTohKI2PUJKxXcDw+3BpUkvY000veXM9G7u2jaXbr5Bif96rW0tU5babRadvK73s/M1vh1GJ9f1O6uAovnjiuL/AJe2hdC2n6ewONot4mDyoODcXE55IFe5CUQ20kuAJACkZHDAyejnHCjlu/OPWvBfhBNJqVr4l1tgP8AT9duokYsMiGxZIy7DoyGYyYJJ27QuNo49Vubw3Vwlum8glEBUDbtXl2KMMDqcE5/HpXXSk4ULJe/Ul2vaN47frfe17rS3n14qVebbuqdrrzVn+Pnf5pmzYiT7PJI6Ze5lKqWk5MYONyAckZ4X17cnFdAJIo0jhba0gUkoMrhhgbm6NjHrxnrxzWPAsKSqp3sLYRhYQ4DE8NuJBIVRk8tnPp0NaCyCRy+1UALZVsnAweSR94FSOx5wa9FQ9nRo09E2tbvq2rt/pvoea5OdSrV3S91NJ9LaW1Vu2lhTcBSEDEDJ3AEk7RlcKDwWb7uBxg9uKjkYGIsmcBSSNpCncP42PJwD0UbePxCklPmUDzZGKgr1K45P0AOD+Z6VBcSBYXViyhssVLM5Zs7evYHOcD5T2A7uo17OSk47We2l9Er9l0trZWfQmHxczV7t37dIqWnqr2/FnD6+Q+nTlXLi3uoJgeuAGCEjGem7BAyT65JqojbrZXD5D7VJPzKN3POPm3HqpA4I5yOuzeRRy2uoQF23SWz7RgZzGysM9cc8A9wOea5K0uCYNhAL4VQh6kqQpOeMFfr7NxXbl2uGSerjV2v00en3a76nHjko1uZaOUVqvKy6dbX/DqZd9B5rPAxPmqSInXgLuJkRl3dBzgY6g5Pti2OoFkmsL1GKlmRlbkFcEMmP4gwzyM9d3pjp7yIfalcncrWoZtoztIYoGX6Ec9j+GTxOsBlDXKBvPtmV3k3bVeInacqP4uxx0z6ivWo8s/cd07XTXR36vrd/d5bvxq/NG018S1km0r3Str1fn3vp0PwV/4LVfDP7N+yV4/yHktvD3jjwX410iR1UD7DNq0Wl3UO4nOUivXVlXBk4zxnBX2j/wAFVPAGqfFr9hL47Wvhm0bUvEGjeD116CyiVXubuw0HUbbVtWgiTaXklt7S1luoY0AeRotqkk0V9nk/so4XknV5HGpJcv8A4Br822evl8aGKw8J1n70XyaStdJxlrfquZp/8Pb+MXxtbXnhbXLDxhpcktkrX8M5uYCw/s/V7WVHsb4FTuVZmSNJX3H5lZmz5nP9CH7NvxnsPjh8K9D8VOy/27BHHo/i6yQ/Pb+IbCJUlnOXyLfU4jFfwMAQWkuU/wCWRI/EjWdKtNZ0y90u/jLW11E8DbwqhPM4SUbclXjkw0Z6gjPRq7D9iD43z/Ar4wHwj4tuNvhXxJdWvhzxF58zLFbSvKU8O+JUGCqiGWVYLyXIBtrifLfKMeBxxkrzbKpYjDxvisGnVp3V3ONrypp9XZpx13vp0HwBnscPiv7OxVvZVrOCl7vLN8vJJPWyeilbRq1kj99TYxTMsgtgsecZ27VAJ4LEsWPzcthenStq1tbKAKBCskm4kqEG0jGFXPyrjIJJY57gCtl7ZBu3yK/MZRY8sskT7GV41AJMbRssiMcZVgRwc0xYi0nlW8W1uGHGe+QWUfxHOPyPHf8AnidOtNxU6krxuprrorctn1jK3bbTRn7jzQ5ElCy33fZbNWW6VtfJ6kIjtyvKIgJGUQMWAA+6oHXAHX5TjOD0zUnhsWXcI3iY/LGuxcndnduGGIPXBJPUYGa6FLSOLaHHmTAEsD2OT1wPlAz144AUAmli0p7jllfBJOFXB9MJnlVJx6tk5AqOSUU+dOylFKTlq723sut9U9vIzSTemq3d/kukflvvscKtrIZibUMpA6FiEUY43NtIZ8AYRTk5BOOcaXmvZrh08wDlshXLsCSQcDjkfdA2nhck126aXHHhFQKCSvKgbCDnc2D1A9tx/ixUU+iLIuxQGLch+c+uFPvz7ZyKylOpBvkcotXtZt3sldP+vv1NVTjJ3kouPRaczelvlpptf0PAvHOr+PdEv9O8Q+B4tOnMcLQ6npF8rxpqEW4OgScCQwSRD5UYQyckZBGTXV+BPj34U8TTx6F4otpvBniV28s6VrSLDDeS9MWV6zG1vVJ4UQStcetupyK72fw+qoN4VmGRsPzY4yCxxgEdOvbpk1wXij4Y6F4tgaHWLC3uFVP3beXskiPHzxkbZIG6FZUdHyAT0r6HJeM82yV+znJ4rAqbfsal+eCfSnLXTf3dNdrHhZ1wbk2dQnKdL6tjLWjiaOkntbnWinZO2qulpseg+MfhH4L8daZcWt7p1pcw3SbJS8VvLDKr5DLLHJHLBMpH8M8Teu0EV+Sn7QX/AAS48Las9/rXgNp/COoTCWZRpkP2vQZnwzYvdFdvMtUkJ2vLp8wRckrZkfLX3rph+JnwlcDQ9Qm8beFosn/hH9WmZtRsrYY/d6XqrDBRUzst77ZGThPNzzX0f8PPjF8N/HEkGlXev6f4V8SPtSTw541I0G4aQjBFtPeCO2u4z2e3keLP8WG4/X8j4yyzN4WoYlUa7spYevLlkno7R5rKSXl37XR+NZ1wVnuQ1fbYdVMThnb99QTeiatz00m0vK0l80fy2eGF/bT/AGHPEUt34HufEFho3nytPa6VYz+LfhxrSk5MmoeGZI3ispiDv3x2ukXiMWJuGBy31j4F/wCC0Hx88MSrF8RPhL8NPFMA2LK2m2et/D/VCFbLuZvM1q2eRsEZeyRQcDNf0man8EJvEFsLoeC9N1q1nXcLnR7vStWhlBwc4tJpNxI+YbkLNzurx3Wv2VfC12XN/wDBuOVtxLvceGrckM3AO82pPoxOcDO6vVzDKsozV3xWEo1Kk171RJQqT91bzpuEnvopSautbnkQzbF04qGJwTrOOl3CUJ2VtHzRlJX10i1bokfnF4K/4La/A3VhGPHHwa+JvhuUrzP4a1XQPGMG8jlVinm8PXRU9ATGXweVIr0Gb/gsZ8MdQb7P8O/2bP2iPHMh4jebSdH0O0ZwMozS20uukLJwGzgoPmwScV9WH9l/wDpRaZPhloumuvLtLYaRY7cEElmuYUIb+IEDkde9c3rOi/C7wJE8moz+E9FSAbiPt1mzqE4AYWJAyQuSCMKOvPFfOy4K4dhU56lKXsldKm681CPW9k+Zvp8TS1srG8cfVrNLD5XJVLaW9tNNuzSburO++ut/kfK2o/8ABTf9pvWI1Hgj9ivT9EecZt7v4geK7+9jXe+IjNb2Wm6RCjD7rxy3kRJHVQKwo/2l/wDgp14xy2rR6p8ItBmbzI1+AHwy8E61rhtXGSy6v428fyRW7jgRmOwlY53ED7ten+Kf2rPgFoSzabDr0GuXH+qNhocCahKxbqq21oJ7sscKVby9xz7V5xD+054vuoWj+GXwW8dalA5It9Q1i0/sDT8fwssuvPZEoTj/AFavwBgVEsLwdlru6GEi4R1dSUqsr3S0jXna/XTaPdM9fCZPxLjHFUcuVOMmtalJu6aSum+aUXr35l1MyOLQdenW/wD2g9L/AG5/i3qaSidrj4naRD4h0i3nwP39noXw7uo7e1U8/LEJpI0G0SHkn27wT8Zv2N/Bziz0yPSvh9qMDpmHxP8AC/xboeowkYy0t9rXh3UbhAuPmk+2qFKkhhmvGbjXP2yfHit5mp+F/h1p0ox8t7qviC/hVuuYbNV00M5PA+17FYAE4659v+zF4g8Xs7/E/wCM3jfxbFMwF1pNpNaaLpMhJJ8t7WyivbmVSflKySqCCMn5qznxnldBKll9Cti4XSVPA0JSs/d0UYU407dvesrK3c96HAOMqR5s0xuGwKaXMp1owu0otNqpOV3u0lG+vmrfZWq/tgfs6aPaTXx+Jvh3WIYAc/Yb4ShABwqRaiYLlS3X9xaMCfu8ivLLn9trUvEqtH8HPhB438cqW2wa1Ho11ZeH23E7JTrWsf2TZiLODut4r31VXGK88s/gH+y74CtLjStV8K+AIVisbzU7yHxJc6fFdNZ6fE1zqF/Kt5dJqDxW8SNNcNHGNkYdsA9fAfFfjT9jTwfZjxL4M8Q+OfCqLpk+s6XffBPxV4h0/TNelsGHlaHbSais+k297qDZijmlSO2hVG3suVqoYzPs0hJYTLcRl0ZS/d1cXThKnJK3K5QhUjVhJu/2ttbbC/sjhPKGniMSs3nBpTjhpTVSLbW3ND2UtI/hva9/qMN+2Z8V8HU9e8O/CvRJWINvpMVx4m1xEdm3x+eo0fSrWVUGf3kV8EIz8wArY0T9krwM9zFqHxO8Ta58R9UjfzXj8Ta9capFM+c/uvDWixxaeYy2GLXOn3CAD/WNivhu7/4KW+BX0/wvHHB41Hh6/tkWW9uNUuNa8a6VJaXcdrcjUrfULfTvD+uwIXb+0Gs7tpGMBe23tgHwP4sftRftLQ6/45vdH0/VoPg3rFlcX/gW70TUYvEujl7OBPs17Y+PPDYuoTqt5cukt/o7XBbS51FqyFo2B4o8F8QZjLmzbPJUoOT/AHODh7JwWm1ZvnaenxXit9bnq/605LlyVLKcip01ypxrYlrl5lZtSpxVuba/JJeWp++um6l8NvhxaWNlaQ6R4dt5DDY2Ud9No/hizIYYigtI724tZEhYqQnl2kUW7JkZScV4l4k/b6+Begw6hcWnjXStRttLutU0zULrw1aLrSadqmmpdI2m3U1/e6ROLq4vbNtPiu7bTL2xS4lWZrn7GGmH8502t/H/AMSaz43k8QeJNV07xD420vTNd1DTNe8SwteakuoTNP8A23HpNw0l5tn04RFzYQQKFQOyoZFzgW/gr4c2Gqa/oPivx/qOr3cA0bxPdz+HtJu7TS9e060ttl7BbaukZ1Kw1SKXVzprx3lohkuUF026EK59bA+HXD2FfNVpVMXVteU8RVqTlOSau5cnLCXV+9e6dm3dnm4vjTPMSlyYuOHp2V1haUado2WzqOc1o0rxmutrW0/Y28/4Kv8Aw2mi07XNQ8K+K73QJ76+02/0e81RrTxNp93Y8zywLp9vb+Hb63VdrG3bUGDh90d6xXYfLvEn7Y37Wlx4u8Wa54O+GFtrnwl1eCXV/hNF4MiuPEltEtisMNsh8b+B5Fv9S1OSV5L7XNG162sXs7km0ngjhjy354eBbrwnfXHifS/Bfwhs/FMujajBN4Yu9W1u4bWVg1GaKOc3mk60tpc3+oQITLcXNrbOoSPzEBUCu0tfF3i+88QXPg/xV45s/gpdppr38OlaLbX/AIglvNNkSKVhp91oLxaVZXVxDNFJNbTLHdRhlF0SwxX1eGyrLMH7uEwNCmrbxp06Xurl/kSbley11/J/N4jGYnEv2lbEVakle7r1alSKi2rPllKyd39mWmu5NDf/ALSPiTXfGngLXPHR8IX3iC7t/EPiDQPHfjvRTFY2OoS6lqOpOsmqXeu36wyyXMV4/h+y1GO5gjT7N/Z0KeVCOB0PRPhJos+qaT41+IetXH/CIardX8Gm+Ebe3sdJ8RT6teW/9m6lpGrR3mqx2Mo1FYsQS6JFqSJuy1m8isOu8R/CLwfrCnWPh94j1DVL6exvrHVtV1OKxubK71KeM2txcwW1tdXd5ZXeY5DcNdutyZnJVFCgVy2mN8YrPw6PhFYW3hKRb7WIo55p9H0NY/7Litmktr3UNfmcXNuI7xIpD9oMVxEA2A3BPoQjGTfJyQdopxSSas1rdt3vdX0Tt1W5zyq2fvy1snNrmUXrG7TSbX91KV3u1a59z6f/AMFA/wBqTwZ4B8OaZLY+IdBjtoJtJsfGXiUy3NhqWhIsdzaeK9VudW8P6nq9rcv5zQQXk91eRSC3VTHsG5vmL4hfEf436bq3jGUfHt/iHc/EGK31eWGHxRZ6wbi4vRZXFw8cGqWK6dp0selmTT7eHTY9ELllWOwd5Cz6Sfs5G30zQ9O+I/xc1WbTrGC5t30Pw1Bqd2t0l1eT3awpea80KpFaRzGwt5YFlhSKJXjU/Ka0PDep/sraBq+rjSdL0fV9d0O3+zjUvH39o3ltcWtha29rLc6VLJDa26XOkpbpDPJLiVpd0turKKXLRjeTcW1y+5FKbl+drPS67tLS5gqkHf2UHLm15oxhFO1tJ7ys27u2rXZniGn654Lv28NWeheHofAvjK81S+1ibUfH/iuK98E2+q2ckVo2oeINLuPDMkFyl2771sZtOW2QcCc4E1eq6lrZ0nx5bt4t8W2ngnV0srGXSdR+AVtALe7ki04y3dp42m0vXi2m6HON7RaRLa6vaqwSC5s7UgIs/iyP4d/ErQ7zxA9jp1jptpKUTU7LSbuyWJrfagu7fzofNuraXeha5SN4p1Ab+EmuLW28c/CVrvxh4L+IHha90DxdHqGqNZWWp+G9Xk1LV5cpZLeaNIXaeSK584Q2qTJPEgXzYD8tXem7N3Tvdxt5RatLZdNHG17Gqbb99O60tf3E2m/Kd0r9beW5t+GbTVdS0PUvH+nfC3UfifHiaTQ/i7c+Mr7wz44jnmuwqW15aaH4ivf7N07SFb7XawyWeiSX/mSQLG4XFaeveKL3U/DOhWetfGDw38VdEvLq+a/8M+F/C91dfEY/ZbiJJvDqjVPD3nSXWkyM1tdXkkNt9uLho9Xz+9rznQfGvwWOhav4j+IGifFPV/Gc0lpp3iK0ttf0i08L6/rQF1c2hfTYbyxl0PTbLy7hLi3Fu9w5eIIpUMRzHiD4rTeMVs7HwB8MdF8KS6eki6Rreg211P4l07eVYNFrg2Q2heRA8jM8/mkAsfRdbW000aVre6+u3rHlXTRGnJ8Mkoxs7wcpK6fu/Dfmer0vo+i6X9iuPhJ4A1W0Enw38Y6p4Q17U5nm/wCFdeL7PVfCeoxLCuWa3n1m0jsr0hyypHpOp6v5RDeYIeVX5/PwU+Keq6lqSaV4L1DxAum3L2eoXnhu50zXoEu93mBJ5LG9YpNIsqPtnWNjvxkc1teKNX+JnjnUNP1b4geNZ5Bo0cY0ZfFGppqd7pkSwtE8VlaadCHtAxeR28x8SFhvfNbPwt+LLfAq7utR8Fa7q91rk67nnecw6EpiUbZ5dDXfHeOqoVkmu3WRoS6Lw24eXjMNVowrV8teHhjuVyg66k6TaUW4z9m4O70tPmaT3i+n1WE4ixuLpYLKc0q4nG5ZhrqFKCU50FPlXuSmnGy1fwqbWl+1Hw3+y58e9Yv44LP4aeJbeXzAPOv0srKCJt3LSSy3mYwBksqq5A+6G7f1u/sH/DW/+FH7PXgHwbd6ne6nPZR3uo6tc3zr5iaxqkz3N/Y2qLuWPTdPkZra0CySPKiCZ3DOVHzX+znPffFf4afD7x5qelf2dqni3w3p2s6jYrE0cdtd3LTRsYoW+aOCfyxPCjcosmScYz+mPgbTV0fRLSygCJ5UOI40AB3uPl49TnJI7YPPUfheP4vz3OalfA5nh8LRpYarNctCM3z1KT5OZSnOSafvWsldPU/SqPD2UZdTp4vAzrTrV4x9+rJaU5pOzioqzta+rakmiX4j/ECw+HHgPV/FF0i3U0CCHTrJ5RAbzU7tjHbW/nkfukUb55WCsVhgk2qzlAfyG17xjrvjXWr7XNTjt5NQvWAea4cCPyFZt0NtGyIscMSnYMFWZcuVLNkes/tSfFdfHHjWPwfps1xc+G/Bt1LZSrp2Xh1PXdgF5JPIm4SR2bEW6IuQJYpuQdwrwYahItupt9ItYfLhCqSPNmOw5YmJ/kjJx0Zs7jkZOBXh4yfJRSSvOfKkndR1tou2l/W17rQ97L8OozU7ap6fh1te2+q6aahc6pq1krLdzJBanGw20yoIcfKFeMRq0oyBhS6rnBbjmuQ1uWWewuwr3DNJbum24iEMhhfiVUDBgRLHv2uuVfcuHwazdV8U3qXbo4BEi5IW1jwA3BDjcy8ZC5JGw9emax5IpJjvxLGI2YyRmSZS0R+aQZ+dVXOCIiQjFcRt0FfOxpyVRznaLg1eSu+zu+t5dHr+i+sirRinZJrWSbs1ZLVavTtbvfufrD+xJ8b4PHXwpTwdfzI/iL4WGDwxq1vIqxzXuhTb38Na7BErb/IuY3lsbmVFC2t+ttExDTCvq2YnXNTtobGWO31i7urazWWRtkGoC4mRGivIgVMd4Id2JU/d3LfOGEhMY/m+i8c+N/gt44s/ib8Nb+Ky1OySS2uLe5/f6brOmT4a+0TWrND/AKZo9/GNrfL5tnPsubc+bGoP7RfsNftTfDz9p74n+FvD0NlqHhj4gaFp1/4u8S+DNTt5rm3FpoEKG71LQNcjRrXVNIguLgYS4aPULVCq3EKMK+9y6r9YoU6ia5opc6WjXL3Tbeture17H5lxFlTwdSviIa0Kjc07fBKW6a2V5O6a01t0uftxYWMdjZWdhFGUisrWC1iC8fJawJAAR15aItuYH5icnJ4EmYXkmxWeORkQjgLgRnkHJBwep3cHjjuLKVVNpBwoydzAlz8zbv4hyS2O/wBSa+PvjJ+2f8OvgJ8StC8EfEHR9bj0HWdPke+8daUn22w0PXI7mKK40e40xAbjUG0+KVJ9bOnCa70svCJolSQmvUwlCviZVFTg5yabaW8krPS7s9tuvRXR8JUqqPJzS5VGcfx5bvd76aJpWWvl6x+0N46fwX4KtYLGZrbVfF2v6f4TtJmZEFrBfF21C9uGcqiWi24SKWXBy0hiXJdq+Yl8TaLbNaeEI1ltri0cWmoXt5LD9niu7mH7ZaoYLRhBDBqNtFJa6ckUUcVgLFreaLzH8yTM/aq1Hw78VdM8FN4c1jUPGnhn4j6H/ZvwuTwXeRT2Xin4m2WsTXGm2q6jGf8AiXWPh7TiPEmtPcmG32ieGeQTKIq+SvDOq+LPCf8Awl/gz4mRzj4gaWdE3XZgMcfiI2Gq3V1ZeLdGWUKbnwzrWn2tsbTUgdsiyzhgr5U/U5Rho/VlG7jXjKUqkHaLv7vK11fLqmujWrWxy16sed2leLmrWeiva9307rVtq1/L628WaPp+jaUGsNOhRtRuJJdTvbSRY2kFwA/lvJ5i7XfYI1OFw+ABzz8L/GaK+sfBkU763NcajfXOpw21jbReVHpS/aJJfDMUsDTG8jll0vybCW7lto7e5vLeTy55cBj9Pa74stLjw7pTagqRyai893HbsZMgxOqpsZSY5oxcP5nm5+THSvHPFfiDwnOJrC60rTJL/VpdOn1LVFmErOdBQx6aCAx2RWJLhxH8k87YPzA169CFSnKM3Hmbk+a7Xbe9u7evZfNZVXBxkrtKyaatpe+/XW6+Wup87fCH9nv4sftFWeleJdIuNE8N+Abe5GneJ/GWqarYoNKTTCo8QodM3+a19awZIe+jtbVJLiOeS4MYbP7bfADxF8IJdIuPh/8ACfVIL7TPh3Hb6HcWcImjEcbxkRappr3HF7p2pzrLKbq3MiG5fy0ULsJ/IKw8QaqukXHwW8FTyQ+GvFPi9/Emp6YkTWEN1PdW1hCg1i6iZZZdLiubY3LaREd93cqzTjbtjPqP7HvjLU9E/aC0zwxHc2pfX7DxV4W1xmtU2yy6DDJq9rd2lvuT7P5ctlHaRBhujhdgi7m55M1w1WtQxEqlWKVFSnShFbxVm5VG2/e3S1WzVrGFOTpzpzUZPnmoTm3onppFpW5tLvm77o/aa6aM+YBHMpXIXaeWUcbgD8xJ7qB/tfTMLLEocO65fICqWUhst86nJGGOCcZwPvY5qeR+RGhYjJJKtlscfOCxyq+/pxgGqrYaTdukCsxWNEA4CqRuGcDYRuznqc4r42EesreV1pe6eum9uvlvbb1JyXw6tbt62vpsm3b1vuyxaFWDyyMpMm8ruB65zk9lBOBkEA9hSOSWbGAu0FtpG3ceCGLbsn0288A85pY2Qx9Ayr8pKH7oJ5yfbHyk9CQPTNGd0FvcShCMuFUqSxVQg5wDgqRxx2weKcVzz+Gyi+7t57vqum7/ADUvdjFX+K3Xb8np16dOhJp21rkz/vcNNt52HIRcEDO4dRnIx6V0qOFuZEKSlVVJYSpYjeHG9PkcndjnlflPYDOMHTImW1hdZXiIbcJMAgFznGH4IIO087gCOD1rQhLpciQvGyqSrOfl8wOduBjoQGOcZHQccZ1SunZW1snbV6Lb1/V6Ba97atddrNWW6W7T6u1/uOjuZhcadIsieX+5cDMnO4xsNrhuvHQHoOCeufzq8K3El63xr0+N8R2movaW6HcwDPZ3azgAk88LkKOTtUrzx9/3kpNlcOXQxbWKqxbBXaTu3Y28DjruHGRjmvzv+EEi3GsfGZBmR08aASYHLBvtHQMfnJTcFxlW+Zue2GKjzqk9vecU9U/hjfRJ3vpd3vfrrY9HLZKMar10nQbur29/Wz80vw8zqf2Q3eT9nnRJ3UA3Wv608pL5byrbXDEwdeCDiP5TyRwMDgV7nrd81rF4q1h5mC2elPBbRFNzb3ie5eQ5PURsq/eCgAHDDivG/gLCfDXwb0bT4vIh+z3PiGaYNhUjifW7q5JOf9nl93f/AHRT9U8QXtx8Ide1m8Ytc+I59YuYV2uv2awZ5INNgi/jbbaBAzsAAxLE4xlOm40ad5cvLBR0ez2V7XtZPXZvuKfv4qpJaqeIdr22597beSSa6PrY94+D7rZfDnw6qtunvrSS/mdwMl766uro7zgDJ8xSoGMqAor2DR4nmd55G8wgMUwUQDA5yWAPyDrkH6nmvEvhyH/4RLwnbnKj/hHtFQRZ3FdtlDxJt+8QxLF14GMHnNe96XGscO9gFX5FyCrM4HDAZPJLY+X+LnscV1YekpTpKWq91X7q8dtbXlfTd3PKxU3FTSbvK71XVtK1tLW6bGxZeYRKVSMGRi7Mdvz7fvbvl5z0XnaR3wKla7QOFcsCDwsYG4sRxgjOc89wOnA61F50SgRxRvEGUjEgzIwYY3Kg5AA+bHRRyBg1BGqK5BO4EFsAfOQMYBOcglRkjrlh+PbPl9pfmstbXbbavG2my2vr16a3OKDXK425rpPdWTsvRb3vZb7btmmjBAeBuY5G4ln+bGTtzkHHBIGDjgZ4qhfP5YzIzLudQecuwP8ACQDgIPXAO4HBNSyXG0iWOJtuwKGI2rk9QSfmOOD0xngHqTz2o3RaRQ0igkEnblmyQMIOwB4wDyO3NZ1ZQcXZX6avpund76rvbTp0qEX12e/X5vtp9/4CMHZbkoEVTFJh2HztgFj5Z5AXIG7IOSv0NckYySXixtBZjj1IGZFUnhS3JyDnnjjA662YLDKuWIEchI2buWTO3d16ZXAzgnPUZOQtmxs45toUSBy0hOMKT93PTJUds5PbNenlkbUZPe8ldb2uktG7K9u10rdrHn5irzppW91Xvvfa+v4dNehigtOhMTjzEjIO3aGMYclwCOpJ5YAY9MA1gXNstzHMpZVLr5XI5YFlJIwSc7QGyCMjI65FajyGz1FY1YbJA5LKfmUMcYB9M8fUeuah2hJ3DdC+TngjB3KdpxyynPGcnjqRXt0IxS0WtrpaX6bXVl/l3aZ4lWU3FqVkuZKVl2s03u776X7Hhd+IUvLzRr5IprG9NxbNFcJHLbXMDrsmhnilDpJHIhKyRuhQq2HyDRWl4zsn+zX17HlJ7eddRtAoA3JvCyR84Yb164zzgEUV61KMJRu209LpScekXe0V1en/AAyZ5nt8RRfJSdRRv9mpypvmjrZvyS/4Y/hWxvUZVGWXgM2cHaDkdRjJyQPu9CQTzXj3xQ8PSQpbeLrFN0umKLfVEiUs93pb58w5U5Mlo58xXxuCs/cV64GLI+NoLcKSCU38fd44AHIb5QGOAMcltxEk1vNFKqPGyNHLGQdjpIjKyMPmBDhnD5A5YfNg19k4x5JQlG6fuxWy1ST5tddNHZeq3PGwtWVDEQq023OlOMue9tLrRWe39aOx+tn7B3x1/wCFxfC2Hw5q18Lrxn8Pbey02+kkctNqvhl1Eeja6AxMkjIpXTrxslUn8oEADNfe0MaqxjhDGRsZkHzHIHQZAGDgDzGyeCRX8un7PHxR1X9mn446TrEMtxN4fjkdLuyLuBq/g3U5Amraaw3bZLnTt5uLVCD5cyRyBRtNf1HeHdW0fX9I0vX9Gu01HSdasbXVdOvYmVobqwvoVuLSZGB/55Ou6Mco5KMA2RX898bZJLKMyq16VNLC4rmnTaWkKjalOFtN/ijqrpuy0Z/SfDObRzfLqU3O9SjFQqx+07L3Za781mndJ3i9ro1bexA+eU553dSdxx90n+I5JAJwB14A50RasoCElc4HCgN97gdMAcZOMDcM9amt1BxwXORtwSR95c5HY4/2eOpI7a6mCBQWwzEt+7+/hx90Hnv6Aldw5NfCOqoS97VPa1rWVltrfyej36aH00Y8r5buzTtbfW1tPS+m34MoxacNu4/KuOHZcqSecepJ+ucDB4NP+zISFjQFj96XHzDPLcjhR6IpAB69avqTccSEiI5bYMKR0CjGcBeOSDgcDrUzrsUbAqLlSGGMtgchASXJwMAkbevbFcrl7zd0+Z35b2etreb08u/maKNrJ81vdtqruStpZXb8tjEl06IA5XdIQxZ24xk4Z8Y7A5G7Occ56DDmsQGZVRZARtyN2AwzhtvG8kYyScBugUV1piMgz86xbup5bkkks3RiecD7o9PXJ1AJGjhNxAGSwOD1IJDDnb0BAAOc4ftXLUUpU+aK5pKaez3snZpOy3S1tpe50U5Wabu5bJaW0S36X8k/+D5/qEUVru2x75OAysAU3jkqR0bpwuMFhya4668P+E9ekMfiPQLK9i3gs0ttGSG7fIRtDAn5SBkV1GtGC1guLu8u4rW2soZri6vLqeOG0tbaFGmmmlmlaOOJIkDPLPIwWNNxLA5B8rk8d6ZNEs2k2usawk8QljuIbVbG0kjcHypkudVe1ldJ8boJ1tWjdAHjZ0wxnA4DNsdXvluFxGIlGV3LD05uMb2vGU4q0Lq9m2r9x43MMswVDmzDE4fDQqLR16kYOSXLpGLd5LyWt9kep6b8PfhzaQBdHuvEHh6Th0XRtf1bSYk9fk0+7gRFTGAu0bu2BXP614VhlEtvafFD4lKBkkL4u1qYIp5LbnupG6/IiOTwct0r5I1r9q7wgk8ljp/irwvaeXdzWl1d2k8/iH+zWtGkivZdQ1CT+xdJQWUiOk62t5fyrIDHHbzd7q+JZvEOiR61D44v9d0i+tG1C0udCnt7ax1G1CM/nWw01Ptk2SjokP2oTGVfJcJKCo/TMq4Z45rKPtKyy+KjFRdbFylNRtF/DT9q766qdn+CXwWZcUcG4e81QljKjevssJpJ6fbqKnDz+LXsz1XU/ht4VIa48R/EvxzPB9547/x9q9mCjdU8qPUI5B3z+7ZgvTng+O634D/Zjgmku7jTU8VywZHnahPqPiJSwJ813u9duorYYYFpMk4yWXHNfkz8Wv2uPF1z4s+IGi+DftHhXQfDlvIbCXW9KWDxigtpVt577U08TQarcW76hcN/oUCQwRxpsc3TkgV806z8evij4+1SHU/E3iO+vNMh8Nz6JMqWxj0SbyYFWyZ7YJ/Yv9q6hK7Ge5KLcXD7jbpHHgD6+h4fYyulUzTP8ZW5lH9zQbpLl1TSquTk24q1nBS2drK54U+M6EEnlmTYLDq141cQlUqO6VualCHJfrZVXa+j3P3kvfip8G/h01ta2Ph7w1oM9zZPqOl6fb/2YdR1DT4y8Qu7LS9HCSXMBeFkXN6geRGUk4JrxnWv2+/hLZ32iWmkXsmp3WvRXKxrBpZ0a20S9t5vIXStdnv1u7u2vrpsywQ2rsXiV285TivxesPCXju31K0m1D7PHqWkaPFqVloT+JLJ9Wu9N1ax1GG0g0y1tdQuo2t7eaVtSm043lubOCN55LXL/M3StA8LWOt+HYdQ8YazdarqeirrFjPYabbPY6P4lEkrrp2sSNqd3O9nbwRyvd3MSW9wrbENoqnNe5g+AuHsNJSlhfrc7fxMZWniKseW2qTcY3b1ty913PIxPFmeYpN/XpUYcrvHCQp4enK6Ss/jemtrSVlfe6P2M8K/t66V468PeLNL8N+Cb/Wfino+kX9z4d8LQ+IbGTSvE2xpoUvfD9/qwj+2XGmN5d9d+Hdwv76HalnNy6H4O8Tftc/tOazpmmW1xeeMbTxjbv4j0+/Gj2viHQpf7Ojsbe21Br/wvbrDo8UCrqFxCtzFbZs1jSdphMqyV87+C/EHhq08T+C9M8J+EPDd5qmxrLWtW8T3d3biW+nupbix8TaZf32q2ltoOo2UCQraTCKKK3nLuYZ1ZSNrxb8T/iHD4p0S68YeJta0PT/DWpalHJquneIZtZ1SbSdR1GNtT0+5uDqMCa3Z6hHbRqVeSSCUPsBeFo1T6Ohl2DwrjChhaNFqK5fZwhTSsktoRTt0bab6LY+fq1sRWk51KtSrzNSl9YqzqSUk1fk5m46pXUVa17tq9iyh+MniXwz4U0DVPFItbbUrzxLeaCPF3iGC3uLy1hkjgTTbCeZZ71755JXjjs7iaGa9MgXfs+YZN74I8JeHbjwz4a8Z+J9XN/Lc+Ik1XTfB2m2V5d+H/EdxfvFZWOrzXT38V5ZzMjST3WneW9vCIxEysTnmtVivdU8c2ttpFxe/EHXv7VTUbTw7NYJam9uQy3VmfLt5rSG3lFs0aOsUjAgbfOYHBl8R28Om+MEtRpdn8KTDqCh/EEsWo3Nv4dvpnV54PIh+1XMsdlds0CpM1452giZ85rr5WleKUE1aXKt7O3V3i7rT3d9CIuSjD4mm+ay09E900k7JaN6vWx2MWo/D3TPE3hLw/pPgq38XWdvHe6LrU/jU61pMVzPcakJ59b0KW4vEj0q8hZJbOOJ1S3bzmuzH+8iZdy/+LHjLQvFHhu61fVrzwB4E0LT49DbRPDc8PiCwXRrS7eWzi1Pwzcs+m61fQXfkXs15dW7m7kjjMxcAGvMvHGq2l14uaDxDr/8AwsXSmurS1vdJ0i4bTL/VgsdnHc3EN2+nSvBc3iKblUlgaa0WVAYmERDRapqa+H/GEviLwyv9j6lpd4rWk2r21h4pMkESRgLNodxp97ZTRCDbbedeQWyuUaXyUPy0OMvd5lzSlazu9dt3o1p/d0eoRcW1okpO7vqlJWvo5aPe9o6bRutuputSvdS+JFrJbTaj8ZdS0a1fSbbRvEEE+kPHoRT7M4gfTbzT/ssNjasJ4dOs5fJhePy4kK7hUmgW1hpXj+ygnv4/hBp/2+CGPWpdM1PxFaa+tvcqtppNxp1peReV/ajxxQbplMULsGlD4Y1w/iTVv7YmtPEDwW8UN3ctqejQQ3Vlpt/OLa6bZstNLS51BEa4jaM82tvJ0jijRxV1F16aS08TW/hS51LVJGGslZvtk4sppbyZ442tbm7DyT28qNKlvFZlbeFotpYkgqySad4JWUpP4tbd909/httrrZEpJWUrSaWt3G6btpfSNlbZx/yOx0u903VviXZ2uvz3fj69v9XnttHn8I3UHh280KWaaSKWWCzlSDTdS8y2LWqW0o8iGQ7nBddx1fDdxffDnxQ9tNo9t4B8IatJJFeXXxH0G08TW9pfXH7nT5rm5s0j1OzNnNLuu7WyuBFcMYuX2g0x9KTXvCc/ifVPEnwtSHzGh/saObULHX473zN+oWvlpa2rafLbgtOGM8byosrxxhgAfN7/AMZadc373N3BLqg02CzhW+u9R1PWNJjgt1W0sBb2d7PCEkhNupklk+0tI6+YS+cl8qb5YtO1oW11T16xTUkveum1futSYPmtaLtZxle3K1dOOu107acr8ttfZo9P8GaHrPiCK68fa14q1q+jfStQsvhd4d1G2tblBNbXP2iA2MK/ZLiVoAhuruYSRQXU8c8pdyafpfjCx8J6te22geCdQ8JiFIDfrr8Nve63q88n7y3ubo3ayy+QsQcxqkvnM53rICBXI+D/AIleJNB1e+1X4ZeI7rwlea3pOq2OuxaRLbX9prcl7CVkuLuz1SKWREEwSWWO0hZ5GCJEf4Rzg1LWb6a6uvEmpz6trZnCXl3LwWWBQkCxx+VbmGOJGYxw+TGULFGQ8Gqo4aTq++uanyt7re1knbRru3J389WTOyUk21PRe9fRaXdraWtro/kfZ/hr442ssS29zaKWKgCKJldW6HB0+/Milh97ZFLHtHA5rrbWL4R+LX1aebwx4eOra3ALXUL4WyW1/JCBtdXtpiYH8xwgmRZDuSMAZ5r4OilEgYFxglcblGC2fvbcEZwRhgBg+xzW7Zahf2TKYLiUxxn/AFTSCW35O1iY5Nxj3gAboyrByTgZ3VtVy9cqdNtN2Vnold7dNHbzvrocl232TSScbpuNott6atWtreytZn0N4r+Dnxgg8PzaJ4C+JKavozao11YaBLqN34dl0rSri0lim0vTWvHuIhbyXRgmMVpJEJUgI4+UV8zeIPhxd+DW0228fyajow0v7SI00rSp2W4F3fS6hME1uZZ7NZPOmby5o/JKja4w3Ne26B8VNf01I0W5eSADa0Lk3dvjoFa2vS7LtXJHk3cK91VTzXuGh/Gix1G2aw1m2gu7WZSJbXZbT2rqBsJfRtYE1qwIBJEN47AEbMYxXO6FeKs4xlGzfPCLd+XZ9/XT5gsS4ySk1OPNF3+FpWSd3ZpO210rX33v8L6x438PXUwn07wzZyvEIES81KX7dLPLboUjvLzzXdLq98tyrXJVnJaRRhTxveHdF+MHxHkTT/CPhnxBqEM37tY9H02WGxUHjYblkigRRn5iN2ODyBx9/wDgy1+Blvrq65F8OvA2oag7LIba6tprKSSQYIaPSr25GmxynDEmzDJgLtjbOa/Rr4ffGT4RLb2el3eht4MwqxhYrOH+z1IGJJAkKW8iptOFEcU4YEEMeh+H4lzbiXLo/wDCTkcswio80qvt4p03ptQX7ydtHZJX9T7rhvC8NY5xWY5isFUb/g1YStJJx/5ev92n1u2n1s9j8i/AH/BPH40eLWt7vxdqGm+ErScxu6TySavqgjJyR5EOy2Rj0/eI4BHQ1+gPwu/4JnfCrREgv/EY1nxvqETxSKdSne305LiEq426daeVFIqkKwWZXwBzkNX6jeErLwx4ls01Dw3f6fq1hlI2nsJUka3lVBIIbqEhZ7SYoQ3kXMMTvGUkCsjKx9p0/SrOyghhCqpkO5zgB8NyOQvH3R7Dk8cEfiWO4o4uzCtOjjMVUwMOZxqYahSdGUVonGXN7yl539UfrmDyfh/AUqdXC4anieaMZRrTlGqpRSSjOKVoyTSvdXWzT70vAPha00Lw/ptrHbJE9pYQ24RVCIBHGI4io7bI1VAAMKAF46jB+PnxatfhN8MtSubO4dfF/iSKXw74K0+NszyapNEq3mpEclbLRLV2uLiY/IJJURDvU47TxH4s0TwfoV9retXItdOsYwrKAHuLqQ8RWVjAp8y6v7mTbFBBFlmdtz7IwXH5q+K9R8RfFLxjceMtfASERtYaFo8s6NbeHtISQvBpsUS+YZNRuJSbnVLgKZJbh3jyIFVBlS5KUVUrNy1W/wAc5K2635m3q/xu7GrjKtNRhaMJSty2XKldW0+Xl+Njy6wnez0tAI2luMC4lvJ5JmlubmRvMmncCQKXmmkeaWSUN8xLHgLjidS1m4E6ozXs0xO4oZTHBJySJEfcFd1ONok+99wbQ1ex6np8tnGIrazVyiO00rDz1Zth3bokiQgMFVQpZFUbdygE5+XfGGoaoL5CISGQGRY1g2ROI2y4Eb7mLgBfkI2tznC4NROcMTJqCcbreXklbR9UtEl03t19jDU503HW1mrvdv4fXtfbtr22JNSllk+SMSxBzlyEBhkzlreZf4H3dMfNuz87A5Nq2vYpyZM+XMSyJcRyyL5M4DM0LKDnOV5I+UkYI6V5mmovdu07IG+VftuwFEdowBE/BViUUKpLLujK+WJSqgVmReI5PLx5ixhJJJFjAIyysR5xYjLMOC28ndxxiuVYaU2+WN3G3M7O6as+l/lfo9Nz1ZztCLurNPppyq3RbPbbVO+m52XiGETpLHIrsGiMoXB2M24K8gUHCMefLUfKxGWUHBr9Wv8Agi38Mo7PxP8AH74qSxsBZ6d4Z+HGkTthnL6hcSeINZRCwyh+y3VtHKAdpChSCBX49HVZJ4WWSV27l9xLu/3gcgqAGH3l4I9MnNf0h/8ABK3w1/YP7LVtqu1I7zxt8QPFXiK4mVV82WCwuX0HTw5ySyx29lHgcMoIyMgk/QZPGUZzg1py3urq2qSa2cul77XV/L47i/EKGVOEbfvakIXafvJuU3o9rOK9b6Wvr9lftHn4rar4Z8J+Fvg9qUnhrxR4o8d6JFqXjhNkUHgfwloaXOveIvEV87hkMcMVjbiK1Cn+0pSNPI8meUH5L+F+qv8Ath+C/HHwyufhdaR/BrRfHTadovxg8QWovdV1DQ7W7kbxHe6E18j3M/xU8Vatbzeb4g0100vQtFuPOfz7myiVf0auPMknS3lZQvkskisgaN0lUpIkispVlkRmQg8FZHByrEG/plnpul6XY6ZpFpZaTY2MLWun6fpdpBZabZxGRneKzsrWOG1tleWRpHEcSebKzSuWbmvq6eMWGwjowpJ11Nzp1VJxlF80XKWnK5uySS1SvdbH5N7F1Zx96Kp6OSav7unupu6u3u+lrW6Hxt8Yf2kPhT+yV4g+GXw5v/Bc2nfDoeF7v7be+GLKK/Pw50JZDo2gSJovF1qNnqktvcf27eRyJdxWpF1JJI7uWb4u8EfB79rXwhLrfw7+KOhX2sLf28/hj4i+BrfTtT8QeDdDfTtNsZfCFzpdxF9rudBuIrUSSafeWzw213MksDq8Ts3yb+3d+zh+0X8Sfi3P43+HHg+Dxz4Wj8D+HtEuNPttX060123k0+Nk1CCOy1KS3ivYpXja72xXCl/MVFjlZq+LPh/4RufAE+jS614Q8a/CrxNq808aaoYPFvgO8v1s2eK6tEvrT7PZXaxSIdsF1JsckSQ5iMTH38FgKVfD0MRh8c6eN5IymlOM25StJpwcubmd/e721OatVVOfs/ZOUL6JJx2treS1emnXS+x9W/tIfDnW/gnovgPSND+LNp4y8QTeI9P8NPoljpFlBrWnadqMM13f+ItWEbzppFiqW/2M2sP2d5Z5lf5SK+DtFh1nStZ1HVvE+pTzva3t1byXc7YlvZ1dvNh01CPKNgmNxMiFcfvGL5Br668d6t4Y8P8AgOK60tIHl1W/LanNLG8ms6jPBG/7251W9efU5WkOVkeS52BWaQJ90r5N8BfAmp/tCfF/wx4RY3EXg7Sbo6x42123tlnhsrCzKSWGjNM5Ma3HiCaH7JBA5V7iBJdjbQHPvUk8NhVVxM+b2XNzzcVFy63UU972SS6PQ5qknzxUU7zsoq910vztJ662Sez0uVfB3ibUIPE1t4i0zTbK5s47BLgpFO5kW5V7grK20qJYWXazxBgZMrtwAxP13+wT8IZda8Ya38er++Nxoumah4k0Lwkrw7ZtU13UmKeJtUPmKWFnpSTDTbRoXAklmQlnVGr658R/sc/ATxJruq61d+DLiybW5bVtRsNB8Q6po2kD7LEY1S20yzmjS1RoiqTLbSojkBxsZpC/0PoHhrRPCui6V4W8MaZaaJoei2cNlpmm2MP2e3tbWPJRVGCzu/35Z5nkmnlJaWSQ4r53HZvSr0XTw8XFzXLUlOK1p6Xtvdyulr01v32p4erHSrK8VJSjGMlbmXL/AHdO0r2dtFe50uQxI37fLGx3GACN2W6Dk/3cHAyBzjiUKY3jkBTbtAZeAcuGKgNygYZBAIwSSetVJAUQKGC5VNoIJJcEBirYxhjnJ4GT2BoYkk9irKGAI2EIBuJzg7mQn5sjBAGRg5+ak5PRJau19t7K/l37I9CC1vvsu7W1tPy9OhLJL5JcAfxYJHzRn5S24lduCTxjkE/SqUjieJEG7ADvIffdsCnGGBGOQSRtx3JNQyytucK5X5FdJBnY/JTb/EM88AgHqecclnK2HHy7mcKmf4lixlc9Axw2S3XqcZNaQi7b3d9e1n3XW2vWySvewNptWS00drbbv02utdLfN9IgC2BVSExGQ2QyqGIVUOM7SR0JADBTndyar2M5dnQIrFEIYM28BkG7CEk7QcdjkA5z2q4JIJ7OSONGc8loSpEq8Hdj5huVTnaQ7AjDc5G3zSK5k03UTLbzs0UziLyXbaGDNnKFwFEiHhhwSoIGRzXQ42tbezvrddLtP5b6BFOSdpKNnez17f0r2WmrPTdQdk0i6KLtb7POMxhvkdoyNoBJGA3QkZwcZGOPzT+Al+f7c+M0M0sizx+JrWaRwM7ds17GARjjAAO7jALg5xkfovf3SXGljbLuBRSxU/vMsuHQhSwIBOVJU8c1+Xvwg1QWPxl+POiM2Yr6T7bbKRgh7K7kE+EGAf8Aj4HYdeeDWVenJU8M+vtJpvf7MPPv927uduCleniVJu8XSfLe3NaS1+Vlvt31Po7Q4TL4Ti8PwSCJtWuZ7J2QtlbG6uZJ9UnPo6WImcuMFSBt61zet6lb6t8Lbk2EgFjHq3iKwRUIJb7HqVxb+TEWy3kqU2IBxjpjAre8F3kV9p19qG5VXQdO1eIopxtvbwtBFG3JYk20kpHQrng8CvHfh3fRah8HZFcSyS2fi/xvZNGoDFiutXUiyZO0pvDDrk9DzmonHl3stL23dr2vbrbqr33NKE1zOUv+f8Y673nzWavrbRK+i0b1sfY3w2uA3hnQXd3QQ6Jp9shRssJFhjU/MuMngDAAAweOCa+h9OULDCVGJdgIZ8ty2MMM9TzwB0Jz1FfJ/wALJ5H8JeGQVdnkj2NyACsU8692X5gF2k5zjhuCa+src/uowcHChY5ACFjVVQnj+8vzAnkA849ezDpe9JbqKa02vbburLVu19DyMXpKSve83qvJ9d/89NtTULycHarMuCzsQjZHDA7ichM49D3BBAqIurMAmEAYAOVAOTkELjgr82MkcjrwKzGmZy0aOzEfKWbYw3AcbTgH5sfMw6e/NXIysajzB94hnJBLAkHkEdPm+UckDjdWnuy3s7J8zfrqtE+yS1t2e1uZJwtfW600t0S8np6JfrYuZfLhmXOVSMuSFQBGBA2h8dzg9D6fTkZ33zJyGZgGG1eFz8wyOp2jhd3Iz6ACtC7u4zKzEhYkhLlWD7d+QEQgbcnkNweo9qyNPRruZmBYgMu9wrFec4HTAyeGLfMcY6DFcs5KbSjy62XkrdLf03utnbZe6ry09dNduj1Xqup00KrHA0gCgyR7QBtLfNhcsx+6Txljk9O1NMAWwMchdVjOV6Muchh6HbjKk8AZ5z0p25sAKoMStncdoO0YDYGfvZOQTkBenPNOudjQSqrD5kfakW52PykgA4YgkjnJ2854HNe1hbU4RpxfvczctNL+6vna/RaJdjyq0XObk2rdLvzVl137aWW/c8410bL2CUFAq5U7OCpIG0OMYwPX+Lr9alxteKC6DFXIKSbDnBOdjMfu7sggHGemTzWlqcDTxpGUPmYVzubLERjJCt93pxjHbk1hyMfKSJdyLcB12fxA4V9oPX/WADg8jpg8H3IcrUUt1FJtXv0vpfVX62v1738Gq1zzfva2stLN2S089E7q79dTlvF6LLoD3BRg0PmRyKwDDypsBjn+HYwV8ZwACBRVzxFtfQtQEjNt+yyRumDneuFAOQCrA8qcEk4BJorspK8Xfmdpacql3jLXz699VfY4akFKV7qOiVr/AI6p/mfwJr5w/wBWfkG1SzsgZsMSw2A8beg9RgnFWjPGEKnBY4Y7Cd2WGGV2I+Ve5JHG4Y9TiXmpx2wIMu1yeET55HO0dFP3R1yww2D1x147VPEASOSSW5FnAoI8sczS7f77A5ZiPuqo7YJr72d/chJq+jlJWvfTr1ttpq9Wt7HkUqftZOMbpc1opLo7PeKvf8NdtSp8Q7CLUtNSawBbV9InF/YG2wdpXi4tN3JZLqHepQ7huIJ6g1+tH/BMn9oceJ9Gn+BviO/jS/0i3m13wI9zL89zpe7zNc8ORBiWMumzMb60izkRT+UoxGVH4yT+Iby/aS00tJY1bq2f3pTHzebKw2WyD7xyQy9jyKn+H/jnWfhf418P+M/D18tlrnhTVoNXtDDMMSG1m/0iA7SHmt7yEy285UGN1lVjkqK+Y4lyeGdZZicJJL2kV7TDytrCrBPlevV8vI321PvOEcwqZLjYOdV+xqtRqQlLaFTlTlo94NJ+dpLeTT/sUikJIW3CZBVvM3KCwwASGyNoIPyknbxj3OnbRDcjcSSyEtuB3E4IxtBHr1JGBgHkYryL4PfE3w/8X/h54V+I/hqWKTSfFOlwX2IiH/s+/UbNW0iRclhNp98ksaRvz9nNvL0cGvW4HUuqIjIMsTIchmAOQWzwiL3wB64Oa/mSrSq4erVw9aPs50XKEk1yy91pWl1ei2tbr2b/AHVVI251ZqSi01r7skno/PWy3vfrtdKnBJQFgeEAJAPXLAZyTj5UHHH5xhIky84BPQJu2kgrwDz+7yeOeR7tgUhuoU4QqzHO5jyFKnJYDvjOf5DNU3mBVnfLbsAZPLcDGewBA6jnrk4PHNyvlck0o6aLfW1/w1d3qtfM1je103rq03blWjv7vZPbv8yaWcyLsRdiqSAgPyYBDYB6s5br2/Drl3KFhxlR90rlSzcZ2/McgDscZIGferYYZDArwCFDEhVwMFuDhmB+8xGMYC45qnczRlXAZQqDDzBRwQAGWPJ5X15yTnJxwM9r6r3eXTfV935pLvfvc2jNfDHR3Tvpa9ld/PqraK66HzR+094B1f4j/A74meCvDw83Wtb8OS2+lp9r+wrcahb3dreR6d9qDRqovkt5bX946xM8yxuSrEV/PZo37Tfx1+HHhzWfhhrPiTxNLokMM+geeVtz8Qvh/JB/o91Z6He6iUgubOMBoZdKvyg+zc2s+5lr+lfxRrSpBIiE+Umdq7cKeMGRz1ZwT8oPC5OMmvy9/ae+EPgH4oJc6vcaedE8ZRROsfibS7ZI7u7Mat5UOt2wCxapF0BlkU3MK8wyLivu+CM/eS1a2Eq0ubD4mrGcnGKcoS097bbl6J6adND5viXJaecU1JuLqUoP9272skmrb2l1T3vtdan41J4M0CXw3DcL8Y/AFpp76rPfO12niZfEi232VEjtbvwpa2klzb6hJdLIblGhe0eaTzUuJIyXr1b4D/tK+NfgppUtlBdReLfB51QWdl4U1VbmCOCcyvdT3mhz28Us9jPcRRp5lsR5ay3SOqh0krxf4hfDzXfBOqS2+qWv2edmkihv4Az6dqMYY4yCNm4gg+VIRIhOVY5rzGO+1Gza0gtJTp13ZX0t7Z+U5jIu5xFG9zZXYIcPGkSMkLHMRDbDX73hsTh8dTjUozXLKMUndXTtFRi7Py3/AFPx7F4CrhFOhXTnHmuk4WVtPd/G6vrr6n0R8TPjp4r+L+q+IdR8W2en2ctreQP4e0+z06CwuYrW7u4p7az1K9khW/1fTdGijMipfqryzfvDwAK8/wBJ8X67rmueJpNe8Qrb32p6RObPTrzRjfW2paxaxJbWs8FhYWy21u9npsQS1u5BHDagF3Zn5NeLVbXxLqOp6fq2ta5DoWlWmqanYLpdpZXN551vaiSa5vZbyJpp47kiY3UrubhRxC4wBXG22beSLUILS/Z1+120GpSW8oiVp4jFcJDdSr5XmtGcNGGYqeQuTmu2UUkqcktLLR3VtG2vN2tpr8zjpqEY3gklaKaUXG11ZJu+rutbP+W/Q3fDD+Z4k/ta/wBE1DxfarZX1jNe2M+oW50CK906Wyi1jUNQsLaby4rOEHYH8uKSNCjOFLmneCzqEPiGe78K65p3hnVLC3l3Pqt7Fa3Gr6dkw3+naZFcRyx3N7e2Rcg4DOjfM6sQap+Anu9NvtR0aHxJc6Sms6XcabZac017FZ6pezbUiGoSWrrEsNpbNdTTTXEc0HkLL5kTAnK+Hr+z0Hxppd9faXY+O7XT9QWzl0+K+1O000xyj7JczvqmjyWt19lYMxSWCSJtoG0DGKhWj1a0SVrSVtNGm9N/m1uayk2uX3LuN1rrpbm8kk7eWprprFpreuaXoHjaLV9R8KLqF5FpGleFJdOsdQsbrVLg3MTT3Tx73jFxk3PmPIrLlIvLGAKi6xdaN49i1XRJFg1F9Sez+0+K7O1l0OKzZ30q5a5gv8Wkax2QKs7hU3R/aEKsQaqaxe2HhjV01LTba/0HVRqF4+mW1ncXEFxpVhY3LiK5uricLcwJlQlvBKBfsihriQtmmeIvEepajJ9rvbvSdbm1KFb24nNrcSpK9yXLfaZrpj9qn3hmuHClXlJwSwJpN/DeNlytyTVrfD01V9LaWvqKF3a13Fqzvv0u+z6/cbPjS01SHXHZ59JFlHepLDN4Uu4mvWtAyyxyadqMM6NO8vPyrIF5SMHaBUviyHw5f6oup6fquvzPePFqEGm65FHdX0c0myV7K7062nng8uC5UrFGZmcQLG07LIzAcAusa1NaatdXF4kcel/2UkaW8BgS7ivp1to41eLYyR2isSEfIyu1QAaxU1vV53aOwVo2cbt1nbZmkPC7muCGdyehYv8AL3HNDjJcvK7O17xsoyTVl87p363Ww4x0s5aRe2it1flKya+bb6WXtnivWNU8WXsOsaiPB/g8i3tYrg+GtFtrC5uWggFv9smht5bi0tb+6iUfaJkuS8jj51Qggcg+qeDbC2gtZLjUtXNrE0ciLKY4r2csZJLu+MIYTzk4Q7rgIsfy7cmuHHh/XbzbNfzR2yFuZL653uFBJ2iIMG3fxL0z3+9Ug07w9ZbTeX8+oTc/u7cmCFmP3gdo384wCTnAznpU6xXvTaSai0n7y1WnX3d/8hqCdrzlK0n7qSS6W1S3tpvrr5nUv8SPsghh0HQNNs0hhMNu8sUcrRwbi6pGirIygSFmA8wZYlu9VJNV+I3iFS8moX9tasxXKuukWaKOjGRmDZAPJ3jjDfw1NoDpqV59j0awsNMgjjMk2p3gDtBEP4yzAyu5/gjXGeDzk16VpV/pOj6lZfZYLjxRrKK6SD+z49XaeVmzAdPsbhXs9PmWQRoJyNyReYVxJIrB8toOooN6by0uo8trej3evkQ0oXUYpSTd5W5mvhd27W72bONtvCk0mmW2nX10btP7RudZZtH066vZbm6lt2t59128SxSrDC7fvld1JJ5ya7LS/htr9zpqajofw01vVLI7Curaw0dtb3TPJsiMMNzJBFJF5vyoY/MTJznJNdJq3xD+KZjm0C00q28PSTxSWV5PII5NXht7nj7LcXrGaPTUVHP7qzKkJlmO5cDM8OWN7oOpafq+oX+p+INQsnWWK3uJ5zpkDIu+JR5xaWfynJL8iNiqkIKzcqso6W5tGuX4tOmmttN/PyI9rCOk5qba5rKyTdtrba272166s57xT4H+LulwRtrXw913SLKOUR29zBo8ktnBK7qqrHqFghghYnag8yfBbZ3YA8v/AGrJpsrafqENza38aqLmC/gnt7xWBz5kkc6rKBJn5mYHcMEHFfX9r+0J4mt9MvvDOoPJceF9Unt7nV/Dly7zaFqktpKlzC2oWX3ZSk8Ec2QoJeKPB+QAYMPjHTrGBr+78OaR8Vfh9DJLP4j+HfjaMX+o6RZzyGS4v/Ani0/8T3Qhbq5McFvdLHbBF3o0IZDh9ZxuGUq1OjCtJRbdHnUKkrWf7ty9zpona+i1djpwzwuKlClipLDe8uSsouVJXtpV5ffjromtPvsfOMet28hw7pycDPCb1/3cHG0AJ0JGARkZrorK/D4CONrAOxB+ZgQNq5AwDwPqGXvmvvO3/Ym+Cfxt8HWHxE/Z9+IOt+E7TV1k2+HvFUS+I9P0jUoci90W+lDLrmnXtlMDHJm5aGSEJPEDEyivmnxx+yT+0J8K1kvtQ8Ht4q0GEsTr3gS5TxFaLGnO+4skCahZMVG90dZyoyGzjnLBcYZVjZSous8JioS5JYfFxdGtGorJxtK2t9bxbTWq6nbjOG8dhbTUFWoyinCtQn7SE4tKzTV+W6tft59OGtJgSfMJAjVmCkklW7BkXop5Iyf0rbhlZ08xGVFBBIGG6Lt2ktygJAYKDnPsa4jSruSSd4JFeK5BZJrW5Sa2uY3Tja8Nykc4IPLBoyvBx0rq4ZiuU8vG4qWH3gXBwVIOMbsZU4/+t9BGtCcYzik7pcrUo2ulfS3SWuq879T5qth6lOUueyatdO+mvn/WnkkdVY6peWyoscrOuzhTmW3dhyWkRvnDqD/BKoU4HXirfiT4zeK/BOgbtJvZlurycWVlDI5ntELqd0yWtzlleNdxhMUzhZSrEYGKybVkKIAu8ZGFAIRc59PvOCeSeRuOeleY+PUfU/E3hrSbWOacWbRXtxHBG0rGW4mVIYYYs7nmkAKRoDli2AeRXPWcVB1JuMU9Oa9lFSa1V+yT+7yKwtOdXEKEYc275eW7la3u22u/Jb/cfrJ+xz+18vwH8It4b1lbbxIut6ofE/ijVNWnluNRm1a5ghtJZBc2vmahZWdnaxRWlvE1p9nijiWRnyTj9iPAv7V3ww+I2mPeaBfxHXBbrPZ+G5L+2ln1SF8xi90i+t3eG+063lbbqEqH7TYnAuYUaRAf5VtP+HPxD8T+IIvA2i+GPE83i69uUtotBk0u9sNQSRiRJ9qiuoI47e3iGDPcvK8ES7m3krg/uJ+xT+xvL8C7G68Q+N9WtdY8b67bJE9lYNLNpXhq1kw9xp1k8pJub64Kx/2jqEIjjlWKOGNAgbP5Jx1geG8PRqYuLpQzKq1KkqVTWre15VYxau+vM9U+mtz9V4Oq8QV69PDSdSpgqV41I1YNxpxsrKEpbOK2imk2vU+wvETar43vYb/WZzfi0ZnstOgSVNN05SG8z7DGR5lxOy/K97IgllOQgjOKzYPD7WhEZdbOBRu3R2bxvFuHynLIyqecs7MGcnJ617Q2i2yRxCB4o/LUoojbJb5SQh45ZmxgY6DC89cXUIRDHIz3koBUlVjClSANpEiEFcnGACDgAdK/E6s5VZOpOXu62eiStpt1XRb66LY/XqGHUXFcqulrbo9rvz2u7bt/P571+SWIS21ulvM7eYPtTNsd0GSzXBwvlEgYVgDjjAKtXxn8TozZalBcXBZjNuikiSbzAxkBISNsK0TOOG+Xceo619peLojdiaO2vEiljIOI4oRIyOGHl5IJSUZBbB+6wyMGvz++JeoNbajdLK32iRJfLYeapWMEMqqOMK4++8gGXK4BAznbBU51ppJ+6m7cu/Z8z6L/AIFnqdjcItpXXLf5fDZ9nr53s31seX6trsdtPI6BirRsWYAr5iKzDLqoOMqRkOAGPzZJrz6LUZruZ2RWVFlxlSfLbcWfof4VBVmxkk/KKdqEzSJPLcEb5FVM7sRiJSQscRB4AGR/tHls5rk7/wAT6Xottvmuba2gjxiR5Am3AORtBEjMcEKFBBz0HFfUUMN7iVOLlOT9npr210v89bLvppzc8tZTlyw3vp5demnnv0sepWeq+WAJJwUG7oQTvxgs3YM2doyfu8Dniv6gP+CYXiKO8/Zf+HkSMGhttZ8bWU21gStxB4o1Fm3jnDMuGx3U9Atfxzv471jxDI1l4XtJY4pGw2rXkJRPvcva2x+aQ8cSTfJgAlTnj+qX/gjbFe6f+yba2mqTTXl7F8VfiCXkuGJll+23LXseHz+78tpWWNECxqBgAYFenhsHHCybqyjGvKDtRv79m4tykrqy0Ss1dX26HyfF0/b5ZRlCMpRhiIt1XpGzjKKiu701benR6q/7T20huJpZHPVlWMsRx356qeen14yBWzvUAKAAeFIYcMe5XtyPm28EDB5BrjdNuGePazO2G2+W3VnJUBdoPL5YKDznp9PA/GvxX1S/1XUPDvg6+tk0jR4NQPizxXFJGRpdzZoRLYaZdktHHeWed886AsZFWGMnLCto03KbTSULJt7cr0W293bS27PzqnFzsoq7v0jr0+7fVvb8T6O8Ra5o/hjT5tc1m8Sys7aPDvteaaaQOVjtbG2hDXF3d3DEJBb26vK8hAC4r8+v2pL34v8Axz8MaPpXw68J6ronhjw/rx1vW5fG8SWmqeJbm0gltLXTk0ifdf6Pp+nfaXvzPN9nkvbgwrsaOAV6tBdawmjSyompan4gs7G2E93qt4up3Npd3zpM8OlFxLHBdi02fbbrmaO4EiFkZRj0wa9oiWaTzXV2l26JG7xQ3F2LqeQKJnnD4LTbyyPKvMm07hjk92DlHB1VWglUqKXuuT91NWveO12na8ttkdEMPTleNebhDkXNZ66pK3N0s92rq9z8fvG3wq+K2q+E/CvhmbwLfr4z1jxDHpNpaQ/LY6jcXjBbcC4PFpCln511cygmKKFGaRhmv1Z/ZZ/Z8svgB8N18NXJ0q/8U6vrNxrPinXdNikCancM5Gn2pluFSV7bRLQx2NmWRV/dtPETvJO7Yxw+KPHHhdrX7NNpfgWHUNfu3IngmbXNQtJNL0eN4C3lssKXEl2px8hiyDj5a9veVmOxDgk4+U53NjgfNjDdSx6Yxmu3Mcwq4qCpJKnB2lUV93/Ldbpp37a/f5vsKdOu+ScqkaekJS631va3ToMu3hA8uKMByvz4IIXLFN3tuHf1HQAYFOICNWzhX53F/nzg/wB4ZYEY4+UDnA4phOJ9rFgAvzn/AFnEZIKk9lZhjpwM881SW5dC7bdwVvNbkElSSNiHOBtz908Efga8f3UrWbjdJt+qf6bbro+hslzbtcz/AC01X+Xb0Lc0nmIu0DchQ4BJBxgDOBwMDjuPfkisWfcJUEqkZV0ZcA4+8Crc7QRu3AHjjvUbXCOJCNm1gsg3ZRtgJ6dsDOVOOScetV5554Sjxyc7lJDgMrhiA4K5+6VyR34HqKm1rWt0300W6XpfTf01NVtvpdNXa7JW8721+du5DJNEGwkp4JzGU2oQQWU4PJw2Ru/2sjPGdO3jzawuEx5uWBVsBSzsXOTyMfQ5+6cda5PVJ2t5xK0eIhkSmH5soRlH2HJJRzzgj5eFxjFddpN7Z3unwrHIUmiQAocxO+4nbgE7W4IBA5Xr0wa66SjJx5rWdk77uzXRaXb037+ZhN2u3r5Lbt8npf8A4Iy01S1G2CWWWOSOR085TvIG5sY7fxYGeMLtA5FY12lrdPsWaORJbsfOAp2vn5WAH3TnaQAc54ODxUGrWkcJMsELxTCRwU3MA77flc4I3An5VI4JODwK5q2nvIrqNpkddxhKxyYCja/zHA6nvkDj35rWpH34Jd1Zq7VnZa/Lfp5aDjblvfXS6d3vZ6d9fl5HWalpU9naNcQTDaiSSzMjPnYkZ3Haeu8DgLyOmM5Ffll4evRZftB+I7wuYrfW59RsJtufmNzCkqZ6biXTtw24Gv1l1G483Qbx8opFpKRsyRt2NjPIAOMhjg/Qk1+QOpF4PiBq19ESJbLVjcqygL9yRPlHfLR5VcnknGBzUYiC5cPaL1rWtrdXjGztbfd36+j07MBJtYm71dONn6NPV/P8+mh758MdVkhn+Lfh2aUiazuLC+jVm4NrcQTwiWNT8weRyqcZUtj+KuQ+Ct9KfD/xR0IEn+z/ABxf6jbqcEiDU7MFyo4yq3HmdO+c81hxaxH4f+LGk6uromk+N9JuPDl+zt8qXE6i60i5kOcfu7+JLdg3RJG71reBYR4f8Za3ps52J4tTURErHaHubSVpYimMAs8TEKepwQMd6q0uZKVr6JbdrXWt1dfaXa/SxrGSg5N2d50qiW9n8Le26bbbW19tD6y+Ddys2g+Fjub5BdL8wIi3JfXKk8nG4gsvBJHGeRX2EZfKjCGSNlCfdBChvMwEj5OARx3xjJJBr4Y+C18i6Xp1sZf3ena3q1pIyhi+GmkuI0UHOT+8yM84B6Zr62GoSXMMRUMwBDOXwz/Lnyx3BZiAFUfMDwDRCTpxXLo5cqto76rbS1lbTr/28eVWhzVZvlsk5LXunG136N773XmdJZypG8rOx3MQAcEouRlQSevPQjjPHPANy4uZAQwGxcgEBiwJfOCwXOTjLEDoDyBxWBDdLj93C7nAyTyCwXBDngghshdx2jGMGpvtcoQyzRBY1BfbnCLgAfeGMkAt97kk46UOMlFp2tu9tWkr3e68nfW/qnK96TbTeiS17tbLTru+/wAr19TJgQw7jJJOyldxG1Rn7wUZbuVx2JzxjNdPZxJFYRp/q22KJMcEtjI2njg+nXB681yEAGp34nKjylfGACBgdUzn5SxAPHPHHUV1nmSKEVg6orEAZ3YxwCCeuQPl4+U5Bow9oylNrR6RfRvTvrZfLz1Maz0hFy03kk9bXtay69Ny4VQom6Ughc425UYboSODjoVyAR3ORQei/v8AbvfoseCFzghgOgIOAB2PrQGBiTBBUoRs6ktzz6nHBIJz1IPAqukkpDAR7XUBiOgypGfv+q8hh6DjIr06EneKtZa301b0ld9dVf8AC551VNxWlkmlo7aNq7t3ukrnOammxrxwxDRHbGmDj5hyRkfL6hTkHv0NcdJHtMW4kAFtoBzkH5lYnggcksOvpxyOv1pi8wTcf3wSVjkjc2cEArtJxyDjGe/NYl7AieXgBWRFLMVBBVcjd7EBlC55APPGa9mMnGEW07tJryVo2ffVu/r6nkVkpzlFStytK/w3dldXWrvprrsvQ5bxLCJtF1ErJ88tuIn42/vGBwxUncckfMwHygZ7E0VNrxUWPljP751hyvcEjDYIxlc57ZXNFdmGcnTvNXvJtNNbXiu3k38lrfQ86uo8+smmkvtPXVa6f8HS/kf5xV/4mXLC0Y3EzFlM7lvKQ9GVSDucA44b+IdW6Hj7i5lu23TyM7llDhm7Z24RcbVBBxgKpyQemaxdPS5t4WiupFlCyt5Tqw3vFuzvK5B+XIwAcgevONMM2/ho1jG0/NzIr8MzM2dgTAbK56nI9vulLms59Xey02UbW1dlrulutdTrWGpU/wCFbS229lola1/uei20R9MfDD4B+J/Hml6XrPiC/bwR4D1OSRNEa0006z4z8f3MZ2S2fgbwdbTRaj4glZvkm13VZdI8K6f9+XV5mX7O/wBs6h8D/hvoHw18WeEde8PaP4T0u68M3ckK29vb+LPiLomv2sPnaf478c+PI1itra7sJF+y/wDCDeD7G00SG3vHTUptSngWY+Rfsr/HvT5vC+peCNQvbuPW/BWkCy03XbW0hAbwNJcC4bw0+vzHzdLbTb8q8Udu1tHcaa1ylzIzla2fFXxjuPEVtqNp4aGl6Z4PtmMWv+M9anktvDqwklbi2tJ/La71zVJl+WEWsU370gqsq5NcOIrSVfkpuKTtfduztzXdt0r6LRrzVzlxEKylOKi3b95Dllp0aUWn8butJaq100r3+oP+CfHj3wT8HPh7eeFvE3xCi1TU/FOsWuuWPhjRLHULmy8K+bBJaeRDJcRRzT3mu+VHey/ZrX7JDbw26efNKszR/pF4a/aM+Dvi3xLqngjQ/iN4Xl8TaNBHPqXh+fVbWy1GKB2Ck+bdvFZ3EkMhC3MFteS3NoSPOiRuB/NJpni7U4bHVtG+Edn4r0jw9qN5cN40+L15p1zqniG7sllKXMFjJHD5eiWFtazpb2trbIl28To862xlJGt4K0fRtN/tbTfB+ueEtW0iSBrnXPiJ4y0RrPXbJrlhHKmixreLq99dbm8u3tILeSaa5KyESKCR8JmvAuEzaviMW69Wlia0ufmag4OV1ZuCSXLZdJJvV6O9vvMv41xOAhRo1cNGvQo01FUoyarRSSs5VF7W0k77xk337f1Qi6WYb7dPtIYZDW2y7iGTyVe2MsZUHnO7cx5A700ON7rJlDtztlBjOeM7y5XapJztGGbtwTX8t/izX/Fvwq1e3stK8XeO9GN1bWt7pR/4SieDUr63uF3xajc2lpfXsOkw3LgzQWd15c9vAyrNGrgrXZeG/wBq/wDaU8PQt9n+OGvTqqrceRqN/p2r2kcJz+6WS5jR53UHMiFg5YbR2z8nX8NcenJ0MdQqp6JTg6bsrWimpN2b/wA+lj6Oh4gZZKPNUoYqhdLm0jU26XvF31u1qtfv/pZkmUhkjYMjfJI3BLdm2kYwm0kALgFsV5P8SfiX4I+HujPrPjjxZofhLQ7XzS1/rd6llE5jj8xoYFbMtxcMMeVa20cs8oIKo27j8Y/CP/BQ34+pO0ev+IfBF5pUFvLJ/aGteCp5Ly9niXdHBbppMsrqZipUzyxpCq5Z2FfHn7UXxr8b/tPeI/DF74xubPS/DvhnAg8LeG1eOzeS4lDalrMRvditrN5Aoit3ugLewURrGx2FjzYPw+zWWKp08dKlSwqvKrVw79pU5UtFGLUUpTvypu6Wrep2VuNMoVDmwtSVTE80FClVjKEVza805Wk0op2aWttt7r9QfHX/AAUr/Zf066jsdO1/xD4rWb5573SdBmt7OEbl/wBWdUlsJ7vKsSvlW4VWUqSCcnP8J/tC/CT4+m7tPh/rSzalbo7S6Rq8KafrDx7d7Pb27Sz/AGtIxzKbeR3j+86BRur5n+Cfx2/Y0+GGl2+lRfs6+JNOv9iLeeJ9ZHh/x/rmpSYUtc3N5dXYaLe67hb2lkIoc7UZwAa4r9o/x/8As0ePNEk8c/ByW78BfFzwxeQXujy6Z4avvDd9rYMyC+0q+ltIRpxmSDdNb3BaNBKoikDKxFPEcO0liVgcNlOe4V1ZclHNasqNWj7RvlhKrQpJShSk9JSjNSiry5Xsd+EzqMYvE1cXlWIpxj7SpQpTnCoo6Ofs51JWlKKXwuGu11dM9Z+MPw5Gr2l3aywQ3sMgcyGZMogC8NH8qkzLkBHjO4YGSQa/Mrx38Nr/AMPvLmCa508Nkko3nW4BOMkDO5BndIp4H3s9/wBSPhB8evB3xI8Eac/jDU9D8PeL7IDSdW0/VtQtNPGo3FtGANTsEuZExb3igPIPvLOZEHABqHxx4N8Ga1bSXSa54fxdLmEJq+nSJdb8qoh2zEbNzCMIAzykjg5rgyfPM6yDHzwGYYbGJUazpykqVWVKXK178ZKDvFpcyaeq0fQ9LMsoybOMJDFYXE4VudKNRNVad2pRg7NXi076PZqzV9j8aCbiyS5jM37u6tGs5Lzy1eT7JKQWt7ogE+U+MGdR5gGAwUZNara46aHpmi3mpXyqNVvr28iiuHuYVtwI4bCW0tpX+yiTPmzNJGolfzFWZsYA+ifib8C9c0OW61TSLCRrf5mmtgh8t1zvMkZGVGVwfJbBfjHXFfLs1vEkn2W4jKIs482PGyeymV1JeMNzhXXMsJ4K8jrX7hlWc4bMqEJJ78qfNGSnDWL2krp9Lrfb3ev5DmeUzwFSTvCcLuS9nOMuZJO13Fu61vr11dzqNdg0DQNWjGm3OuzXllDA3nan9nS6inu7Tzi8C2krQ28UlpcxqyiR5PnkVyM4HP8AhzVbey8TWLx3L6XpTrey6nEs0jRTGK3kmgUoqS4eeZRGpCHa75VkyTT9UvdLur25v7+W51O8uZVeQALbWrFIUt1Kxxk4CxQogAPTk85rPbVzsaGxs4LKFlKYiiDSt9ZnUlmJGdw6cccivVlUhTesozire7JJqzsldtWa11suv3+RGjKpHlcJJyVm4ttxbstF5X2u9elmbD3es+M4ry71S4ur7Xby4uJ5dV1FgZtVluSz3a3EpHmNMGYyF8AyA4IdgabLYRlbNNR1SNPsFjDp6wWUTTHyoGkZV82dgoYSSMCqxgKfujOc2/Cuj+Iry+s9StdL1STS9Pu4p9QvktJmsLS3Rv3stxclfs6qwIyS4JOF68V9aeDf2Hviv8StQfVozY6B4c1W5e/0+5vZHluZLC8IljljsowBGJFdnjEpQhSO3NeHmOf5TleH+sYzG0cPS5nTV5qXvRSbjHljfms9Irv0R7GAyPM8wxCwuFw1WcvZ+0so25IyfKpTlPSzenydnqfGJk0ODzIoLS4vXO0ubieRlfy3ymYojHCWDfMocHaV+Ug9CGfW9QmSz0Oxbc5Ma2+n2sj3B7ACK3SSU7uQc5yfrx+1PgP/AIJt/D7REhn8ZarqXie+IVvsgdbCwkIIDs8ERZ2jHVQ7KCeAea+4/hx+zr8NvA8cJ0LwjounyxgL5/2GB5VQgHzDJKrvv+UY+bjOc45r81zXxhybDc8Mvo18bOFkpP8AdUW1qmm1JyW/2Y972PusD4Z42rFVMbWp4aL5W4/xJtvV6WSWm++uyP56/A/7Ivx7+I7xy2fhDVrOylKMb7XmGkW2xxwQsoe4cDPQQj5MHI4r2T4gfsM6h8Hfhh4j+I3j3xRCzaFDYRx6Votq8qfb9VvYrC0W5vJsuyRyTLI4hiDMF27lzx/RQ2kQWkMa28UfmthLZFKkRrg/v2Bwh2DcI+gJxn7tfI/7W/gfVPGfwb8WeGNNtXv7m7jtby3hVwjXN5pl1HfxxmQjYCzxBYzkqHxnCZNfH4LxRzvNM2wEKssPgMBPFUViIUoXm6PtI896lRtL3d2uVM+klwLlWDwOJdNTxWMjQqOk6krR9p7P3WowS2aT1uurP59vDfhn+0LSV/ssuk6YGw2oaheR2RlYhdslw2xpWYj94trbZfnYi8HPYwLoPhu3SOyupZmWQl72aWTSbVmwG3QpD/xNbkdcGSGAHGVwRxxetDxNok9zpt5o2raJLbSGGRL2yu2nJBIBEtxEsIJxkNEjcHKSYrmAyStiaXExIP79m8zPOW3Scqc7jgcfhX9E0cxoVIL2VXDuLUZKSqxm7csdbcyjZvX3r/mz8dq5YsPJvEQxNaSk+aEY1KdJPRLnk71J7a8sqevR6s9CfxbarKyQvNNiQ4Wyt4rWAsx+aR7i5FzNIQxGWMQZxncxJrV03xFcSThlsJ5QGyC9+SyknOQBD5e4ZOBsI244FcJp1lbSOiJdQSOScJFIjykk9ERSWJYnCgKSO4Hf1C20+DRRC2qT2mmBgCqXs8aXTnjBWxVjdlXyCreUAxyQa6KajJKpOppfRqo4pWfTklGKT10W+/Y4p1/Z3pYbC0ud6ey+qwqy02cnVjUlq3a7fdXO6bS9K8TaVcS+WtlqllbrM0MrIjz26na8kE0UaJK0TuPOilijcK6usrhWRfGNRN94auHktJDHjeWQDckkLf6xGQgKwdScgDDrwcZruZ/Fek2ouYP7SS2ke3ktI3kt5AkXnmNXnYFQ7FY1ZYwf9X5m5hlQK4zUdH1zWPs66Wg1yO7ljtoptMY3UrSSkRxRtAMzeY5PCqnUgHjmonWoRjUftW4wXuNyTklbmk3dt6JKzWuvkZ0sPX9rQfsVTlVuqtKMJxpc3NHklpeMZTV01ZRWyWp9n/8ABOXxNOvjL4j+GPtMw8PXWj6frqQAuIrLVYbuW2iljDZVJZ7ZEtmUFneKFN2R8x/XiO2Fw5lsbxgVXYJFnaKQFcbh5kbK+5ySOMbsDkHIP56fsj/s6+KfBujNfXOl3GlahrbxyXZn3C7Kx/6tZdvzfu158vjy2LDk1+nui+BfstvDG0ZeTaCXcspOVXDOOobC7sHqTzX80cbcVUZZ1XqYCdLkvTpycFzc1SEYxc2tm3JN9vU/d+H8gcMrw8MZGoqlm7Nu8Yy5XGLu10f3LrbT5v8AiN8EfB3j+KQeKPCOi6vdMGC6pFbR6fraEAlWXV9N+yag8oOBuuJ7gE5BUgmvgf4h/skX+gyzXfgq81d0iLv/AGRrkAvkBBJEVvqlnHBcAIMeX9otbknvIwFftA3hxXfyYI2cooY7Q7PwMqBtB3E43BsgcDmqr+CpJAzFZVMkvEbI245+UKwccZI+Vm64zXBl/iVn2Xciop1abt7k4ylF7JWV5JddU0/zeuM4GyfGc0q3PCbV24yjez6t9vLW293ufzmanpmveE5ntvEmj6po8qyEJPPazyWbg/LuW6ijK7chsGSKM54bJFeofsufBHxf8Y/jDZeK7LR7u58EeHfFOkXOr61Ihj02SHRZo7uHTLK5kG2+u7uVNki2azC1VjJO0eAK/eix+BNh4hvD/btlZX9phT9mltIp43VcllneSMq+dx3qnCJ8zMCQK9m0LwVYeGIk0jQdI0vSbG1YW9nDp9tDbW1qvBka3toEWISOf+W2Gd2JZpGANfbV/EvH47K3Tnl0MLiakVH2jqNws+XVU7P3l9lXer7Hl5f4c4bC4+OKpYmVTDQVnCUbPeOkZ7vS99F180c/b6JM9+dd1toLrW3tnhUmKI3FrZykM9sb0obryMYLW7XDxueqcADt9P8AOjjM32gAsNqJsXbCoHBX+Ny/ChiBtXaAuOTNcxWmlQTSlGvZUDSSKpaV3KHDD7o3kHr1HbPSqKXNrqCJLCRA08eHYkb45MBvLaMNuARRyCBg8Z+WvzSvOviZRnUqTnzST996paXilfS2lv8AJn6PQwEcNH3IU6ScUo8qd3a2uy1vv83Y05tUW2aFi0bBgSZXYI/nKw24IPlhOvT5s4A61yOt6nFcq8SS4kkUMFLmNXBzuICjeFYHJ5XOd69TU2rI88RZYwwhUY24EBkYHMsgbC/KwyFzknjk8V5hfT3NvKqSyqZNxcORhWAwGw3Ugg9AdoOdp24rmUZc9uRxS5otrtv5dHey1evz09nGEZpaz6y1VpN+TfXf7uhwPjWZ7SCdrciGcRtkgYUx4HmM5IDu3QK4ILgDk7OfyX+LnxT0nTNd1v7Xfi4miuHtobO3CT3k0pwGWKJXYjGdheRlUBiQxwRX6lfE7ULe20DU9RdgiWdhqF1NKV4WK1t57mRskjiJYWJ5xs9BjP4j6v8ADnzLqPxUheZNbuTc3cNwGa7tbu/M11bE55+z3kKh49vEIAjOC4r7ThbLoVaWLxeIT9lhrXim3JxvF3bt8LS6N776Hz+Z4r2NXCYbniq2KqOMJO6jeKWl+snsl1duqOVvfGXjHxXIV0+FdD03eEjaQG4vmVujHGyCOQ9SAjqM8Vs6N8OJbyeO7v3uNRnwW869d5gXYg/IpAjTv80caEH1Ar1bwr4IeYQRmLYpYEgoAXXJPB6ck7VPX07V73pHhEIYgIQm+RQFCkFRGAMHOcAYOTjGRhgByNsy4ip4VKhhPZ0Itcr9mrza0V3Ozldre7v+J62DyXn5auKqzqt68s3aKXuvSOi66b6a9zzjwn4BgtYnl+z42iKPgZLF+pOQc4/iJJI7DpX9NX/BL/ToNN/Z3trVSDJ/wsDxTOyfdMZNwVA4IzkL8jHIYlhwBX4PrDoeh28h1DUrGzzKhZZp41fagyDsJ3OWwRhQSw7Zr9Ov+CeX7SvhPT5vEfwxTUkklguf+Er0tWV4kntplW21qO2Mir9pNpKovZ0jyyRzq+3nnyMixtfGZq5VozlGpSnGEpRdub3WleWyaTet9eruedxxg+fI2qEFahXp1JJPXkXNBO3/AG9G/Za7q7/aD4w+N28BeC5f7JmiTxZ4rebQ/DAlYCOxuJ4WOp+IJzwY7Pw9pjT3rtkL9vfTkJHmkr+ay6+ml3MGlw30beHbW2kvW8MySNaya7baFex6g9/fyW0zXWq6x4y1kLYwadE6NBbXJ+0TCJjMnp37RXjaTXfHJewmN/Dp/wAPvDGk6LZ2rySqlx4v1zWUvZ3ESv5Qu5dJsbe5uCDts4mWYqCoPyx8X/EmpeCptQtpIPCF3L4c0iDSZrDWDGtxq1m/lwXdpZYli1OW6lvLqOSaSwhkeGC3EsksUKvIv6dl2DjOpCnJpylDndNpX5naz2e2yer3PyGUlhMu9rFN1akk5tXUVBSilT5ltzWbklovhWjPsr4TftEeEra80fwLcaS1it3K+nyaudUS9mbxFKou9QhumgQwxmW5kK3C291erFLujW4mC76+qtK8RW2oM8d7bRW01vcSpbWUqBgxiYql1FJHyTIT5aqykEjksBmvxv8AhN4Vu/Fuv+F9S0rTJ20nwrJceJdd+zW8kOn/AGq9/wCPLTY9hKvuLB02SMzRgSljmvsS58V6n4US/vZGnMNva3F1MjHKrdDC2trGwkea4SNmMjLGolcDKqQOePMcFSjiVHDVIxlK3tKSk5Nyb+yr3u15bdOp1ZdKeIwNetiKcpRUrU5uCUfZ8qd9rSSasmtX02PrbSfiB8NfB994o8Q+J/GGgeHLzU9RGmta6nqJ+0Cw0WPbbFNNtIZ5EkmnlYlYoGd9oPOTXhnxW/bDk0vxTb2Pwmaw8W6SmhxNPdr4T8T6taz+JNUu4ltCLm3gsbhNL0Ow859Vt4bea4uLn5I54wpU/M3iPxZP4u8J+G/EmjaXZXAk1G4fVI1sLa41S+mvCYbBZGugGWOG5XzpJVZeFEY3MSKydMudBPjtNM1vWbiwOovqelag1vcy6UtxFp5u9Ss9Dtb61IhsW1EzWQtHhVrqeCEFC3mMa7KGCgv3lWMm4wakpTTSceW3RXdtd2radjyFCi+fkqNzlU5Yx5LtKV2ne6S1svPy0T/RX4NfG2T4p3fji2msrLTZvD1zZx2UcEGt2l5fabOrxyajeWOsWVobeOS6hL2vkTzeZbXMaSJHPbTA+xmaVmK79qgqqCVMA4+YKSB3AKgkYwfm7mvlT9m4TXcnjrXtRnlutRtW8I+Cd7OzNGNL8Pwa7qauhUH7QLzXo0mmkzI/lR7gDwfqTzDkoWWRFYSglws2wIXVcDOWTBK+q5B9K8vEQhGrJQjyJxj7u6TdnZNfJ7aLo9xe9Bzg3zSU2rroko6Ja30vv/w1+V3bMarGrSKAVb5gQqjIRvmPTlF4J6dadLEswAXarbFATJWTAAAPAICsR0GDzzx1zn2u6lpNqqsZVsEuzDG1cdPkGc4PI+bmlhvHhFys4RxCSpf/AHuUc5wcgtkgAkemOnPyt99PeWrs3ppe+2mmt7bg3pvotFd6vVXXfaybvd2vfVkc6TmRdyZX7u0gGPgEybQQQCcDbuI5B6Z40rLSYbi3We2YwS7juU7jGXAxuRc5TePTeuRwMHFZVveMBMjBgzAzwl1JAJGHidSPmyDvRlyBjafmIFbekaj9nQCYRnH3NpKEEcgEcqPUjJ6nqDXVShzLVWt0WnbVPpZ9fPqZuXbV81n0/Dt0772drEt9ZTSWLwXQ3uFyJI2+dUAOCQdpHO0qVzgEZGQRXmF1cS28yhj5nkFo9zcfKw4bLFWO09TwM5HJOa9muLmC7tzJHKI2bkrs+Zio+ZQ4JARuTvGcHHBxXjviu02r5sancjkiSP7sg+9sfPOWAK9MZ5HJ43la3W0dNtb6Jddnda289Okp92vlay238+m7/A6i+uJJvCGpraAtdtYS+Up5+Z0yAoDcAcsCCTnHTgV+UZMkPiG/knb5pL26DlsjMqPjawIwckc7ht7DbzX6UeHNZt2Q2k8jKWDxbGPB5OFZSc9OmcemDXw78Y/CdzoHjLU4baP91qIfV9NKACN5i2biFSPlJDHhM/MXA+90jFJqhSmr/u5xerXNoktF0vrfuduAnFVasXZOULXvZdNNddmtUtVtrt5/4mtF1jSltoZCl9ptzFdabICoI8qVJkKtjI2Sr5XAGN2Tk4NdDe6615YeGPF8CbNQ0bU7WXUkG5/KUSi3vC6LgEyRkugBAIJJyeT5RL4kKqWY7LuAuZISCu10OWIQ4AUAElDzkZweK4Dwx8V2g8X6xpuuLcW/h7XUTTI2EKvbWVw3EOqttJCwfaSElZsBARk7RmtqEo1qcWmrq7WtnrZta3u97ad7dzatRnTk5JNpe6/NSdrq3pzPT/M/R/4X3Udnquv2ww0R1aPU7NF3OHjv7fMR25JAbYCc5x/P600VjNYm7lkO2Jy0iKfL8sYycrjJGehw2eueMV8H/DbUZbXWNMMsu64uLGCxuJEZdsl1prsqyA527JrWSIq2SGT5kJHJ+z7S/tYrWJBOweQhpxGS6K3YsQDiJeTu6Z7cGl7OUH7seZK9tL2VtN766tdb7JnnV2pVby92Mmp2atd2Stpr59dV5np1p5nlLMBhZgCF3ErknIPynae5OWI3ZIXGKj1a9RYEilfDysEwn3cAHG7BPzY7Dg9OORVS1uHjtIGYK9qY1KTRMzpx93c2MK3ZgPTIPNY7vJqN/CNmyJWXzTjdkqSd3GTnAAG3k+vWsay5rpbtJPq3tZ2876vT5EQekm9ujVk/S+v/AA9tNbnY6EohsyWYo5mcoc5UrtLL5vXktz69hjkVsrIHYsSzFlUocnyicDcSSwwM9FxkZyOnGe93HZxANtFvsRXyi87htHfJ2N1zyCx96mhxIYyU2ruLA4P3Tyi7fugMMDPPpwa3px5UoqPM1a/MttX2vZK9/JW6nJOUnzSd0pWsra28r7dNr6291mzDIqlQjIQBu2nIAOVJIyC3ygdR1Ug5POIpbkNcvHGx2yIecgjI+6QDxuBzxkAjgjvVG5lWOJXUNu3/ACBVO0jJyGPXKjAOcA4IHbMkSHaW2ljIMohXgJg5bdjGzqcHHIPPSumk5Tqxik1ZpuTa2Vr9vS66X0OWraMG3e7VktNH5+dvLdbXeufMPMlMkz8xh9rDOGGevA4Kng7R+ffMvZFVMoiHAy288vj75Pf5gcAMO4HB6b00amHYJGRlJYDALH5sEMeh4GB83XmuE1C5eaV7eLcoRmzuJ+Xbjf8ANjGSehyRjOOK9iF6s7KSjGCSb7JW8+ml9brX0PKn+4g6rTlUm72e92lrdLZN6abet3g6y5MsSucxGYyBPvfIQNgAAIABwDk8YAJ5FFWL2EeXHIzZZUAJxu43AkBcdSAMZ7+xBoru9soqMYNpJW928Ve6Xz336v528idOc5czkk3bd+j8u6+ex/mlSXMcGBIVJYnam0mRmbCKscYBZt5GFC9Tggd663S/CrynT5vFlzcaPb6nPEmmaBaQNc+J9b3yCMvDYIpe3tkQl5Z5sDYGVNr7TXV+F/DlvAJr7w++n3Ztdw1L4m+Jrdk8MaHtHzReGtNnG7WtSAysEm2QJLt2oAKluPF8sCXGmeAYdX1C5gguH1n4g6pZyX2utbTMDe3FrJFDJ/Ymll1BSISGQBVCtAARX18qzqytTjbZWiuitvr7q316vXVHW6zkmqT93adVvllTvZLdJRkm18Tv0sjpNQudB+H0V3YeIJLGWxim26R8OvCktxHHqAQo0Gq+NNYd5LxjcE7pdNkkeRCpjyFOazNSuNa8VR6R4j8X3XhnUPD0DrFpPw30rW20xrSJySIl0u08o2m2La0075uGZv3zsQccZ4NXxDp0+p67pV9pNxew28stxNrlvayyzQPIFk+xrqUc4uL0A+YyqGumXh9wOK3rfUtHlt5l1XSZI5rgzXJv7eytJdSm1BmysUcyPbFbCZyfNUIXjb7hxxTjBU47c0nrumlLyu726t69LWM5c1OPIpKpaMLzlK030ceXSN5KzclK6k35HVQvdQ3Ey6To8mkeGG2O/hSDxJf/ANnhgilTevJKySuD+8MjAoWO0DaOKIfT/EKS22k6Vpthc2DXH2zULu8txHECPl/s6JRG086g4PJBOGHORV9fBOr6Wmk6tqlvZzWV5suZfB1xql/b3k9mvzJJqFxbLLbxWlwpwqxzi4G5dyKAc3GurvxjfnTY/D+kWklsn2db+aG3/sbSLOP54/tdzYaWLl1iAWP7U0Us5KgyyD5mqXdtpv4N0rfZaeu3M3s/vOf2nI24Kza1fw8u2nNze/a17t69HcyJIz4Tto47m30O7ku3guEmllnk1DVTwBA0gmYeS2SAo2mLGBzUOL5NSj1SfTdFlhtZI7mPQ7jN3YqAwcR3pV911E25FkjfIAOxuN+XwMnhSK+juNP0++Wd3tr3UIza3cUkaFgsmmnUbRXtQzuXjkiEUrIV8xk4xQj0u31Gxmv/ALVDo9uXMVjZiJprrU5YlBaNjbXKtZDLRs0ssTxy5ONxUkEXeKuotaNu2602slZq3k7+SVtUo6SVuXmXNUeqslHVx5rrsnbprYlfVbjxDqRtLlNA0i4v9SNxda9LDJZ6Xp8TxsrQJHbxLaQ2MSYKWtqN5dVGVyxrntQXTbN7xra+NzZxPJtvZ4vszzxK3NxKh/1CsBvCnlVbYQSK3r7xDNJaQ6RcW0Bt7SOMabp9pd+XFY3LECa8htZC09w8wytwskjpyWRo+2Bqel6HPHpU32m4u7jMz6hZS2j29ja3YmcW6RlZ5BqeYhHMzTQxQwSsUEblBIatGzS+HSV1Zb6va91p3e6fkUmk/e0V/dcHdyvy2bW6b012j16FDRLrQNTmZdTj1a4sZ7e7gjt9KuodK1SS6eJ10+SCW7ikRbF7nY10UUXM1mXS3ZJZExPaabosFnqo1Ga+0u60+yT+z7d9NdbO4uzMqPBqktyI5dFsIbcvMl3IhmuJ1VRlZK56fUJRqMEWmsl7JEULokWYIZUkV0b7VETKbtXVWSGLcqbS8jrwB6doHgjxj8SfEsa6k9z4h1W9mju20+eaS5wVVY11LxHqFwXM1vbIoFvHOfJiChFiuJNoFzkoU1JLlsr2lo9bbaR0tfl5Xo9XtYtznHe0YOXNrdysnFrSztfrolY5xE8R/EHUdOiRbnUrdraz0TTwtoi6xrdpZBEt7CwRQptdIiQLi4cLcXEXzTSeV8tfe/w0/Zo1vw3oaeMpvD1nrHiNXj/sq1ubiGHRNBlHyM8PnuI9Q1GBMATqphjkBitlXEhbq/BvgDw18IpNKi1C01XVvEmtW9zNq/iK00O+vNN0SwtraKf7OlxbxOtpHfebHb2djp7SXt4dxuZI1DRR/csfxhs9U8EWuh618LvDh3aLLp+hxXkT2WoaEZrZ7YancWqi5LXM0ZNxFHPdsYSFZIoG/enryrA5Tia9LE5nnGHyzD08RF1KM8uqZhWrUVFN8sVOhTi3e0XKumpK/I46Hz+dZxnGGoyo5Llk8c50bqTx8cFRjPmXuv3Z1JKy95KkotStzLp8hnSrh7NvNg+JNjrMZguXbUdR8OT6Fq0Zfbd21narYg2dm/OdXYyW9nCGEaPcYcfJHirxdYa34ktfCmmfCzw/45vXkezvdV1LwxJZ/wBtamzlZI9JXyYpF0u0A8o6jdOWuI0a5ztwK/QOeWa5eFriZ5nt7W2sYTK2Vht7YFLaCNBiOKK3GdkSBUH3sFiWqpJDiVZiI3cKAJXVC6r3VJQrPhsgbAyqQADkACvJzbG5dLGV6eW0k8Eq05UK1ShChWq8kYQjOcabfJGpy87pqUuWUpe90XVk0MfTwmHq46SWJnTk6uHjXqzoUJ1ajqyjFyblOVOUvZxk7e5FK2lz5ih/Zc+FGqWNpPrvw90LTtSeJGvovD+oahb2tvchQZIYJI5VMyRZCCUjbIyl1ATArs/Bv7MfwV8I3EGqyeA4tZ+0X0en6XZanLc61qWsanM4MOl6LbXLuJJ+d09ywFvp9uHubk7IyteseJNf8N+CNBuvGHjK+ew0G0YW8FrFtfVde1KQ4tdE0S1BD3V9duVjXYu2BG3ykjakn5xXP7W3xf8AGXifxofA3hPXU8S6pBJ4O8I2unwZsPh54QEmdQj0oTKP+Kr1qcRR6xrtw6SxW7TW0QOVK/J5lGviMFiaVJw5nT/5e154ejSU5RjzzqqaajTvdtO7SstWk/s+HqNT6/Srzq1qeHjU5pezg6tSrKKU/Y06c1LmlKyje3LG7b0SPuP4tDw/8RfGmgfsvfCnS9OtLG31Cw1/4zeI9HhhfTvDnh3TpFlTw0t3aqElv7mcPFMqPmaaQwKMWzGvs/UvHvw0+F+lQr4g8SeH/DdrZW0NpZWF7qNst1HbWkKW1rbrbxM7uyQQxrJjZvkPqxNfmP8ABD4D/Hs+Gxpt/wCKLH4TaZqtw2qeILrTF/tTxz4jvLkljJf3kUkTRvGrlLWFtRkgtl/emB5Wd3+2/hr+x98I9LuItV1vSb74gayZA0ureONQuNWaST7xcWKm3sVXJDMLiG55+QNzX4ZxDRySjSw2BxGc1sVh8DGUvZYFSxFbFYmbvWrV8RWnClDmfuU405VeSnGKfvczf73lNTMHGpjKWWxw9bFuPNUxU1QhTowUVSp0qUIzqScV78+aNNSnJtW6Ztx+2b8P7i9a18D+FPiH8VdSQsEj8LeHp4bFn6BDe3UMivEh+Xcsw+XkYOMfPvxe/bO+PFzr2m/D7w14Pm+CeualFFOn9uGyn8SX1tcki2kS/wBU87TtKgCgKTCizFyVYgBRX6y6PpWl+HbEWejafp+iWEeyGK00mztdKt5ZBwqJDp0VtGYwBtLMHGMk7iTXi3xP/Zm+GPxnDz+NdDh1C8CMLe/tfPivrINk/wCjXVsfOQAkZR2aMtyycnPmZPm3DGAxsJVeHpVKEYt+3xNeWNrRqWtTqexaw9KSjfmdNyu099DfMMJnuKw7is1p0qrtL2eHpLDRcdpU/aSdaSdly8yim9XY/NGa1/b/ACo1qy8TfEObpKLnR/Euia0LlCwfLWySNEYwN37oIA3YYaugsv2xfjF8PdOutJ/aA8FajqkXlPbadr99ocfha6+2kEw219PbD+zL2OUgNLNEq3gBLByOK9vv/wBiWDwbHt8E/GLxd4XtskQafrE0E9rAoJ4DJd6NNwwG3zmZ8EAMR18B+KX7N/ivVdEn0LxR8etE8SaSJUvF027dnnW7hB8uSOGTxDeRRmLO3zDbMeShKg1+h4bMeHc45aWNw+WVsNKUbKhlOLwWMgrxklF4enWpc2lryq8r6918lUwueZUpVcJiMwjXknZ18bhMTh5PRXl7WVOpFdU4wXZq7IPDX7Z/h/WZrZ/HPwnSw8PTziBPEXh3VrLxLFZzSMyob/T5VNwHcfOioAjlSQyrgV7DefFz4Raqh8P/AAd+H7fGTxlqSxsq2HhW3Oj2Ak+YHU7uSNTC8G9zcKLiJIpSyvHKiHP5Oat8FtV8H6u3263XUNOYNbG58O6wircIxPlyrAQlxFMgBIhlW6hPIHUGvo/9n341r+zzoniLRNB0ga7J4i1e31G8ttUuorARPDD5Nubom8tYhDEjuZ5ZC20DzPJATFe9mPCGXRw6xuRYfEV6tOMXRwf1+phsHO9pN1lOftG4LWUFOF/7rPNwPFOKlV+oZzWw1CE5NVcSsGsRilPRcsJU4uFqjvyyaajvY+/fA/7HOp+NLyLxX8Yb7RPDrSmRbPwb8PLSz097S2b55YdV8U20UUkQYlY5odB+yOw3JctJya9yn/Zl+DEai1tvhn4PksrBfKhM2j29zPJIOpnvblXnupVBzJcTO7u5yTuArzjSfEv7bnjPR9O1LQ9E+DngfRddsoLrSrx9X/tmafTpk3Wt1C8KarC0boGcspCnBJAI4m/4VX+2hfFZW/aO8E6XMqyMlvp/g9L60DMxYrvns7ZmXdksxTIUZwQcD8uzGtneKqtY7ivAYGNJulSweHr4uUcOo6clsLTq6rWMnUqTd07yPtsBSyrCqVTD5NisRKr70sRUoUVKo3b3m68qb1S0UIKKeyudvZ/sr/B2OYXEfw18HxOMvn+xbRtoJJIHyEKVADBiC2+TPUmul1b9k/4W+K9FOl3Hhiz0aQK/9m6x4btYdM1bSpWBKS2skSrHNArAPJZXYezmwfMQnBryNvFH7bHwaX+1PGPh/wAFfH3wTbDz9VuvBNvNo3i6xsFJNxcrpwt1MxjUNK629nfuQFAj2jcv2b8HPjT8PPjJ4Zm17wTfmS5tQIdW8O6gi2fiLw9dnCyRapp+5t0AkzHFqFt5tnM2IpJIbgi3PkY3D8R4KFLMcNm9bMKFOcP9qwWLq1aVJtxsqlKUlOnd6Wq0lGauutj1o1snxnPgquCpUqlVPmw9ahCnVcVbWnOyjJxu3eEm1vc+TvCvi7x9+z54o0r4d/F22vvGngbUr2PSPA3xQ0eyuby/hlmlEdtpWuWcIe6u5FYxRvFKx1CxGGSaSy2RJ+nuj+A4NOtE1TxU8vmzc2nh2zdmv7hWQ7WuSmPJUqRuTIClhvySAsPhLwn/AGxNA0NiDq5vVubE31rvg0k2TtGNalilB8u5gbzBYTfJNEzN5LJuYn0fxh4r8N/DzTY9KWWbxF401V/stqr+XPdXN3Mcqiw7SY4Cw3k/6m3iRpXyykt639n0sdHD5jjsBRoY72XNXjTfLSrSfLbEToctqdWSs5xjJpz1sk7GuEwuIw0vqccRUrYdOMqXOr1aFFL4Z1U3zQjryuSUlHRttcxxttb2thHdPcpaaBZE7xHAIlvGQjMMct0R5isq9Y4iDnJIPFchLFDf3Bk0myk8mSQg3N4XD3SBi2V8w7xkHKElQ3zHHNdXB4TR7H+3PE+o/bdZLvc/2VG2LOykYEuyDGLnyjiPznO3dxFEuQa5Hxf4+0LwlpdsZnDajdRxRQ2EUfmXVxdzERxwxQhXd5pHZUiijBY/KQoGSFWwUnJckKcYvVKPKuVOyu0lZNqya3v0stO+Ps5NuLnPmbipSja6S1av9hfzXWify6i0NvErwTSLbhdnnzkqCUOwsseflCAAISo7dyDVu9vdPj8uCwVvs4AnlvFGMM3ylV3fPkg9QQCD8o448s03SfGGZPEvjvSb7TYnTNh4afy82cQbK3OtvFK6C8lD5js4S6QAgzsZCYotbXNYtjDG8Y8piqrtTkMQuUVsDGUXjAXgchSckc9WnUpP2TTdR2kudNLdfDFpPu9F200OukorljzxcEteXXa2iadnrZXjp8rmnqU6z+WluERFBRQAGVs4JZm6hmPPThsjrmuI+xyRapebZfKR0SWZYm/1Zbasb5zs3SOWzgdDz9055jVPHOn6NbOk9x5Dq2RI0yZ3uxd1BbCom0ZYv5aIBkkYNeb6B8c/D3ifV7vSPDlza67HpsztrUulXtpelZi2y3s45YSxKxMZTPJH5kSyrsGW4r0MHlNbE/FBzTS96MWknZOzT07K3lotwxOIhGPNze9py3cU38K93XZaWTZ75Gs3lTMY5fs7IyQlyA0sgyHJ9YwNwUkhWJyOleceI2VjsSHhSxjkjbmNYiVfgdV3dVXHBrsT4xmnsxpjafDaXr2cl3bxSMRJBYRuA13MDuZYh0yVZpXIRFVmAo1fw5Jo+jW97qKlry5tje3W7jyftIMttZhcqoaNXDyuMnccsCOBeOyyGFhzNSlfRaW9662dl7261fVad8KSqS1cbRcW7NtJ9pJrfy/BPc+MvjLfNbeAvEcMitJNNpOpWarHubLahDPaKqx5yWZZwxQZyMgcV+Q3gb4o+PvC3itfgTJr0afD6/kE3ifTW0mx1O+v7+OM3ljNcancRyana/2QI82kFjcRJDkZA5Ffff7XXxLh8J6BDaRytb3N3JdXksUc210trdNhnLLhgC5CpjG9uAozX5afBPTrvXfFOu+OL/fjfcW9vI7MzSXl+SZ8PwzC1tAY32ZYSSheO/1XDtKeFyTN8XUVqMsPKlHmteWIqJQpqCd/eSbd1e76u2nyWeKGIzXJ8HBOWJWLpYiUo/8ALvDUmqlSTuuqjbbfS+h94W3iLT9MTbpWnrNIq7Rcak+xOB99LaHDALnOyQk9Ceea5/U/GOv3SmP+05oIm/5drCNbOAxsSGBKDzGUk8szZPJPHB4DWPFfh7w7DJPrGr2GnLtxsuLuO3bCnBfZuN1IZCv3ViPYegrwjxF+0l4LsQ8elx6lr0y7lxYxpZ2mcscNdXCNI2c/MVt2GDnHFfOZfw9mGYzjUw2ArV02r1J0/d1Sv787Q19bXS9D63H57lWAhfEYyjRlFJ8jqRdRp2t7ibqX9IvrofQV1czSKZJm8xmKjfcTNLIMEhXO7ccemOQOB1r3r9k7xTD4V/aI+FGoXFyyWs/ieLQtS2grDLaa/by2c0ErZVfIaSOEsOoIGPmr8lNZ/aP8V3hZdH0/TtGjYAByJNRusE8Ayz7IQxOMEW5AweKy/AHxF+IGrfE/4bzDXdVvr1PiH4GksrOK4MFvPd/8JPpyQwCC1EMbJKryIQynvksM4+6wHAuZwtUr1MPhYwanyJudRRVrJ8vubaO0lbW+qSPzzOePMpq4evh6MMRiPaUpU+ZRUYc1mk/3kuayvf4N1foj+75Phc+sW0/inQtRj0TxB4dsb+0jvdQeV9Gu9IgSS+v9P1za4kXTI/s73MN9GyXOmyNNKjeXLMsnzZ4t8I/DL4v614L8R+MtQm02XXtNjh0fxH4avi+keJtNiaWBGs7raLe9WGWKULeCOK5MSbLkNuBr7n1zRfCl/wDDX9oTwhp3iG3sNZ1PS/HEmupa3vmX+g3UvhSC6l8y1lm82GDdai3kS1VLYW7ySBUeWQt+bv7JvgDxv8R/hjZeFbqC91LTvCF/q1r4OkuAYNG0ePWIka+1CTUlRZiTNBGbaONpJIYpHhSNTL5i92CoqaxFWpiZYaWHk6Uar91qnJOzTb62Vl03ufnv12dOnGg6arUqj55U5rbl5XFLVPmtq+X9Vb9EfDsHg/wT4JtNG8M2NnDoWlIsYKSK0typ5aa6uD+8mkZl3eazHIIVcACvAo/C/wDw0f8AFC48Ere6no/gnwfoOp+IvHGp6RfvZTR6xqtndad4H0O3uYdsjyT6hFc6tqttHJuGlaf5bc3kZpvxN+Ffj7wN4Y1XSdDvY7i01y0sUicTTQ2ena7GmJo7WSeW4kttMv7hWVIp5XWKSZE82EHj079kmxtPBnwnjivddg1nxBrfiLV9e8WaoLX7E8GsEx2U2g3UcjSSq3hq3sDZMZZGjz51zABDOrv5dDBfVZVMw9tLE1Zz5Kbd5ays3OSV7NWtZ7v7z2cZnrr5dDLKFBYeMrSqSjpaCS92Dsvi072+8wPD/wCyDrPhb4d+KLTXvE48U+I4dPmn8Fab4AmudEjj1MgtFJe32pSSNdyyTrA4twVghIZ1Am2MPkHx18M/iZ4Rj+JV1afEXxdp8Xwn8Q/D/RXi8Y+FpfEFprcHirypby4hu7K3f7WuiXDE200KzBrBYopGWbc1fsL4Q+J3gL4laXPfeDPE2k+I7SzvprG6n0t2kW1u7TdDNBPb3MFvcRqjq3l3HkGyuirNBNIFY11IvWimjikdisbYRwXaECUbUCxklIj0DeXgLwPr2U8xxNCU/awjNyacoOKjbTRNNN20vpZ9d7HzvsOXldOcoNPV3d5Oz5U5NWVnZ2tt56njP7Pfw+1H4ZeBf7I8R+KbHxb4i8S6/qPjTWPEen6Zc6TYX8+uWWnCyjttPvHe4sYbfS7OyjMUzZjmMi7V2kD3aNo9m75mb5vJdz8oZSf3TbTgoVyu7r82c8VlPMgaSQqMqDuYDckjHP3+CRkjnKn0yTTYZoFUCMhVeJiSrfIhBJI2/wAOG4wVG4H3482pOpWqVKltZycuXZK9tt9LWXR/M3ilCMVeUmrczund6Xbemrdrv82jctNyRTMjbUFwP3cm6WJNy5xFuJwh7AYI46YqJhPcxXSReS8rAyLgKSfLwCvzg53bdqgHnn+8DVewvVWOeB0kkjlCGPb8uCDlleMjBBzhWVvpjkVo4gDRyrJ5SKqho3Ux7MH5iGJHTOR2OD82a0ULcuz0WkbdUt21bX5tXFfbz22027X+/wDFmTbSzvCfOL/KDxtx5e084H91SOQMdCea1oZIZIRkZZWDAfLiZSvLrGCDuHdWyFYFhUUaBkl8plk8xiURGUhGfORnJZlYYc5B4HtVibT/ADVVhFEdkY2dA+QArbZI8NkNz86gAdTjNdFJWV9Lu909nokt7b3ena3zyqX2Teur12dlv32+93TL8F1EAflIYruUcYAJCjnBwzADevr+vO69bGSCYRbuN0ixOoVy4+cg/wB9RgDbzx8xzjFXIVkjDCRZlZGKOykmIjaNrKCGDNkANyPXPIqrdq0kckfmHzvvIz7lZAylQyhi28KeCQMYwHGM10RilZtWjfXTty3Seq2va7t62Zkvd0V9Xta/8und/Lv1tr43cxyWkv2lXVAzBmBBTHJJAznaNw4I5BAxxwOH8dwW/im0to7p/wDiaWRaS3uGdNu3bt8skc7XGOnDHnGVr0fVrnyopVvTbtsLfvyUiYf8A3AOSc4UAdSVFeD6686SSXNiZLpQxO2LZ+6XdvZkZuMKOmCQQ2xRnOOecFKE073lbR2v9nXRWsvRXtp3OmnK04vblWj83ZJO+mjW+zt6nx78Q/DGo219dvBbyxXSszSRxghplxgTwfwmVV++g4kUDgnFeLvfWVwslrqdqYpI02edsKeYu350uYgAdxJ5I+UHBUDpX3bq2p6Xq6/Y9RglE6ktFMY0SaKXgKd+znPUphlA575Hzn48+HkOpLJLbFlcs3lX1qrLPC5bBlmjz8yk/fHA2/kOSjTrYWopwXNCXLdPa99demv4rXrf1qeIhXiozlyyjdNq19NNEt13+dt7rrfgV44F7Na+Hby+iu9Q0CRbuwuRKPNvdGXdbNbyKQGN1p4kiRs5MtsIevltX6iaaq3VtbTR4ZDaRsdp6oyrj6EfxEfe/Kv5+LO88X+APHWl3Fxa20F3p91vsNQSTy4L6LlJYLiTayeVdwu0TRyKHjLhudgNfuN8NfGUOseGtFvIXbbc6fBKYxsJQmP97G0g3bjFJuClThkVT944r0Zy/dc8E0/tx1bTtbS6te+qs3otzysXC1aPM+aE03CUW7bxurLS9r6dEtEz2eK6mFqsEbMsW5UEXIQ7vlDDOTgnkH+926AdlpFosAjSTh2yCflZiByGb12gEZ49+oritKm+0SLMqOypzgAHAA+ZmzxkEcAAk9iM4rp3vk3BIyRMRuI5UBDkHOPm3HDEqCOAe2K5o05WlUmm3Zaq7cdItadUtfLfSxxuSTSi9NL633s7O19vL7r6Gkxa/llgDARRMWEjAFm2t8wwBhs/dGR8pOR1rdsZ1bbE7BirBcucIVUEBSQMFxjOBn5hnPauesNoJ2uweXIAOcsmQWx6ZXODgnPp1rZhXZAxGxZF4j+cc/NyGPXJGTuPzNznIwa6KcZ+9Jx1ezvo9e7tbbReenYznOLa3ajorenTRejvd336FwCSeUooDJuYKRwEA5Y4PAy3BHfOelWBJKiSAYDYZRsw6YAOMdlGcbiB1A96qC5t4iS8ypkqwjX7xjA3bCBhhkgkEHJG4jOOWpcQkMYYZWJYBXJMaHeeSN535yRhgSpPJI6V0UuSLVm+Z9Vq7aJqNlre+ujfoclRuo03H3FJLT3W9Utb3vp9zHF0bLDGWGWL72yyj5g3ZTnG3sOO9czd2flyOynckrFywBOSx5U5+YAEnOfvDIPA432+1EbFaGBCZASMyTEADhySo5I64yT1PesC4hjfDS3Nw+d2fLkC5PHQJztU8bcnIwQcde6hUhHaLsvdknf3nu29V/n36HDiINrmnbRXil8N7K2j2tZpb99jB1JwsfLKmX6EAFlXIyM87M/dxzuwT0oqC+MBEaC3Z51nyjuchoslWQFzn5uuMYznPeiu+nUcI2TS1bs3trf9EePU5W1zRqSairtKK67WfbdfL1P84vW9Q8U+LY7HUdfsLyLQEuWsdI0PRPs9lbI0bhriK00qFmlt8KWRrgwySeZz2xUdlqmmafqNxCLfVrHRpQLBtAl1K7sblrWRHVEubxbdZ8WszCadZoS0wdgquo4wtLub/S5BdQWYf7RDcCyku1kMaA/L9qs5Sc/aIHzslXHlt94kVobX1GG61Am1iltkgS6Mt2slzczODGbyKObLXcxJDXAiIWMorAYJr71RjGOkeTlsk1rzN2V2/RW971WhqnO60Sg91H3bNqNly+WmrV769EjV0+w1j7dPH4dnfUp9OM1/A2myQ3MMcaL81zCbuNN3kRHazuoeRlxsyAK1rXVNAi0yWHU9M+1X92Vkm1bULGTztNlVyWbSpLWXy40uBzL5qZV2bau3Brnre+1G00+bT4b2COwuriKaW2e2jDT3MZ3RlZgBKx3AHap2e2DgdVLoGr2R0y71C+0yN57OPUoLS0uLa/ghjZt8JvI0+SG6GMtbPyrZ3ConCXLpo2r2TveOml/XUznaUkqrXKpe78SqN73Wm9tfKyvuXodKkgvtKvNXsfFWl+F7wxzx3tokl6+p2gGZBawXM4BiJ2Ruu9SEOVGQFOhPLoesastj4N0O9sL29mSwtdD0ltQgkuJZGCLPcpIWfdLxLdKFkiVs7SRWNd+ItSu76O3u9Q0+FbpohPqC2bQw2ceVQziK3/dYQL+8WMAMSWPzc1rXS6R4d1p7zw140nvbm32SQa/pE11YyyStEPMFrFMftEbIxKK4IEhycBRWcFdJTur/AA23STXbXW1umvfRrBp3i6l3ypODSbtpopq2jv5a73tvBqWjX/h+81LTPEVmmp6jZEwpJYaxaahY2DggzKxjLR3DAAJNG2DBICrYIrKtLax1u9e0tbjT9Kkit5pp7vVbpLCNHggkna3WbzNhmmVVSzhUFp5mWEKN4yu+9ufMm1C8nnSSQyJFcAfaJyzljLdOvLE5BZScufmbJrF1fUbazjeW6eKKJCBnaCzEghYwoG+V2wBHGoLFsD5c8VHnUlZW732i7K71urWa8u+9youU5KDleWi5orTaN2o7PTdNvysdVbeKdW0nwvfeGbe50qTSL+eLUL6S50ayk1Nprf8AjTV5D9rt4AmRNbxFYyoyx6keYPdap4omNnpKSxWUjeU19EPKe8RgPNW1Bybe23ZD3LYZwR5WQQar/Z5dUkSS/Mtjp2RssAQ0kyE7jPqJXaGyvKWmQiKCZMsM19HeC9H8K2nhk+Ltcu7rw/4JtroWCapJZAax4u1GFgDpXhHTziTUpHI8t75R9ktEB+YsuaznKnTSbTm13ur3t01vaV7d1qdUqcoRvFOc5XtKyauk3eVt2kklq0t+hV+F/wAEtX8SzjSPDsYtbgIkd1rrWxms9H8wgGO0hPzXeoSgkRW6l5pJCJG2RAsP1L+FHwP8MfCvwy2mypJc6jdYvNQv7yZJLuS4cfPNqd0mQ8xOTDZxMLK0GFZi4r5f8E/tO/CHwxBa2ejLrfhGC0hkigg1Xw5PIsUkoKzXUt1AxL3jluLogspDc84r6t+Bfxf/AGb/AIg+NNMsPiv8f9G8HeB0iF5qc7RXTX+qGOZHTRreMBfsE143E+pz7ls4t0ijzcGvNxDxNadpQlFWsru0baO712V9O11p0XLKOJnGS5ZuKSb5Y807qzXLFX7dFurLqe8fCL4CeP8A44axrC+CmTS/C2iF31fxfrA1C38N6TKQ72lkVt4Z7i61S5ZGjs7CygnvHH7540iZWL/ir+zX4/8AhLodp4n8U6r4PutI1G6itLCbTtdZtWv7uVXaS3t9I1FbbVJ5rOIJNqgW3KafFc2q3LRGVVP6dW37Uv7LngHwPDqfgb4n+Ctb8JeEbaO28H/Cz4Z6tD/aPiHVJ4miju9UZmS53sAjy3V2zWtupfUNQE2oThx+Rfxg+NHif4xeOpfE3iZW+2amt1baHoumxyz6P4f0mxD3IsLRt+yGNN2+61CbNxquoO0sjMzJjGrToUqaiozqV5arWSjra7a6L+Vbs5vZ4uFaMKkI0qcEnK6UvaOcYyte26+21s9N0zzR4MeYpB+UkMBwVyOi9Ady9OflyAK5fxh4x8LfDjwzd+MfGV6bTRbVjDY6ZGytqniDUNmbfTdLhbDPLKwUXNxjybOL95Iykrlvjjx54X+GXhZvF/jK5eK1fzY9H0WJwuq+JNQRcpaWcP31t1fi6vmAigj3AZbFfmN4i1/xp8fPGMfiTxM7pa27m30DQrcvHpWi2BJEVtbW+drybcPPcupklkLSOxyK8jEYmlhqdSrVkoqKbcnpZK10tbuVlotbXTdrn1OS5HXzOpTl8FJST0j/ABHfZbL/ABPzdiLxb47+I3xx8cWvi+98vT7TSGdPB/h2Et/ZXhuDcfIkhjcCO41JsLJNqEi+a8wYrtUDEfwv1n4r/ArUL5tS+F93450TUtRuNSfUtLaf+0oWuXaSb/SYEmLqXbeIZ/Ly3RjxX2T8LPhJFbRw7oVJwpYYx5Y+Uu/3cFM/x9T0HGRX3B4P+HsLLBB9lXyYlQFzGpGc5y3HLyZ+UAYx+v5jnHH9GlKvhPqtDGYOqvZzp1XOHuprX2lNqUZdYtaX6H7dl3B0aUMPWpYqphMRSV4uMI1IJu2nJJWd11t87nxl4V/bH8IYiOo/Dr4h2Ui4U2X2J5HbbyQuF5+bILtg4IxkYr3PTf2zr29gSDwd8BPiJrEucFrmG7ggI5VFeaG2kjRWDDflsjud3T7Z07wHoUMUcTaXYswXc8jW8JMaAAOCdmTISSTkn5j6V01n4L0csCmnQQ2yKNiJGqmVkJBlcKq54BHPPOARX59V4g4cnNz/ANW2nG2jx1eVN6qySvqrvVddtLH0P9nZw4JSziLjsuXB0lKyS016+fTzuj4qtvit+1p4zZpfD/wr8IeB7RubS78SapYyy20RUgvJB9rF0ZEJ4C2xJzgjJqeX4V/tLeMd7eNv2hn0eCfYJbDwXpMjiIAFTFDPfR6bGmTkFllcDhgSNufuo6Np0abYraKNVyxKxiMDAwfu8n5fmbqQRjGTxD/ZAunFvAH2Fm2DbhhkZdyeuwj7oJ5zzyBWEeKuRv6hl2XZcveUZU8HTqVlpvKvUTnzfh5MqORTm1LF4vG4hWd6csRONOXX+GtLXsvS9raI+FtM/Yh8Na/JH/wlXxB+Lnis/dl+1+L30yFtjB3byrWS6AUHJX5+4OQQBXZRfsS/BuyGdP0LxBPLtYyXt94wvrqYqGADs8tsBvbB+Q4yRnnt92adpKWUQAiUPnY24gZztULgcgDt/CSenes3U44xFJawIIi7jcluRuZ8kBWI4znnB4GSSKwq8V55V1WY4inJu7UJKMUlb7MVZbabW69yYZDl6ld4Km0rXU7y1095OT1b30vd79z86tb/AGQPhZ9rItvBsNw7SgmS51K9u5/lYqN7iSPc7YzlEA5JFdbo37KPwZsAkl98KvBWpeSVaZ760u7iWaQLgIxa9AZI1JD7/lYBw3XB+1rbw+gaKYjbcTEvF8mTFFjabmQ4+UKDtRT6cdTUM+kILuPakgtYVUzbj1ywGQvBMlxnvwAS2MgVjLiTN5qMZ47FTUvjftql5aJNrXR2XvaHZHJcu+KGCw0ORLX2UG3ble+nW9rXbdm+hyuiWdtY2VrZWenW2nWlpapY6dYWcUdvbWVjCBHFDBEgCxQhTsjiAAWPO0nPPoWnaedgZghAQs21R16YHQhc5RT6pk4FXLTToCfMMQC5AwCSR0xt4/gA4x0Yk11Njp5kdI44RhCrv/vj/llk94+QT0J+YcmvPjWi3dxd27tq7cuZczeurd769b3udccO+Vc0uVKySfupR2svx08ypb6ZL5PmmMI7HMZXaHQn5QQ42kLt42hiDwCCM58L0v4UfDvw58ddF+Kun6DPB4nhttSsorHRJfsOharrV/G0f9s65p0CrDdXNsjM4jdTZPcBLwxxTRLu+mrq1lW3IVwqyHyom3bfvNt3EnJ/2Dn5cDOOlZfjNPCngDR7TWLkmbU7QS3U9+7ALI00JT7JZxZBMEKt5jzMC8sijHTFfS8Pzx860pYSqqFKKcK3O9Jxm0uTk2k2utla2+hpQyiOMr0ZvDfWpUqsZxajf2bhZxcpO/KtFeKvdW0Zr6v8TLD4YeGNX1HVruG31HUma6ndG8x/mbZbwAyYYqrFY0RQA0jAYy+Kk+HHg6a8f/hZHjXcmsa1D9psILhP3mjaXMiPHaKX+5c3EWyS6dQDEGS2DZEor4z8HaX4i/aL+IMfiS8Rofh54Xv4rrTLef8A49/E+radMwEsmR8+kaRKuWPMd1fL5fzLEtfUXxF+LOk+CtPktNQ1Rkktra4k3yyKY5HXc7bR0VizcqvA5JGAK+pmnKUoSScIu85u65pPlulbRJWtZXSvc9atl0/aOlF/vKtnX5L3SbXuK2lktZPa+nkYP7Qnx28PeA/DOr3q3Nrp8WnWcsjXNzLFGiY/dmQysdsatkbCx27gvVjz8x/sr3kX7QXieb4vTXk2o+EfAmqJp+izIxkstV8bJCHuPJlYNHPZeH4pMzhA26/d4dytCBXwF8dNb8U/tLeNtK8DaVCsmma7rFpZafps294byeW4CpqOoiM7lsLKPfetGcKscRlfBUV+1Hwa8B6H8EvhF4N+HXha3s7PQPDGlPbhoMeZf30zm61jWLw9Be6xqD3F3MeWUOIydqitJrDfV7QnOWKc1OEbL2dOkk03J6vnlKyV9N+pzqnXoVZ4bDUIOjyclTETc3VjO6vTgvgs4p3dubWy0PWvF+uw2ujXkVx5QBSeQPMxaQPIipLOZXOz7qZ2ngE5zubJ/Mv4qftQ+DvBOl6le/al1XX1ee30vQLGaJpp541MaPLtJW2tjyz3cu1duQm5gBVT9q/4561rVhe+DPhxqaQapd/aLB9Zb9/Bp4kDQyvGg4kmjUyrGh4jcLLwyLX5KW3wF+MDXEgs9as7yKNTPeXt9rl7FHCd5Z57s6m00IadiWWBc7mO2JQMY7sBRwOKl7TMMxwuGlQUVTp4h8vtFFq751pFN6a6tdGeTnFevlsIU8Ll2Jxs6sf3lWgk40Xoorkbu5Nu7Ub7Nani/wAefiz8ZPHGo6xq/ijxfqSWOp3ZkstC0a+n03SLW2lJW30yGxiEb3AVcRvO1wJJiDKyDcQOZ/Zu+Jnjb4OfEA+M/DV1HejQI0XX/C891NHBqVlqG5XjiB3Kk0DxqwufnKS4VgPOL1L8TtJ8aaZren+H/Elzpz3NtBLq9hPamzMbobgadGJXgjR5XZiz28bcABpTyRi/oXgu28INqEj3QvrqaIpeXexoIFSEkukSys0nlrIGZ7iZi7sFKnaQK/TZ4rB4PJ6fu4WU8VBvDvCwVSFSnGSjz3jvdLWWjTTs+/5Vh4ZljM9lUhVxqp4OpF4j6zKSdOcoxapqMrJJ7cuia362/eL9kj46WP7SXjLVtRt9Hu7efNhot3BeyLHdadZ2bpqE8LIhaBo5vKbyZEYhyA7HIxX6EfGFrGy8O3ayAKXRY0O4hlAJ2orcncQQCVGR93HAr4z/AOCePwO034QfCWbxxqhjTxT8QHTWpyAuLLTzERZWomOVJFsSWkXkmRRnGa0P2w/jhaeB/AviXxDJdI66Jps13ArT/JPqjK9vpkAcHBd7pvMKjkiH/a4/NMxlHG46GHoQc5Va0Ywi7u0puMW3Zuycm9b6L0P1iOIqU8vVfE8tP6vSc6rS5U1FOej01cVbl202Pwo/by+I9pq/xW1fw9p1151n4Y0+x07UjHIGQahte9GnAA/NIpngnu88cJG2eRXxW3xh8WWWi2/h7w7OmgaZBEyP/Z6htQuppWDT3FzfyqHEszH59kX3QqqxC5rjvFniO98Q6xqF9eXEl1d399dalfXLEvJeanf3DT3l0zNk/PM7hByEhREXCqK5+KyuJWXCuFXIMmcBSenUfXHUZ56Gv2bLsiweFwOFwlSjCsqKVRqcedOslrNxatdfZ00S0tpb+f8ANOIsdiMxxWLw+IqUFWTpxcG1JUVNWgpb+8tZJP7hb2/utRmknvbq6vJ3Y5kupnuJCScZ3TOwJz1wEwORk1Xw2AFXIIAySc7gM4wM+nBHbjvmtgaVHGN11Oke1QSC678Z527iADyCAOSfrWzpOiz6vMttoehavr1wSFRNPsbi8G5myS7rGIlGeGYuBnAJ4Ne7CmoKMacHG1klGNrWt/L5pp9Pnt81VxM23UrV23u5VJ6tu23M9WtfwtbQ5OOF3YAIS5OMFSeW6KMcEdh0+bjvx+hP/BM34J3vxg/bZ/Z98PTWxbR9F8aw/EPxJNJEJEt9A8AwnWLppY+QRNczWkCBhgNnvXxX4gtNd8K3UVlqumrpF9NEsxsWntpbmGMnarXMNuXNrI2QUidjJjc+BjFf0jf8G/vwPupYvjb+0z4gtl8mVLT4NeBppYyZDKuNd8dX1uZBsNu0Nxa6SZ1+ZpbV4eDGa8zO8R9Ty3FVpXjU9m6aUt5SqPlSV9brmcktbpPS10rwz9vKlGLU/aSVmndW5k3tbonZ/LQ/e3UvD9z/AMJt4j12Hw6J5dXaTVoNZtoPNmMmpWiW+o2V/FEN8uQrxCO5hkgkgcoO4rhfEX7SEnwG0KG41PwS+s+G4dRa3vIfC9vb6QuhREAyXGpRbI7dATj97cMis37tTuKivqK0vorW8gvo2VWSeNZAjD97AzL5ilRwQuA3PK7QR1rpvG/wy8NfELTZfttqYpp7col/aqvmOGjKiO8hZTBfWrBsSW9wjoULLwea/K6WKhUlTjiI3pu0ZOLabatq7dr79lfc9+p+7cmopvlTirK6atfr1fbezSufH+pftdfAv4m+CdTs9L1WWw1+9sraC18PaxbNF5zXs8Yeaz1NVbTpjZBTPMGnWSNSjlRxnhPhxoOpw33xR1jTJ59Y8IXd59g8Q6TYh5pXln0YwXHiTw5JAHD3v9nPLDqtrGN9yYLO6gDzqyN4z8Zv2EbrRdXPiHwpeXmmee80jwaTaPc6DMWY4hu7Nt1xpQuFUAyW5FoAWwgNfVX7NuseD/hV4B0rwF4mv5tG1w3lzqGqazqw8rR7jV7+aNIrSxuGQfZYLWGO0jt/tIzI4mlZsPivYqyweGy+UcH++dSrGfJJ35ElFtr7WjSs7d0Y0pVa0+VwcZRVpNfDJJLVq2/aN9Uu90fOfw00zRv2ede+Ffi7w5cPc+DPGSzfDL4h3sV409u+panqc0vgvxqRwgb7dJb6Vq5wp8wnekLRsrfpTDq8cykvOFaXhQ2DFIEA+UODtjm9VJCsDndXw5+0d8C/EPhnT/EWvfDDQJvFfgLxoLm7+IfgCG6mlnsNYmlin03xl4GWBvtWnrDJtvL2DTZEtkuvLnaN7czI3pngHW/EV/4P0a88R6HrHh/UvscVpe2us2v2O9+0WyLGLyS2XiGDUkRbyBCxZEk2sAeK4cXavRp4lThKUm1N3XPrytKUbppp3WtrpK73trGym4NW92+jvd7N66taW3d7n0yt4TBOPMYLJG+3JygkQ7yoIO5eM47AFeSeKredcQPFInzLLAfnB3qMEH5wDnOMqW25wQecV5/Z67IqQM2CrhhJsYblkKld3THzIADkdWYH26K31SKVFMbiTyxtAUDzGLcbRnGU5/yBiuWNNcqb5k1rZfas0lttfV39fUpu2z0V07739PXR27/d19vrNvGkSytLFIAPnIYgOvOcjLMhPHTuD3rr7fWIr2FMHzGyAygKy5BYn5D82AGII6DIz7cOjGeFMS7n2g4ZdjFNvy9R1GcDPLcAVSzdWpQgIFEmSWXJGM7clfuHkFuMc4GCRXZSp3SaWtlzLrZLS3ZpWvfozCU7LXW902tb2tpb8/u7ndyvZncVLW6E5lkhcxbSnRSASUfOH3DqBwMGoo9bWzb9zPNcArhZVHmOCPvB2JChQOCcgtjODXNtdwzqDcI0gQhHMfytHv6vnIDRN92TIJAb15ODqGmzud+nXpCMSCjlY5AM4IjccNt6eUeSoBGK6404uykr9lbVOya97dta/PysZ88rK9k972tfSy/H9G72u+4l8WzIGaVQ4G4NGQUDAMMMDkKWCDOM/wAOemayLzxnaoEklR1kIOwxuJkOQc8puyHHDAZUjI4NeSana67GJUE7ZDEsSxjUBiSDjO07mUg49CenXy7W59ciR0S4ZhITHyPL5A+d489QDjP4Him6K6patfpp6/e9/IIvmfvO/VdN7Jbfn5s9B8a+OdMVZkj8tpixXa8Suwduy4JxtOecY6cgk14tceJY0ZgS43bWYFhtJwSRtVgOCOAQBn2xjkb+xvrt33zXEYZXXzGViu4/dY46lT0LHnr0Nc/eaNcQb18ws7qI8ZblEXLvjnqWUgk8Z9Kh4eErdla615t03zd7O+1tNLs6U0oK9/Lz2d/vv8rHSal4wsZ4nEsauE3Dcg2tGcjChiATjGeM5PQkV5zqfisxbhaO8lueSkrFGxjBDNt+dV6pnGRjPrVS70iaIzFmOxwEJZ92SvKsNox1IzgHOMHIxXIX2lztuBOVyxxnZnkgY6EAkg4/iHHQDG6hFe7y6N6X218+msrN+a8yudNJLRt6N6NbNaXTe2i89TK8Q67puoQPBqemRXCumSXC4bB/1iuOVOCg6qQepGK+tf2V/E63Xh7UtFtpWxoOoeTBHJKZZItPvYjJAmTkYV1ZY2BIwTyCMV8dXWijadwBIGSDmQBRnOMdWycbe4HpzXsP7Pt3F4b8cSWdwW+y+I7OPTvKhYq73kUgntNq5+QuFMYP3V3Y4xmqlh4+ynyrllo0kr7OPX1SfVJJ73sYV5y9z7XK1q9VrbXyt277NW1/VXw9riCJoVjkMyKMoAcD5QplJ6Agg71Y5OcgcZrfs55DGZZZ0DMzNsdS7kBgMKMZBKk7TnP3eOTXnemSxW0LCGbynGYhGD+/Zv8AppIPvbRwzJ1I4z27HTZn/cOYo4ncOm+TPzB+khVcnOVbBPRmAPWvHlXm5KCjsmtb6t2bdlo9GrX/AFMlGNtXu/VX03636t30evmdtBdzv5ZjhIjdjEJJTjywBnG0ZZSzYLZ4VuDwa2YlUMgubpyinlIF2ElUH3wfvHqrr94nkCuZs5lYojsZJFYsPMyiHdlWOfVlJGPXB61vJKirmJcYb5zhWIGB3bg88A4zxnvVRanCUpNu0rtNvlaeqslouqa13QOKVlBaPqur2366I2oUit0lkFuArn92ZGDPyMKCxJZFGG2qBngAjmmG6kwifuy20EIg8vem8DBY52kjgADaMZBzTYrtWC7kYdPlPXfyDuA4JzhuM8Z70S/MFdcAq2TwBjncWwMHDZKjJzgnsK3i4Ti2pXt7rXra69Vp1/4HJJOMmut+tulr991+vleu0rTMqj5QxIG0l2wrEAs3TAIOcEnPOcDFVrlYyu5yQ+Wx0xvUEAjHy44AIJHHvimzP8jN8xQksSPkRRyMlsqqjIyTv9d2ea4nWviD4J8PjbrXirQbSX7otTqEctyq8bhsi807gRjAYYPHBOa6MPKy2bd27vdu+i11V7dt9bmdSjUraRg57WSWuvL17dk3brpoW7uZCrRlArhy6/xFwerK3TahB6HGeDgngrxfWvjl8O3ZBp2p6hqs0UmM6XpF1KjLk9Z5GRM4BBG3BwTjJFFehCpCyvOmn/e5b7x/Dt6+tvOnlWNlNtYfEJXslFNK3NFrTldt72vt6n+epb3QFu8dwuoSqsPl2CRzbktpXkYufJcOvkSj5mjiMW4tuZmbIMkAhkDBbfzZVKB4lULIm5W+aQHaI06bSvOVJHUir8Oi6k2lXGrxrENPiuhatdefB5sUrH7kdkZPPYEg/vthj/2uDVl7u6Swt7R2txaWkkr27iFUuma4xvWe4A3zqWUbFf7jElOvP6OpNK1mua/NyqKa+F6cqtb5O2hxRlF83Jrqua7lorK8lff5WTb6NXNNV8Nx6bZqLDV11dZmN5cXRhk0tYmU4SyjWMTRuThizykYBBySMV73w7dXX2Kewt3sLCVZHxJHPbJqak4E8LSRGOQJJlWmiLrvyr5INaKaMl5pdnqEutWAe4kP/ErgvNt5AY5AgF5A4KhHGJQVYxlFOZA2EqxJe6u5s7BNdluFtkeK1t7x1kt7G3Zsy7FwNkRb76oCOuOckxst762Te+m2itbV6vS29rmLmuZqMrTU93GUlslo7vSyj6dDXmvNPsI7Cw0/wvNpQW2hhmUas+qtfXwYebfEzwq1rHMwVjbKfKiwPLIAIEcGnwLN9tu44nvT5jL5aAR2wxjI6CWTnlnBAOBjpU8cMFqpkef7ROwG6cuJFYkDO0A/u4l5KjIHABPJrgvE3jCGzlk07T5beTUGGT5swjgtUkyDNeSHAjTgmOBf3sx4QYyaxupSas0m9d99E9N1bydvIwhTq1JfA/eXvT8vWX/A/wAtPXfEMOmuIUja5vpvltrWHYJpcH5jkEpHDGT+8nk+RMEAswCjjIkJkk1fW5EuJ4o5WjRn2WOnLkj/AEUMQXkBOXupAZJWJWNUXCNW05rZmkaGb+1tSupEilliH2i6up5CI4rW1t4PNkWN3IS2tIgd5+ZyTkj6IsPC+k/Cj7BrPjzS7bxL8ULqKG/8J/C+SRJtI8IROpNr4m+IkkZdJLyMfvbHQcsNwAkDtuEernGirJt1WvcTs97Kzvttfsk7eR6EKdOnFpNXSXVcza000so29Hr1Whj6H4M0nw9pGn+O/ivZ3R03VT5/gr4aQSva+JfH0kY3R6nrCZSXQPB6MA0s0oS41CP5VKq2xsTxD4g1zxhqqa54neDfbRCx0TRrBFttB8K6VGSkOlaBZR4S1jjQKstyE+03TKZJJCHwJdRvNY13VtR8R+JNTuNb8R6o2+91O7AXZGOI7Owt1+Sx022UqltZwBEjjUZVn6ZsqggYGCCQxJJ+YAkDGPvnOPTuO4rBXUr1EpSu/du+W1m3Z66ra63s9k9OadbW0HorLW6XM3G9ot7dW3o9PK2cZXXcVduhwGdhxkhgSd3J5O0DnKsp3HhBAbsqpiilDgLmSJDgZAJkJVmG08nqcjdzjFWorR5pFXhj9/cwAGPmw7HP3gxA2j225IrpvDHhbWvF2tWnhbwtaTXmrXgLb9xW1sbVHHm6pqUwBW3sIATkt+8mbEUKySuFL5uXmkrK9m29YpaNavrt5W67gqqUowhpzKPM3ZJa6tu+0dUrrW/oQ+GPDeq6prFl4e8IWD33iDVAdgs2e18m3STbJd31zEVWy0y2OZJ7iQgNgRwiSU8fpF4W0Wz+Bvg/T7TVb7WPHPjTxTeD+xNAjvbm5vvFeuiIAWmj2t1Mw0nwxpqJvvNRuCkENskl1cTLNIipz9ra/Dn9lPwPb32rz2+reMfE8sFpapdyQ2upeMNac7LeJ3JZtI8LWErhmThBCpeTzJWwPDvGnxA1ObVtUsdG1q38SfEDxHbRWXjHx7phf+zdE0maNZU8B/DxCB/Z2h2iSLHqepx7LvVrlXaTECoH+czXM6dKjJuVoR5ve0vJxSvaX2YpPV9vml7uU5Lis1rU+WM/YSab5m/ejFpaPdRt9m/veXXwnxDqXjr42+PLvX/GhPnQ3dxYWOkwSFtN0W2tJjANM0+JHMQjidCpmXcblh5u9gc19h/C34XJbw2rC1DzOY/MZlA8scEkHAxtHBGcjIAI5zQ+E/wwltfIlKB5pOQGX5wf7zbh/rMsSSeTyckmvuLwn4SFvHFawwo0g2rKcEEsvVVY9VBwGcdWBGcCvwniriudd+ww8/3adlaWj0s2+r11v829bn9BcP8AD9LB0oPkjzRSvzKyhokuXz+Tte3XS34R8JeV9ngigPlbh5zt8u4BSSc4/wBWh5VBndwTk4r6c0HRYrSGJVG3aFO0jPljjLNk5JJ+6D93jGD1peG9FhtreOPyszsFK4Ksc5GJHOcbVIIAXOQoOCMZ9GsLJJGEKHKrtMsuQN7nkYbOcA8Y4AO3oMmvyatXnXrNyeqld6txasm3Zuy/u677eX1MpQhaPJa/XRXUXFp9dW9k++ug21s1kbG3bEjKxLAqzvzhRgZcDuSxHQba2GjA+RF2j7uRglcjttII6AKONxIPAJq2YUgVVQjC5BxyV2nrk/pzw2RyBVS4O1REHKu7cAcsWYjChgMb8EknsG6jbSSu2r6aOUrO0XprZ7+XbqEL3u7JPZa+Sv5W6NfhcrSRec0cEKsepbcMqoUEc5DE/N8z4PzAYOeldHZWEdnESyiSZsMwAIBLDkE5wgUYwnIAGCOMmOztxYoWb57hiFRQRnjB2rnIAAxlvug9CxrUtfOfzJrg4STcUjUl1UxnJcHAyWOFLZPIOB0qpJKm0m1FPe9m3zPbpZqz0vqrW2L5nsr23t1el3r6319SjeMbVBKqMxKgJ9377EAykseq5PYA4U8dKytPsUmleSQkxIQ8rHOZXJ+WIZycsWIPP3c84rQv2lvLqOBSCAQo2gem0nB4O04Xc3ABYnla6G0tgm2NcPFbkBhtOJrnHYgD93F1Y5ORkDnmovy2TVnNK19bbJN67O+99LXtd2aT91t2e3rutG1010fRrW+hSkgjtojLIvzy4Bh4+VTzDbRgkeoZh2x/EelH7CjhVALkuWlcKCGcKDIxOSdsS/uxklRIP4Q3OvcgyEFeZHd0izjCZyJbjBPVB8qDBPBwMinRwLGURCwkKADAO0REgL1AJaY4ZueQRkZzjaK5ItO3dtO7t7uq32t2ej10Q782mutrvVPot73W3z6oW2sVzGyx7gmRCOAd4XK4ycMf+WhByOMHrXWafpu0KuAHYgg4y+SMOzDPCjqc5Ck4OMYqhYofMT5QUQ7c8AeZuy7Hn5QCAAAchc9jz18B8tGl2ElmdIyOuOjNg44OchcnP5mumF2lLm5U24pOz0S7dde+1kYVJ2Sa5n01bXqvv6/juYmr2ElzZz29rIVAhaKKRANyyEZMsJwcOGGVbkgjODkgfNPib4C+I/izq9tpHinx9rNroUah78WaWtremwiZcxQ3Hky7bmZP3QmWMBNwcjNfYVnGj7cIAq/N0KHbnq3BwWPJABxk1xXivStSvL62vdD1K80eaCOeN57PY4kV/wCGeGTCSoTyoBBBAJAIxXZQxVTB16NeLm6EJR9tRpv40mrN27uyemqe+rPZyPMXRnPDus8NCv8AHUirzWi1u3va6dvkc54s1Lwt8J9Bs9G8M2UGnafpOiW+j2dpB5YZLO1hVYTNKFVnkYAyXNzITIzFmldmJavyE+LXinxd8bfEUtvoFpcz6FplxNH9sjLpBczKfLmdTghoY2TYhYsZTlgSoyf0j8R/B658WXBPi3xJretQyyFf7PaSOxspEPJjnS2LSyRsCQwEgD9CcGt+x+FOg6HpqWen6fb2cSoI0WCONVESMUjJAGSAV2nOWxjJYk16mO4uU1/s9CV22ruKjFv3fefLvf0tfXW57lapg6NONHBu8rJTrz+OW13bmbfN1u1vZefy5+xN+zPdnxRrXjjxC8kT2mlz6Pps4tlnMFxcjdeyRhigQtEDavMGVhHK2BjBr6I+Pnjq3+GfgWWxlmt11KdWhhijdWkeWUMsYTCgq3OcE4447k+xeE/EN78PPC11odh4Vn1W5lmuJre+t72C3SQTnKrNBO0QWRSAqyb2Ug/MR0r4c+LvgvX/ABZq+o+P/ipqNpo2haUJLy20W2leaCzijXie7nIVLm7ZCqRwW+9A7KiO3Jr0qXEOWywVFKTnmM4cslFO6k2vcSS5VyvZ631drsyhTUKdWtWrRcW4exorlvOaTV/h297W8m01ZK17/HFpbR3Zu9W1BjbWNs3nXd/Ku5muLpzL5NvGGH2m+uXLLFEudiF5ZykaYeG+1h7uFooYfslkjh7awjYZLchbi+c8XN06/wB/5IBnYsarzQ8Q+Ik127je0t10/RdPkkXSNM2/NDE+0G7vAvEt/dqA8jsCYvlt0wInLfOfxj+N+mfDyyfSNPEWp+LbiItDYh91tpEbnMd3rLAAhm+/DYKTPcAAyCODLVjl+X4/OcZSw2GpTnVnJXgrqNON1eVR7KKWrvtrZX0PFzHMsLl2Eq4zGVYUoQTtKT63Vowjo5ydrbv7tV8uftR3Uth8QNE1LdkSaYihFILAWuoyXBVSQS5kznzWARiflZwAB7t+xn8L7z9pf4zWtr4htC/w/wDCpt9c1mxSRlg1O5mmzpml3twApuI5nSe6vIRiOSO2ETDZIVPwH4l13UPFupXmp6/qFzf6pfzCR7uc/cUnMUUEaZSGCPAWKCPAVcA7uM/uZ/wSa0P+y/hf4r8RLbJe3d74lvw0qHLbbGG0trWMZKkMZZHwpYKrNjAya/fMRgv7MyDB0Kvs6mMoUqeEhWtrBTd5OG2qbaT072R+OcP13n3FOMlSnUpYGtKeNrU24p1VSjGMVUtZ8r0dl0STvY/W/wAVXOh+DvCEGiWBis9N0i2MIt4EjXYscDCG3hi4VI5CEjhEYIVAMLkYr+bf/goZ8XtR1/WtL+GlpdCGxV/+Eo8RQocSmdpJIdGsJI1Yp5EcQ+2qdxEnn7hgdf0x/bQ/aCu/glo15qGrX+n6jqV9FdafpHhqFvLuF1oRmaG2vSebi0iX9/dXkIIjjRowQSK/ml8Z+Nde8beI9Q8SeIb6XU9T1a7NzqNy7BPO5KrFGoGLe1t4wsFtChKwRqowa8/hjIKk8znmOJpctLD6UHKy55uKfNFXlfk5m73VpWa2Z6/Huf4bC5a8mwlROtiHF1JU9JQpxvfmbV05ySSS3jtZPXPjFuH2QwPczYACopkZWPG1icqDwec8DJBwcHWj02/uPmuZo7GAfMygiWQLjgFsqkZ+X5mJbA4Gaqx+IrG3gWOxs2WX5cqQqIMArudsl5M8Hd0YehOKybi51LUi3nPsgwf3QOyJCf7205Y9fmbqM8Cv05c3NJJOnHZuWr3VtdN7/wCXU/EX7KNnfnu721VtrXsr2+ffQ988MeLfgV4K8N215qPg25+IHxCMt2JYtQnl/sKySO4ZbOaQuxtRvhCO8UdjcuxP+tjzxzfiT46/EfxTE2laZNbeENDkzEmg+DbRNFt/JJ4jnu7XZdTYBKsxuEUkgmMKK8dAtbfO8mWRVyqrkKMHgehHfjqNvJI4t2A1fXb220vRrSa6ub2YR29paIDJLK2f3eWKkEgF3ZyFABJIVeO9YqqqMaMXGPuxS9lHllN2S5pTtzNvd6q99ex5n1HCqrUxE4upNzc+fETlVjTvranGTlGCVtLLS33yxw29o013fTG5nYtIbeIGS4uJTwBLM24tI7kKWYvIxOScmv8AQp/4J+fs4p8Bf2O/gd8OFtf7P1CHwXpvi3xeZRi4ufGnjdB4j8Rbx95Hhv7+S1IJPkQxpCAcGv44v2Gv2Ldb+MP7TnwM8G+MZ7W20zU/iBoWq67olqn9pzT+HvDNyniHXItQmUi2trd7GxmiuTHJKSHIweK/0GoJreNltxGI4SoEEax7VUAbEQKoAjACjA4xxwOg/O+O688PDCYSS5XUlKtOL6x92NNt7vXnv5W6I9jKJ08VKpWoTVSnSfIpLbmsrqPnFWu9LLboea3fg+0jEpRuFyThTu3E/MyNng7jjgMSPUcDtNBvpo7Kzt2w7RxtbsZMIQFyFJX7pGMenTsSAdCe2K+b8qlWIwW6YPzD1wPlGCQPU9DXKWW2K8nRnYqt7IBubOAyiQEAfwlhtA7gk4FfnlJ3bi7vRW262atrtby79me7Uj8N7vXXr29Hb+rPc9C+zx3QJZtzgeWEaNVCIRtAVF9WBC8njDAV4B8T/hFoviuGf7daIss0Ui/ahEkqSJIpUw3sDr5dwjLw5bY46pIpHPv1rI+I5XwCgBz0J4O1nAPJxnBHy556VYmMEySGQq8TK2VdQwHQYYZ4JYgf3cMWXHbohKa95Xjba/TRK/3bvr20MrL7N9Vo7tdtOm+/z0PjfwT/AMJp8P307wtcWN5rfhOF47W0kinlvL3R4ZHCQyWl1M73MtnATmSynctFDxDOqqBXumqaDBfRTJNEJQwyC/zclSxOWLctweMEN9c10uo+FLcyebYStbtgPkMxTJxnaoO47TgbSuM4ySBxik3Glkw3Eksqg/MTCy7Ub3bIKg8DJGRgn3mr7STU1ok/e6OT0ae6W710Tfk1pVG8JPnble9rq7XR6381ttZ6X38E8QeEb3T2afTw5j+8YhkjaeeQSwJYrnuRgEDb8tcfaazJaSxwXMTxFpAvmkgBWJzlycZXA+bbkKvO2vq+WLT72Hbldx5kAUg5AwPmAOD0wOCSa8y8T+BILyKaW3jDNuLB1AVlYA9M7QGJ7jhvzB1w9aUZWq/BdJyS221vZ35e3dm0o3TateT66W+Fed29en3ljw/ezT28bCe3mUIF3SHcBt/1ZJwPlPRWxknOSMEnXuZ4zbyNI9vFKoIZlLKG9VDFWUkZ+62Mkck4BrxbRF1bQtVj0663GGWUJaMxIAZvlAfnb1wF3DbnIyDXpE3g/wAdXiPdRTQ26bmJSQr+7ByxEi4Zd5UAgfMORzxivdw8FUipc0XGNo3do62T89dvXyPOrP2b5feld/Cleze9r7b76MqXN4CXWJ1YSggMJAVUsCVVscqFx24GTkDrWE+qXNvwwUKqtjyyS7t/z0dVZiDkYI28DHBBqK60bxVYkrNBbStgqJIoyjMDkZ2nA3Enb5mBnOACM1g3EGoLkSW4jYMhd4g3mLIPvJzj5uu7Pr0447I+z2UkrPd2auul022+35anK5Tb+FWXeUr7adL3evdW+Rau/ENzIrGTBiTAOR80pPPl4yQuByxIB7cHAHn+uazJcys5jjj8kKkSBN4RuzYG0MzYBKlRuArZubS9dshHRSNxBQbUzyCSWAZt/JxwecViXGnXkj42hVEZzKipuLchSByRkkfNySRxgCoqKNt3bfTS693W+mtv+HNafOtNXdrrdtPlta1vta77K/pxV3qIgQvLHLIx5VMhevONnOwMQeS5GOME15/qXiS+wWhgjBMmwxY3MqtyNzFQQrnrjuMY3YNemanpMu8xtKfnU/wKMkcAnJJdlyBgHGcnAGcci+hxidotpmlyrhQufnyu1X7jauGPGASO7Vlz04u17206avTRfh132637IuTW1tOuqdrbXut1p5eVjz2WDXdQ8yR5Y7eBcEKiqdoGWChjyTnpwOeDkVz9xpty4kMXnXTrkEu+0IATubamGbB5Bzx6Fa9xfTZPLNvAgGGVpXKbxtJ3CNCOOoywbGOexrHfQbl7htkTRQJtZto+ZgQwAZV3EmQ/wA4JJHtURxUHzKVly99Xvd2u+9uqs/uLdPRa699Lr5W+XvdL6HiraBqs0ceHEKOMB+i5AyWJLbmwMpyBj14Fa3hWxm8O+JdB1sSLI1jfpvV4y6FJ/wDRpwMMCGWOVnVlbcrbcYr1r+wJ5IQJwYZI43CxkBSowwBbJ4OGBA24HuapJ4caMNmNVQhSq5JK7R8xDZwGxlyeBgAE5xTWLpvRJ6pbvppv0+9X1sm7g6LkrN9mtIrsui812PubR5tlpDJgyu0SFrhgC77xuPO045PHQLyO2a7nT7gssYDBWZ1wd/J4LYOcgYIz90d+cdfH/DOs2ieG7a+vb6Cys7W0WW4urueO3tYYUUbpbq4nZY4o1ALGR2CjoTXyl40/4KG/APQvEeo+A/AGqXXxQ8eWFt9quLTRVks/DFqBL5DmXxJOixXohlCidNIS9IUqM4YmvMlCTk/ZqS1bvJ2ta13azdu6100euhOEwleun7KnOVmlJu3Kne2r/C127fI/TOCXewVt0ko+YImXckEFgsaKXboCWC8j5emaztc8f+CfCUDN4r8WeHtCIG7yNS1a1gudoXO0WiySXxI44+y5PIB5xX47ax+0V+0B8VJZlk8RReAfDskbR/2V4Ktzp88sJ+6lxq9yHvroMMB2WK2Yk5XIxVDQ/AllJcRXepmXUb4gO9zqM02oXDFjl3eW9knlL56hdoBIwBSnONNq8o9FfaLd2rPq1byVum561HJ4yly1qrT0uqUU1fT/AJeSWr11sl31ufpvqX7Wvw5glFv4YtNc8bS+aYml0iwNjp4Kgcm+1HymcBiAGSxPH3WOAK5G+/aT+IGtqtvonhDRdAjdZB9p1O9uNWugMHY6w26adArgkeZ5gkI68gc/OPh3TrJBGsYi8vMqbdrRMAFQLggbAM9QcEZ9hXpFki+YiRohUBhkZ3jyxwpBAzlc4POR3zgHF46MG0rW1uktNLN2St92t+99F6lPJMMtVTUuVXUqjlJ9Fqr8v/ku33l641Lx34rCx+JfFeu30UrF5LS0n/szTijHKxizsPsysq9FWRpMgZdiaqL4W06MMsVrCLjdK2/7OisQDku7kBy+VwRn5iAwGTkdHbu6AI5KviRSU2lEDECN1OVGF/iGeOhAqK9naNAANziZQ7cZZ9qhmwrEgNtD4Py4OQegOMsxqOPLGW6TSetlo99Pk10PTo5bD3WowjHl1itE2raq1remmmuxjtpsMcYjWAtKpDAksrEhhkb93TOGWTorAZz3KvGdbo/MWMikCRRg7gpAcK6nABXngk9MfNRUQxNVxT50r/zJX3X95advLybthPL7SsoL7r9uqWvTfXTyuv4S41Qp8iSs2CyRI4HIbGWOSvBO0/xY68Yrore50iDSRFNZas2uC74u2mjbTTZHrCtsR5n2iOQAxzKQGX5XzxWdb6neWmmzaWlrZG3luEuWk+ywm8jlXClobop5yRvgK0e7aeqrk5q9cafrwitpLrT7uxtrnLxrewTW0l7GMspg3KokjbC/vByAQcYK5/e5RlTTUbLo9VzLbW6ut+l12Pw+TTaUmowbi4e9q1p2Sbavtrpr5FOa8t5TEIIyQSWkuQmBGAwD89PMY8Y6A9SBXVXc3hEzQDTE1CKNbK2F1JrCRSXkt95Qa/eKSBVC2ZuCwtYyd6xY3HOTXY+BvjLqPws0TxNYWfhbwTfp4i02TT5tR8T+HNO1y50qB1KTy6S14kkdo7ox8zdFIHk2vt8zBrw9nuPEziec/YPD3BG4GG71KNmyyR5Xfb2r9AxAlkA2KEXmsVad+W6cU5Pltql2evRX26PVPdypTbSlFKjGC5KlKpJylJWupx5E76KzV23ponrNJe3GvXslh4cDWNlCRHeawcmGPBAlitIz+6nuXPbmK33byS+K9A8KeDhqFxa+HtC0iTV77ULnaIDEt5dXszgK8txIwYjHBaeQiOEcgYGKo+FdF13xdrFl4R8E6O93dytGLe1t4zHY2doHKNfahchFS0tI1XJ3FpJWXCoxOT+tvwk+D/h/4YaUEtoFvdfuIE/tjWriNPOuJygL2toCGNrYo2dkSndPsDzs+dtcmJxMKMU1bnduWCvzOSau30832e7Mas3TjCF3Zv3Ypt221m9G/JfczjPgx+z3oXw+jtdc1Wy0+78W7BJHJFaQva6N5ke4x2RKFbi8XdtmviMociDaoFWtZ/Zg+FupX2p6rFaazpeqavcTX+pXVjq9zK9zdTPvkuZxdu6FdxwsONkaYRVAOK+k1HyBlXIYZKBQpO4D5hyMMORt7YyCc4pzRRSYBzkMpPyjMgPG5uxA4AI/iAyRwR4zr1HJ1eeXPLdp3tqtr7Lrf19TmcnzRteUn7t3J62UbKy/BNvrfy+HNY/ZAsZg50TxtdxcE7dW0uC6Geo/fWqpIpwNoYEdeMZxXmGr/snfEO2OdN1Lwzq6BicG6n0+ZiT8i7Z9yKzAcjpu61+ljxoA+3dvAcAklRuU8FySxIKjAVRgHv2qq6E7dvBOWIOcNwASBjIVOmB97oAF66RxlWPL70ZK122tWnZvXoultutt0R7zS1kraO7jZq60slo1p11trrqflgf2cPjHLeW2lx+F7WyhlnSOfVrjV7OfTrVXILXM7RASy+WMOttH88mFjBw5FfUl3L8M/wBkf4fG7vwmq+LNXTzILZyq614r1VEO28uwP3ljoVpJkwWybY40A2DzCa9I+NXxo8K/A7QBqWriPUfFGpRsvhrwzGUW5uJmRvLvLxFy1vYRNiRmbDXAARdoOa/Ju7ufGPxn8X3Xi/xjfy6jc3c+URlKwW1vu/dWVpDny4rWBflVY1G4jcc81y43MmqTdSSpUopuo17ra00j0bfbZb72Pqsh4fr5jVhKcZOipJwjyNSq8trOb1appvXo0tL7qvrGseMfjX4wl8W+LriS+upp2Fla7WFnp1sG2wW9pD923ggTapEYBl++2c19pfCD4WNELa4uLdWyRtiIYH7yEcY4YnlSOSCCTxTfhd8KoIfs0rWg3+YCq7CAMYwvOcqnA6EHPbNffngrwXFYRQ5iH2hlIVQvMS4Cj5ccyED5VBGzPJGK/EOMOL3X58Fg2lTScE42vur3V9W93p+J/QXD+QU8DCFWpC0+WLjGMUopWju9k7W20XRol8JeEo7OOGGOIvPIihmEYwm8jKFumemWPQA9+K+jdA0GOwt4maLzHbCqoUHcw48tP+maHOXPX3zmqfhzQYrKMyTRABEUk9STg7YgScmR87iw5XoVr0mzt2xuChZGVPKC4/cIwwoOQCDjkDDcnJOcivyOrUlUm+Ztt6zet32tfbrvZ27NafWSmlFcqXLFe9ZayWkbWW6V+mn4sfY2nS3jG6ZyXmfkGJD8pjQ8DCqcccgcD+IV18MEVvB5cQAYgcABmA5w3AxycszZ+QD1qjGkdsoEaEkbmZwcEtwGAzznJJ9CC5xjiniQr+7Us8rthUBO7H8SjuqgndycE8HC1jZ30vZJfFa7u4vff0WtrvsRZP3mtNLLXbTpfr23XTexYkHlqSCWbYCZD1GAAqhevysAnqWw3vUtrD5UYurlX8wjKRfe27iArse0jk4PorFhxWjYWAXbPORLIoDLG2AsfUA4Y4bB4AOcYJzjDVBJLLd3QjiUiCKTJlJ+WWQA/KoyQVQEktk5PygEDNaxs6dm1v7z9dba/wDDdlvem7uy/lV9demt3zX+XTcaPMcSysGBClVKDBAJG5UBOBj0xkvyOtaN/dCxtRBGWWTZHGnTJUDnI6AqSScfxDI9TYjVIYjO+3bCTLxwsjr8wABXDbDgnClWOFwMk1jIjXt1JPKCIlPmSbhnC8kBgflViOVAHOSW54rROFlGVrNcztpJSstO1tF166JMm75ub4Voo7rV7aStrfdP0sTaZbyhBIP+Pm4cxxFiS0cZIZpWPQAANn0O48DAroZGeGJUiYKihnMhAwIhzLKw6B5TwO7KfQ1XtY9gE8qsCyMQp6Jb5HlxhuD++IVSFUHZnrxmCd2ZxAu75pFkuUUZ/eH/AFEC/KMqgwxU4VgBuXmocE5KTV07apJL3WrLf79PUvns21Zte7rp2vbbRLpprYS3DsZJ5VwHKlYwRmOIDEUSAcBpMAydDkg1diZ/k4+dz8oyMAkgMT1424QZON3TnkNaJV/dIV/dYZnJ2gydZGbg52DofmAOPXi3YQtLJvKZVAcKcA7Rt2EE8HnLn5s5bJHYXFK8m5K7Ssl0Wi7Xe35sadk1vfbzbs7a6q+1r6djobKIF44lUkuW3sBjn+IHHBCghcflznG2GV5VjjPEWFHBAAQ/Ow7Bieh65yBk9M1BDBD12y3AKocHIQn5uQ2VwOcg9eOAc1sadbqMNk9mBIOCFwOTnaxJHmfNk89zmuinBJKcZJ3vpdvlb0vomr3026PvpyTk5WTSV7a/ddfLz8/I2Shgg2gKJHG5i2d2GPrnsv5dPWnpbogI3BpGG4jIPB44+vp2AJ7kGr5jTOMnMcZ5JUHoflA6kZ6YGSe/c1byNhkCgAOApHJ3E8gALkcYXnvWyiklC6ei5ne2zXddW9F/w5ldq3K7vR6dWntrrqNNhDNKu5QNvVsDlSBnGAeR1J6cnvWfc2MN3ORlVjj7KhJZU4wG6KFB3HIPf1zW8CsdvuZdjyHbg9hyW4Gfungqew61SVEQbCS0krfPzgbW5AY9jwOOnODkGlGhRbb5XdLa6upaa8t9UvuV7aalLEVF8Mpro9W7PRWd/Pay8tkUEsIoYZZJSnkohZc/cUDoBwegywI/i79BX45/ta/GJfFvjK58EaFdE+G/C9266nNBIDDqeuRZDxsVOJYNMbfGUHyteGYnIxX6PftVfFWH4P8Awh1zXIJFTWrqIaPoUYIDS6zqWLe1IHORbs/2mTH3Y4yeMCv50fGfjiPwnoNxrF0ft2rXU8kdkk0h33ur3OZZbibcSXjgLG4u2wd52qSc8e/kmSyxmIpxo0lOtVqKnQ0unJpe9dbKK1lfRK/SyNfr8MJh6uLxNXloU4ubk3ouW2qvdtvSK73VttKvxS+KyeDLU6fpEiS+Kr2LdArKsi6HBICEv7hOQbp+thbtycmdwUUV8Ha2Zr1rm9vJJb27mZ7m4uJZDJcXMzk75pZGyWkJzuJ4AIAworTkv7zV73UdS1C5a9vL+8uLm5uXz5kzttjDfeysasoEKAhIo0SNFVFqveXFvY2s15cOI4reJi8hxngEYAI+ZnPyqo5ZiBjnNf1Dwtwzh8iwUIKMJYypDmxGI5Pek3bmhFtX5YXulfXfU/BeJ+J8TneMblKUcFTlL6rQUmoqKsk5rrJve6utOx5LqV89u/lpF5c0gJgZX3qoDYZzjqRn5QBktmv1G/4J3/tf+DPgVo+v+A/iHqH9i6dd38ut6JrFzDI9l5l3EiX1heumXgkEkS3cDuCJSzIMFFr8xrKzuNauLrW7iLZG0rfZI1GwHaSEVQOGKZy7dXlLZyBUk8cq7i+1myNwddr5+7gugBwCDg4APfBzXoZngKOOoPDVXJRcozjUj0nHZp6paN6eb1VjkyHOsVk2YfXqHLJqnOjOnLWnOnUiuaLa1urK2lk1d6ntH7Yfxzm+Onxp8ReLLa6nm8MWqLpXhFJA8YbS4W/e6m1u5Oy51S4PmzZAl8qNNx2nj5InZWbksQSFOM9DyR6nB6HIwAOvNdBqlnO32q6YnEcilEDF9sQwNxOAxPcggnAPJArm5CTuPfdnjkkt90n/AHDnK9jxXZhKFPD4enRp6xpRjBW3fLa7btfmfxO61erPNzLGV8djK+Lrt+0rVHN6tpJ7Ri3soqKUUui07FmO78uIIIlZvmCtjJ9s8AEAAgDr0xTY57q6lW3jDvI5wq5CgD+I5H3QuQCx/HODVN37hsALgKckjGSSR0xnIIJ6/NzgVq6PcpBeZk2rHKgiMmRlSxBUn0XPBOTjAJ6c9M3o5K7l1s9NLeVvx+fU4UuaSv31aSdk2k+tvP8APy1bbQgPLlvZPMYZPkqWVUIGNryD53YdcDCkc4x1+kfgf4U+3a8dcWLydN8PAOpiUAT6jcQvFFCGxkiKN5J5u4/djA3YrxqWEQxGVyqkAEStk/KcKHJUkFEHzEdSuQuc19h+APFXw+07w9pXhzQPEOnX2o/uE8ki5hu9X13UHijEEcL2m+ea7vJYdPtYAXLAxqi5JJ6Mrp06ldVq04Qp0Fzcs5KKk1y62fRb33XQ8jPatajhvq+GpValWs+RyhGUlCLtzNtRaTasvvsfvN/wR3+DFxr/AMXfEfxs1BCNN8EafqfhDQWLYNx4g1+xkXV7pgODFp+lNPbKRnFzPET0yf6PkZorwoSZIyvIOG2I5wu1sZweDkdOvevjL9gb4L2nwT+DHhrwsIVTVLLw7b634suGjC3F54t8UiLUdSLrtGXtofJt4VY7o1ilX5MkV9uadHFc3Uh2DJy8L9GPXO7k5CjAMZ+XA49/xrjLM5ZrnGIrxlelTqfV6KW3s6Vlfe3vPmaa6NpI+l4dwSwGW0qb/iygqlRrRc84xb5k9dIWTW9/KxNcIPL65QKUyc4AVSoyB0xncT65PeuX0i2juPEjWxZvLkiiuGbZ+7DW6sgBIwMksFBxk9Oprq7tJU3xsAFyW3KMJtJ4+Xg985Oce46YmhyeX4lZgcp9lEYU/L8xkBB+Xht2NrbuzZwOteBh76RslrZ3fxLR32sle90rr0vp61Rtrdr0ve7aWm+j6lbXor7R7yaVWmNtKykZ3MFLEkAn+FuvLcYGRxWdFrMxjdxMixuwBOdx3MuMyJn5cAZHb5Tt5xXrN7Zw6jE8EwTeSEQsMjaQRncME8d2OQOnSvGdd8MahpcziIFYSTyu4LIrbim8HJIyMANkgc/eIrrukmrWva7s27u362VldeZnFqS5b2ls+9klez01729eptx65I+PNUpcRfLHNG4eN9nKkNnG1jztYZP3WNXxrtlMm2/C+aw8tyNpUnkNKMAn951HYdxivGrmDVd/kpvSRZWKKHKiX5SNoBXC+owT0CqPmxWH5OvxuxR5zu+XDZ4/3JGUjAP8Pv0HArXlg4q1029Zdtuml/VL17laPR9F6LS6etvn2020Z7lJpljMJHs50JzxGW2g5A/u98Nle6nJ6gVSksbqNXVpGjJxlz+8hYgZXCDqeOfbkd8eKNqviyyPCMULAOFjIJQZ2jemMuQFw4IY9D3xpWnxK1ixbF/p80yxyKzBRtRlx/GDGy7m6AqwOepNL2CukpbddtFZ9Lru9emm4aqL5Xe2tr6LbW+va222y6HZatolpqSPHLbB/nwJVjK7nxvHlqfmUg4IOcr65rNsPFOs+E5mh1iOfVNITasU6Rk3NvEOhuBg+cqjaPOHzAAZyea2LH4o+GLtFF5E9jMzEfvowBuK7ioZeOM8N3HBOa3V8QeD72FlF5ZSh1IcM0ZkwSQ67mI8oH5TtAGMrhuK6KUZ0pXjrTaulrKL0Vtr2f6dzKpqrSXvaXei1dut/K2mvXyLUN9pev20N/pLQXEbsG8sED5iOUdfvYAJ5PTuMcVVj0SyudxuLSNXLyEojEFSzcjcT1K/KTghRjFcJBqGgaDqVzLo1yJIblkbyrYkosoYo3yEbQwJ5O3GSGORmu807xVpc4DTtEXSMl3EiAg54yMAZJODswMj3rtpKcrSSlFSaSjbrr1dtHdteq36c83r70W4p6Nb6rRO66XXz630K0/hjQmVlMCQsCG8sZbjoCWbpzj1/lWNdeE9I8uRgFjB4IIRQxIx945IxzzwDx24rumuNOu4/MjuolYnCHcCqt02lTs3IDnIIyXBx0WsO4t7CbMUk1vMCxXZG7YO/ggOGIJBJbbnGAcgYBqKsq6vH4unu9Nvlp/lZlU+S60klGSTWndbO2/3aX1ueMa/4W0WE+b9rhClcHbszkkZVz1U4J+ZcA4x1ri5dL8M2AIW6gcnedyqATkZLu4zliSPc49uPbNY0Xw24l8zykZAd6+Z0xxljuHBwSEBwCcZOK8t1LR/DsTk+ZAmSrkSyqT5Ofukbip38MRycZxgEmvLqRxCk3f01fMrWflf567eV+6nOk1qpaLrZdItN6vSz+euhw8t34ZsopFW5BZiSdqDcWOctvHJ4+6BwPrmuQuvE2jW/nBYzKOqTKh3JsJYHcRsLEn5lPIJ6V3F2/g20JE89qPKUjdkD/WNuUDaDgnAGCPujg8muWuNa8FLK7IY3jYb3BUYJ6H5WOCO6nGSewyRSUKz1km9L31e/d6pdNOjer3NeemrWg2+quo31767fKxwt74te6DRW1lJK5YrG3zEANlt2CSSyckds/LgriubvIfFOqOoA8uBQSXaTbhW/upwWHv0DcEV6LeapocWJLSCBRgsmxEWVo3GRvAJAL7cKSN6joAOviHxA+KcGiWs0dltN6nmxRrCQ8hdsAkKigPtLDBU/fxkE5rtw+GnPW6TT0vdaK2++33vS2hM6ttIxjHz+JrbRb/dp8in8WtStrvwPH4T1zX5ooRbxW66bbyOILkQOWa5u4o2BcYPlt5p2MRnGea/MbSvh3o2m/FPTPF2gMTa2Go3FhfyPavFb3NhfxkSW6sMcrciGQO2Y2MYGAQTX0teWWs+LJ5dZ8RX89raOy+VB5cgllXOVVjlfM+Y48sHgcEGuk0jwFZyoL2f7WlnBwsQhECfI+UlcFv3g3ndv25VfUAV66w9OrGK0dRR5OazipKSWij3dl72m1+xNLF1MNBxjKXJN3cN7ttNve2uqv0XVM9Q8NxwQW+xdo2iMkFc7wrDao7bSODjkZ3V6DZRzpfR3WXFvLZtbTRl0FvBJG5dLtV+880xYQsOgRVzkk15F4e1G2kllS0lEhtZxZPyQqSBgrAocEEL9/juGyc17BaGNki+YiMH94OvO4socZzjpt29vmIGTXyWKlKlVqUpaOk+WUW5KzjqtbbtW7brXW59fgpwqUqdaLsqi0VurV2m9r3a2e+mqO5025EDKm0tk7A5+TLSBT0OemBgj6E12mk3bDzTK4EhYRgKxfchDbec43MwxhTk4AyCcV5ZaysssfIdWl3gSEgocgE4IOAUbjBAAxjPJrqLSWC2tvKhQ+WrfIUBbazSb1VctuXBG4YOARtIwTXkOvzOSaaSurt+l9LarzVtvmvo6VKHIrfFLkSunZvT8dd1Y9EfVJBaIN3zxON8ZAcvuGGQE5I4+bdyS3TpTZ9Rima33SJA0kTjy2OGJjUBmwD8zMgDdc4GepNcguoJMrqsiiZPLflSGjViNhYLjHGVYDPzcjPaB7q3kt1k+T91I7hhgiMI5ZyrEZUMCwkUAHaSCOSBKqJTXvPS0no7W0u2v1a1T87mvskrJQ1flZK9r3eqs9LW1Xn031lWO1blgQ5wjNhpVDb0KsT8obG1TnO4gn5RRXLXF4rbZ8tKIwPKK/ceNyGJXIG5UUnBwCOnB5orR4h9Jq3nHm316NLrt/npk6Dvdat6u6vZ32VmlZWenbTrp/F3daFdwR6bd3N/bZvYWureytJ1mktlSTYpvwoOyUlN6RMchSDjkZNe8Vaqkds+sa1c6jJbxfZ7S3uZGnlTIwkFtEPu7wFTgDjbnhcjz9NWkkJ8nV4NxJUfbbXYw4wArLjv2PoT0IqzbCCzI1CeddV1QkrEwKpDbgrgLBGchd25i/8AGygAHFf0u3KcNHFpWlulK8rNp32a18lufzq4uKTkpNt3s42tdq6XSK6PW/3tmliS6dNT8QnEasJLPRiwZZCB8kt2UysrqPuxKTGh/wBYWPFezfCj4V+LPjHrKw2EX9n+H7V4l1HWZoHFnYRAjMUK4UXV84yEgQsI8h5NiYJ6r4CfszeMvjK0Xiu/sdRtvAtvdyW9zqtrD5zajcW5zcabpoQloZIxxcSsoWIcr83Nfq74a8I6Z4M0ix0LSNNXSNNs0MEVmkBjAwgRnkZkVpp5SNzyyEs7tkmvNxOIVL3aLbqNWtb4X1Xb127GFbEOm5U42uo66O0bxVkrrVvfyu2/LC+Hfw18LfDvRYdH8PadHCsaKbzUJgjalqFwm0yzXc6gyPkkssSMYowQijILN6fEAPmA3f6vG1QoXefk4JyxAzxz6E84qCMIUVA6+gK4JVlGMNjO4cD6MOfSrMbBflU5ySC+0Y56txyMNgkcYXIOcivBqOcpc05e82276u11f08n+DOJXa5pSWsk9bXctFbXVP00d931nIG8cZ3KBjgEMeSWJ6DqBtB4Hvio3iR/k4UkYTBP3Ry24gDb+eCRnvQHxu3Bc53KNmAzduPTg7ScBe3AqQTZCkYAaRgVIznI+7nnk4wpHUYxzms3qtWnok1dK1lFKyXp21fdsybsrq7UXa70tZpapbPfr09B8FjNc+csce9IIvNn2FGaO3xgyoGZc7TghcnJ4PPI8M/aA+PXhP4IeHUDxWGqeNLmKf8A4R3S1Upd3STZMOpa6vmMIoYMq0UO2NnxtG4cmL4+ftDeH/gj4ajtJDbal4zvlmOiaJAIzLbCVT/xMtTKneI04MMEmAzADFfkiv8Awlfxc8UN4p8WT/br+5QL5wjWANB5zSQo4XmaRN2zzW+cxqkbZVQK58RiaGHoVqlWo6VOFnKet5O6fLF3ve1+m/U+ryPIa2YVqdarS56M2mlKVm0tU3GSTcG3bRNPVXsnett8VfFvxhc+MfGN5capqGoTmRmkdjDEjsDHBbQklYLaJfkVUAURgDqTX2t8NPhvbqIN0IwCpACjHAGQuQAu3jryFzwex8NvhlFF5Cm3OVCkYQYfjBPA+Ugbt3P86+6PBHgS3tIIpWiQebhY0A5OMbs8ZVBwXPcjByTX41xXxd9YcsPhqrUbOMIrs7b6LW17/wDAsf0DkOR0sFSpycFzPlaXolok1ey2/DYl8FeDrbT4LZwuJ3VQu5cgH7u5SeAoH3ExwRk57fRmgaAkSo7khkUtlsEJHkfPkY/eSZG1T1wMfL1zvD/hofLcEZG4iP5drDYCrn2RSMgdQMV6dZaagIjU7okILv8AMC8hVSME9t33f7pBr8nrVJVZOUpe/LRyve17Jtrvpvrva6PqZuMY2TtZbddXovTu9Fe+rRNYWRIjaRc8N9niJwSenmyHuBnnHIbGM9a6mGJIFGfmkb5ScfN2yVGecL93k4zxSWdoscfmu5DlMRrn5IguMZHpztCfxFgeezZnEa+cQWYg+Wp+U+7kE5AJOVJIGOB05wcbWXPt0eidtW0tU9brq7XXplGWsVy2jy772btrqu6Sa+exNK6AoqHMjYAXJ5Lbhnn+HjOOCecYXmtO0s2iaSRiHbGXJByvTCqw5CscKSp7ke1Z+n2jxILu5JLuT5SPggBskFcc7uqxqO2TzmtncFGZHCxbjwOWkOMkBRwQp4GOIzntmnLstW92ra3s9Htv9z36315k7pp625fTRq9tfiSta+ttdCyBJIPJQE8oWCkcAj7pJ6KOhP8AFntwDpR26wqo+QEEINqncrcFsqTjHUZHcrng5qpavhDKVMasubdVJyyDhppcDBeQjZGOMDG3CkVBqF60MOyJsTXAGcYHl7hnahPIbAAbP8RPOQKiMFz2vZy+y+7s1ZrfVvW3y6OfaX9xK/N9qzbSSWvba73067Db+7E8kVrblmWNgoCjlnLYwB3wxwckZJ4BAzWlBGgUQnLiILJPtHEshYYiGM72DAIMnhVJIyawbCORQsq7mlYmOFSo+U8h5AG6EE7cjqxB61vIpjhWGP8A1zkkvu/ix+8mc9NkQyoGAAcEVbirtW2SvzNXTTWifnbv0V7q4e0TV5O/KraLzdnfdeXrdabTT3SjzpAoYRNsQDOJLgkYCjoUhUc44+UYyxOKlscB7kuD85VHb5MyNzJM3XlCcdSNucc1UklEkkdurNsjXy4lI5SPOZblu2+VS2wnnOzsKsLIjKFwPIQFYxg4Jx8qt33SkYYDHU84yK0V4+6ua6as9Em3bZr+u1y1aST5bN6WadrK2r6beXRl2NWuJfKVjljucEY2xZymCActJkZPYAEgZ46i2gVNi4UBYwWXOG4+Zm65Ocjgchcd+Bh2CRth3G2Q4TKkHpnOAfrtQdAAcVtySCKNER/nlUL0BUL82Wxktgbcc8EgYGadnKcYX1bu21dq1mtVez6NXutrmcp3k9PspX6X8v6+ZdjlE8okHMS4SIBThF6HdwMhjjvzgd+K22kEESxgMHfsDwcDnpwvAGOeBjmsTTohwSwCg4IPH3TlQpPX/ayPl6ZrZQiV93WNF2qo6M2eFY9Tn06dPpXTTXLeEL2fvNb3l01fZqy/4e/Nza2dm18+29nu9X56lxCkSqu47jtY88ZPQgH+7nBJ5wD14NaEckbvEpJA3lpMZAOOMfUE8N74xWbGfMcM2QqHao6EkdMn1BbOPQZA6VeQxIjycMzZVV3DDBDwBkjAaQhlHtmt1Z6Oz1Stfd6fNb37W3M5NXtu3vd2/l6+nrrZFpmEkv3zsiOGIORvPJJBIJwOH9TxgYptuEllaYndHFltuMZ285PPPQNtBPHr1qntiWNsht0pJYrkEZYtIdmc7gflz1AIPrU8ieVb7QTucFuMfdP3QQOh4Cn0zjuK1drpJNNtLRWvtfX5b3X3GV7aK+itZXv0vpfv+lz8dv8Agov47udc8d+EfAdtcAaf4f0648RampP7n+0NRDQWBdTgA29mZpA7ZCuqmvwc+InjFvE3iSdraR20jSjLY6Sp/wCWiRFjPesCQGe9kDSBhk+UVTICgV+in7bXjkX/AMU/ipeFp3a51xvCmneRKI5YobO18mdoXOVxFE8uT0DcL81fmifDVs8gEctzbI2MCSRZ2VDjBwBwBjJ2jJGc81/QPhzk6w+G/tCpTi5ez9nQ50lZtc1Sa11k1KKTX8r7tn5txxnsYwpZZTk1G3tMTy918EHbXfnk1u3ymfptpPJbRS/uyZGeUhnG5Q8hIzt+VPcE8fMcYxnhb57vxlrf9jabuOlaW/mX1zD0kMb7TL82Fdg4MVonVmzKwCjNe0W/hPQ5wttJq1y5kBjlWNpYz5JADlXjwVDbtuOoBx/EK67TPBXgfQ4/LsYGihyJpXi81WnkGEDSM3zNsyeCTkE4wcV+qPFQUYtxcXHVqL3S5dk39/e+qtdn5NPEq+l3eT5Vy25dNH0bb221elzzAaWbWCK3htHW2ijCRpGM7Y16MMjJySSzffL5POc1yesafIqSvHbOzgEKpOzzGLDCZfAICsTkkckDlsV7dqQ06B2j02OW5JPyhCzZMmSEAGWYY4Kn7ucH3zF0TUbqN57hEsYFOdrIplYbuVwwAUAjCqecYHU1nUxtGcXzQcbWjFNpt2tZvXV9fv8AV60a9VWXwxaTa7v3dFHX70tNOx833Ec214prWRQ2UfJjcFGwPlIbIxyD1xyM54HnF9CbO5lhYhSp+V2/iRiCpHHp1GAxx1Br7ZsfC9hdSPLJCrqpc750ViQQSSOMBQeePp6VFN4Y06ebbBp1rNtBj3G2RwzLxlWwNw4zjoOR2rnjjoQeiurfDt3Xqu1tL2dttemUnJK7k35tW26fK3m79enw/lDjJU5JG0kZzyQw25O3PCkjoB2BAcGweittxuUjZ6Yx+WMdz1219sTeAdHuVEM+j2EoJKtm0QOWz90OqjG3PyjqCPfnnbj4D6NOzvEdRsmyXaOCUyiIHkALJkDIxkNwuBVLM8O7KTcWnomrrRrTSzvZdd9OhF+12/Lys7L/AC08u587WOstPp50m+lSNA6NFeSbmEEURJMNxt+Zo8D926gsuNrD7tf0Bf8ABLz9geOHXPB/x9+LumW17qd+1trnwx8K3cXm2+k6e2XtPGet21xH+81a8QrLoNrJH5VhaSLqTEy3NuI/g39k39i/TPir8afCmma2dRv/AAlod1H4o8V2k7RLDqGlaXOssGlSSKAVXVb1EhkVcO8MLqvBNf1t/CbRYU8QWtrb28MUVlaRxxQQII7a2t440jt7W1iUAR29rBEkEEagLHBCgXAxXzmf51GnBYXCVHF1lKVSeq5YJRtCLXWTb5ulmo6626sPR9s3OpdwhyxaX2tY+d9Oiv8AcfePwxiEWi6485C5u0EbBizuI4SfMZxkbic4HJPIAwa7/Ri32ve2TkNv6ZDN909gDtxvPIJPbGa5TwHElr4am8wqhvtSvWALAb0TCZQtnG3PG35ScY5FdTYTC3EmCd6Oz87TvjBPGO6Y4x3xn1r86rXlGy1d1K9t3a9n52dnZ63PYpuK91bX0V+i0+Wzt6eiNzVNoyH4ypxnJzjk/NjjHp0OOCQRXL6Vt/tmaUodsKwE4UgDJARWGOMvja3oMNg8Vt3NxHdJ5iSD7o4OMjgnBA6HkDpk5BI61SsEjikYgP8AvUJcMSDvi5UMRwQM5x1HBBqKUtb7yas1pbptbRW00/4JbV7Ss2m++mq0WttevTX8O4jkS5RzG6iRGY8rtc7cbigypyMcjqeWGQaSaUTMIbuJXcrjc+1kkU8qcc7cZAA+8pXkDk1zaXbpKPKKglVLEjKoOu5TxkkcleuOvatkMZlBGSpK5BcrtJHJHHyHcQQe/I7V1JqWjatoraaaR++yW/5mLp2vLvd3totNZf8AB627Fa98PabIdzRqjttMYCgAMOwPTnGAQT7c81hS6PZoW2xRgI+1lkibALAMGwMj0+cEAdRXUebcQfK7Ky4YguPmA7Dd3Vsfe68fKcmmXMAniDxfu2OAdh3Kw2luV/iDsehye+fSrtWevKu2mr6vr5d3t0Jj1V7u+uul10S2vbW2+t+pxFxpEOCoRflCuUCq6HPb1yw3dOO/TisW78O20iEzRQqQCFCoCp4+XzFPULnv1yce3YywuWZd4V0+c4OJE4bIA4BRsHIOeCRis5yzqq4EgGGYEgqMMB9UBzkEYPHPJpqo7JXbSbbTvf7KTu/Xr310uaWurK7abvrqlZdOjPOLrwVpsqvtgiLMxXcqKCcE5UI5wMcrvQnPb0HNT+AtKyw+z+WxyZCnynABwrMGHXAyOucDI4Neu3AwVwyhsn5eGRTz0/iOB06jseQaxpfOBJMaupGDjGcN91cHguCS7AjHUdOK644jRaW5ZLRPyi9fNtu3ftoQ4S6Nq3S1lZb+tv6VmeSS+BbU4aKaZGZVACuynGeCwDc+g69eSSagPgmONSI7y6jB2k7JGG87iQw39Bn+HdlTyB2Pq8sbgKQjKytGp3E5+8vIC5H54646ZqvLbRSldpAYn7gbBZs5I+oIGAe/6dSxXK9lurrRqy11T666LtsQk3LR6Nrleu/Xfy/Kx5Tc+GbvYMatqS4wu4XBAUBXJBUclgoPzDBY85DCsG70TWFG+LXr1QFZF+Yhg3TaRwDkZBPD4617dNZlsLgYbIb5RuDZ6cjbISwOD15OOlYV1Z73OSxxt4+6pK9MjGCF++G9sc1nPGVEnKNtdrra7XTdPvd/PS6qMLy1+Hdq7d3eKV9P6dum3g154Z1u5/d3Gs3zK+NpjlPXqwc7uQ5GB2Ve+ayH8ANdOpm1K/ZyqnMjHaMHaEDiTYFGDgHHBPWvcpbZIyQwQxn5TlgwVhkAcfNjqQD0XAPGKyp7ixsY2Lso2YLGMnysLkA7D/Hg56EdSeAMcjxVSXvOSeml1bV8r6q+63s0/Wxu46JK9n5/4VHt8lq+21zypPhZYSEvczySxlsK7SEly/ABwzbemELAKTnBGa04/AfhTTonaaK3d4wrkzbvlC8qCWxnPU8FRnuQKPEnxG0rRYZt86l2BVI0Khm3YIwo++R146dOM185eLvHfiLxVFJaNOujaRuQGNCFu7lGPzgsOFVc4yeT9KqFSrU1cpRT6Jaad2tn/Ntvbqg9g2/fbjHz5lfVW+ffp3epB8UfG2kRSHw34M06O41WSTdd3lqn7m1C8LH5u5leQkl2EZ+VVC8GvCY/DlrZzre68z6jrk/NpZZATeAWB2kgbByzN1YKe4r1TSfDGozLImiWQt4k+abWL0ELiQ5BUMN8rEYYPnAx6VsNZeH/AAwsj3NxFq+pt8811c4kl34ziIsSI4kwc7QPl68E12UXOUlDV3lF8sXd2stZX09F0e29gm+RNRSdlpo+W2l7tafLW+l2tbec2fhC4cHVfE+xLeFRPa2iuqwQwsN2NqHYXVQNxJ+bHXNeP/ED4hW1uJrfRyf7OtrmCAyxuSxdW82SFgDlo41XzHK7htKpzkitj4geNZ9XS6+yXrWOnGW4McSgss1rAQiucfcikc7o0PMiEd6+Ydc+13l7b29uyyo6OxATZFh5fLknfI3EptADLlimVH3TX0mDw8ac4uo13tfRLS7b6Sd7eT2WzPJrYlya1d+V3dmkrtW5V6dfM3/hD4/vL34geILGRmbSNUeWbTrjIAXUbSRGnkwx8xTeplbdSvO1h7V9x6VeJKnlGVvMCIMbcZcAEqXHT5SMN6ALnrXwLbaTaeHLy1m02KBLz7Pb3LvECGS7aYPxkFl3hW46nOelfWXhTWftVrHOw8szRx+ZGwKzxkKpKODyHQ8HPU/p8pxThYLFLE0U1TqwjCTs7Jwsrv1SWm7sfWcNYmUqM8PVa9pCfNSi0ruEvxTTvdq29+tz2mO8ETpA27d5isHyAcBSS2fm+VgjDYc84I5Izt/2kkSvwVWVfukY+6OWz+JdjgZC5A4Irzr7f5il4yzAL/F8hBQlQ2G7E/KQwyQSw55KLqcsuIJmVXBBjUFunLRA/wAJIwwYEdGAAr4CtPlk7qUrOL3aS1WrejS0b+WvRH6Fgmna9r26N7u13Zabq1n5Hoi3RtpJJUkDGeLB2ncN6qGDKeCBzkdueOapzXG2JLfz2zcSHeASsbG4XzdrNjIywK9DzkHAJNYKX8Etsy4ZJk/dyDPEcm390QOh8xeExwBjOcVDFdiSGON3VnTdErsf3m5XViAerMuCN55VdwrNYrmpuKSXMk05Oy1tv69n5p2PW934tPdST+1dNRt8+29+/U69dQlktreNQDAu8wngGKSAZ2EAjarBXZVbh8fMTkUVzhuzEtxEzRbWJw/HljeAI2kwMM2CQ2OqsQe9FdFOtywilF/OCfWOzdtPlpvujB0tdtfJR6tWvpvZu/np2P4lYiWWLcd27Oc857c59uPpx0rSMUeUG0AfO3HHIBwePTA/Kiiv6ioq8tdf3i31/l7n86bN+UIW8tVsesfDj4wfE/4dyRad4K8ceIPDtgT9qNlYXrC1+0Oy75vImWWISPk72C5b+LOBX7OfAD4s/ELxhpsC+KPEcuuhoYif7SsNJuSSRuyWew3E5YnOeM8UUV4uK0xkEtE+a6WidlG10j26tGjUyfnqUqc5qKtKcIyktvtSTf4n3fqXhDw1N4UbWW0e1XUvs3mfaYRJb/P5bnd5NvJFBnIB/wBVjjpXz7JFGs6qq4UryAWGeR155+h+lFFcWKSUnZJe69tPP8z83ou9WsnqlXikuy5qei7LVhMAr5XI5box7MRyM8jHGDxjtVZ5HisNTuYztmgsL2aJ8A7JYrZmjcKwKZRgCAVI9QaKK4G37Ju7uoSd+u0ep14XXERT1Xt0rdP4kemx/Pp4j1rVfFfxM8TX/iK/udXvG124iM95IZGEUcpVI1A2qiKvARFVcdq+sfhrZ2qLbhYI1GSMAdgFIH5k/XvRRXy/Ejf9nwV3b2cHa+l3Df1P3vhOEPbP3Y6cqXurTSO2mh9//D60tkW3CwooMiIcD+EopI/E8nue9fVeiW8KqAsSAIVVQBwF+UkY6YJ5OetFFfzxiveq1+b3rOolfW2kdrn6lHSGn9/8FC33Hq1jFGkDlEVThUBA6KApAHpzycck8nJrrtMgiK2/yDqxPXBOU5I7nk89qKK8eHwv/Av/AEqP+b+9nPNtqF29v0Rv7VKdP+W7DqRwGwOh4wOh6/jWJGiy3ziQbwswjAPTYN4CkdwAoxnOPxOSisvtL/t785GtP+HL0X/pZ0RVTKQQCFRioPRcLGBtH8OAx24xtycYyaq4HnFP4QYowOcBGwWA9NxALEYJwMk0UU4fDJ9brX/t6P8AmxSekH15Yfi0b5ABgQAbfOjXGOq4IwT1IHYEnHasLVkUXqIFAUmLj6vz755PPX9KKK6Uld6Lft5IfRer/Q2raNN1y20bo1KRnuqmRUIB/wB0kA9RnIIPNFyAq6iVypDwRAgkERsBuXPXB70UVMtakb677+kv8l9xdl7WWi+CD/AyrccXT/xZZN2TnYuMKPQD0H1PNaCAf6KOx84nHGSoXaTjrtycemeKKKV3aSu7e0/KKKkuvX3df+4lNflp6HR2YG4DAwTg/TYv5evHfnrViRQLwgAYLxA5GeBzgZzjkDOMZ75oorTB/HL/AAf/ACBlZc81bTkenTSWn3GyFC2zlcqS8wJBIOAV75zWnZIotSec7zzubnCDGeecdvT8BRRXfQSvLTaUbf8AgLOYtxgeRG2PmMUj5/2vN2bsdM7SQTjnqeQKnlACpjjdLGDjjIC7gOPQgEf/AK6KKmi/fl8vxcL/AHmUn70P8f8A7an+ZIvMiZ7iJj7sS2SfrgZ7HvmpLxiEmwTwMjnoQ8dFFdFNvnhq/gj/AO2Gc1+EL/hF/nqfygftVu7fE/xOjO7L/wAJj4ukwzMfnF5Eobk5yFYqD2BwOK+crBVZMsASrSAEgEjaTj/PfvRRX9WcK/8AIly9dPYw/Hc/nrieUnnGOu27Tha7btp0ueoeHreA20kxhjMqWz7X2Lkfe9sfwqee4z1qVIYrqPbcIJV3ocNnGeT2I78+lFFe7V3t0vLT7j4+T99/9fbfK8NPQ0/sVpazW0tvbQRSeaE3rGu7a4UsMkE8nv1HYgVzPiUAGQbRjzF4wMcrIemMZzzn1J9TRRXBW/h0fNJvzd46vuztwbdkru3NL/0szzGkeih0UKzs6sw6lcdOc46npg11ekW8EcFkiRIqlCMAfT15zyfm+970UV5zb9nHV/E1uem9o/4Zf+lQNuW3gHPlJnzAM454lCcnudoAyeeOua1rKOPzXXYu1rrYwKg7lHABzycDjnmiiuSo3apq9/0p/wCb+86KSXt3ov4q6f3Yn6lf8E/dNsEt/iJqSWsS3yXenWy3IX94sEVok8cQOcBVmkeQcfeY1+zPwht4U07Ub9UxeSi3jefLFyjCXKjJKqDtGdoXpjoTkor5nMNa9W+tqcEr9E4Qul6nfR0slovby0W21Lp8z7R8G20E/wAP9MeaNZHP2xtzZLbjISTuzkEn0NYqzSxMfLkdfnI+8W4BHHzZ49ulFFePd3hq93/6bR0rSCa0fNLVb7yMrUby6tb/AP0eeSLcRuCtwfnDYwcjAPQdAOBxxXW6XczzbRJIzbnkLdFyfl/ugY98Yz3zRRWcdKz+bOyH8Ff4ZfnE6VwFkRVG0bDwOO/fHU+55rd0RVlgZZBuBEpOc845GT1PQdT046UUUJtThZtXbvb5f5EyXuJ9fc/9KRpooYFWG4fIvPPykEkAnkDIHAPHaoEAEhX+HMnB5+6Vx1z0yaKK6k/dl8vzOJ7rzevnozH1EAzPnqWHOTuHyg8N95eeflI5+tUp4Io1LogDHAJyTkFlzwSRzk9qKK0jt93/AKSjZbfOP/tpiTRR/MdgzG2U/wBncfm+ucnrnHbtWHKBluvDKByf4SgHOcn3z175oorNO0lb+7+SBatX/kT/ABLcaLtXj74UsCSQT64JwD9Md/U1M0EKeWyxoCY3JOOeASMHtg8jGOcnqaKK6lqpX/lX5X/MzilzbL4vzpQf5tv1bZjzqC7Lj5RC8g5OQ4jZgwPUEHnr7dDXMXDu1ruLEsQCT3JAJByPTAx6dOhNFFKWlNec4389IDjro9Vpv/iieca1eXKibErDO0HhSSNpbqVz15z1r528b65q0VleeXfTpiOLG0qCN3nBsHbkZCr09OOaKKxfxfJf+lI9TCRj7WlotpdF0ULfddnitoPtW6e5Z55dhO+V3c5IJPDMR1APTqOK9Z8BaHpN6huLuxguJYuYzMGdUIIwViZjFu5PzbM+9FFa02/ZrV/HHr/eivy09DHGN+zkru13pc3/ABX/AKLcS21uTDAGhXykJCbdoOMemSeK+QfHd3ci31mYSsJUu/JVxjiJTwgGNu3gZ4+bo2RRRXu4BLXRf8uun+E8mo3fd7r8bX+/qfOqs1yT55MmIIyNx6GRNz4AwBljkY+70XArH12GKHWbMRIqY02EjaMYO0tkHqPmdj9Tmiivcn+r/KJw4b3sQ1LVezlo9VvDudH4Jtbe61KaS4iWZ4pikbSZYqioGVQSeQGJIBzjJro/C1/eSeK/Flq9w7QW+q6ckEZxtjWWwieRVwAcO5LHJPJOMUUV4mff8iyr5VqdvLRbH0nD3/I0l/17n/6UewbmCW8oZvMYFWO44YKxCgrnadoAC8fLgYxirbsSkPJysyAEcMBsLfeHPUnv+lFFfk2K+Go+vPD/ANKR+lYBL2bdlez167wL9uzC7jXcdsolWQZ4ZYy4TPuAAMjBIGCTU9k7gjDEfvkbr/E6tuP496KK82Ddpav7PX+8l+R70UvZUdP+Xcf/AEmJfyROADx5KOR1BZnw2Qcgq2fmU5U9SKKKKrGTmnQtOS/cQ2k138wWz/xP8ov89T//2Q==">
            <a:extLst>
              <a:ext uri="{FF2B5EF4-FFF2-40B4-BE49-F238E27FC236}">
                <a16:creationId xmlns:a16="http://schemas.microsoft.com/office/drawing/2014/main" id="{AA09566E-B876-4A3E-AD00-5887CC69EC4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BC732E31-5148-433B-A45A-775C6E70D92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573" t="3948" r="11965" b="33939"/>
          <a:stretch/>
        </p:blipFill>
        <p:spPr>
          <a:xfrm>
            <a:off x="591436" y="2974736"/>
            <a:ext cx="889701" cy="1080000"/>
          </a:xfrm>
          <a:prstGeom prst="rect">
            <a:avLst/>
          </a:prstGeom>
        </p:spPr>
      </p:pic>
      <p:sp>
        <p:nvSpPr>
          <p:cNvPr id="11" name="Text Box 73">
            <a:extLst>
              <a:ext uri="{FF2B5EF4-FFF2-40B4-BE49-F238E27FC236}">
                <a16:creationId xmlns:a16="http://schemas.microsoft.com/office/drawing/2014/main" id="{3D3D22A7-3B5F-4A22-A5AB-F50C139B7C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90304" y="6627168"/>
            <a:ext cx="2901696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altLang="fr-FR" sz="900" b="0" i="0" u="sng" strike="noStrike" kern="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omic Sans MS" pitchFamily="66" charset="0"/>
                <a:ea typeface="+mn-ea"/>
                <a:cs typeface="Arial" charset="0"/>
              </a:rPr>
              <a:t>© Yvon RENOTTE – </a:t>
            </a:r>
            <a:r>
              <a:rPr kumimoji="0" lang="fr-BE" altLang="fr-FR" sz="900" b="0" i="0" u="sng" strike="noStrike" kern="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omic Sans MS" pitchFamily="66" charset="0"/>
                <a:ea typeface="+mn-ea"/>
                <a:cs typeface="Arial" charset="0"/>
              </a:rPr>
              <a:t>PromOptica</a:t>
            </a:r>
            <a:r>
              <a:rPr kumimoji="0" lang="fr-BE" altLang="fr-FR" sz="900" b="0" i="0" u="sng" strike="noStrike" kern="0" cap="none" spc="0" normalizeH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omic Sans MS" pitchFamily="66" charset="0"/>
                <a:ea typeface="+mn-ea"/>
                <a:cs typeface="Arial" charset="0"/>
              </a:rPr>
              <a:t> </a:t>
            </a:r>
            <a:r>
              <a:rPr kumimoji="0" lang="fr-BE" altLang="fr-FR" sz="900" b="0" i="0" u="sng" strike="noStrike" kern="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omic Sans MS" pitchFamily="66" charset="0"/>
                <a:ea typeface="+mn-ea"/>
                <a:cs typeface="Arial" charset="0"/>
              </a:rPr>
              <a:t> (18-06-2018)</a:t>
            </a:r>
            <a:endParaRPr kumimoji="0" lang="fr-FR" altLang="fr-FR" sz="900" b="0" i="0" u="sng" strike="noStrike" kern="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Comic Sans MS" pitchFamily="66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00033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53EE4A6C-A093-485D-9AE5-D8AC610A5E42}"/>
              </a:ext>
            </a:extLst>
          </p:cNvPr>
          <p:cNvCxnSpPr/>
          <p:nvPr/>
        </p:nvCxnSpPr>
        <p:spPr>
          <a:xfrm>
            <a:off x="3932808" y="541538"/>
            <a:ext cx="0" cy="5779363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CC059791-396E-4880-95A3-B2ACE8ACBC9F}"/>
              </a:ext>
            </a:extLst>
          </p:cNvPr>
          <p:cNvCxnSpPr/>
          <p:nvPr/>
        </p:nvCxnSpPr>
        <p:spPr>
          <a:xfrm>
            <a:off x="8257721" y="534138"/>
            <a:ext cx="0" cy="5779363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ZoneTexte 4">
            <a:extLst>
              <a:ext uri="{FF2B5EF4-FFF2-40B4-BE49-F238E27FC236}">
                <a16:creationId xmlns:a16="http://schemas.microsoft.com/office/drawing/2014/main" id="{0651015E-528B-48DB-B9EC-C77C3E9B4AFF}"/>
              </a:ext>
            </a:extLst>
          </p:cNvPr>
          <p:cNvSpPr txBox="1"/>
          <p:nvPr/>
        </p:nvSpPr>
        <p:spPr>
          <a:xfrm>
            <a:off x="781234" y="3072418"/>
            <a:ext cx="24058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Avant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5FE37A42-759F-48B9-9E3D-2F7602814F5C}"/>
              </a:ext>
            </a:extLst>
          </p:cNvPr>
          <p:cNvSpPr txBox="1"/>
          <p:nvPr/>
        </p:nvSpPr>
        <p:spPr>
          <a:xfrm>
            <a:off x="8913196" y="3072418"/>
            <a:ext cx="24058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Après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D1AF2E0-B191-4558-A563-72E51B2792C9}"/>
              </a:ext>
            </a:extLst>
          </p:cNvPr>
          <p:cNvSpPr txBox="1"/>
          <p:nvPr/>
        </p:nvSpPr>
        <p:spPr>
          <a:xfrm>
            <a:off x="4279036" y="3072418"/>
            <a:ext cx="36753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Einstein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CE9CBA60-18C6-4941-955A-F70BAD9F5459}"/>
              </a:ext>
            </a:extLst>
          </p:cNvPr>
          <p:cNvSpPr txBox="1"/>
          <p:nvPr/>
        </p:nvSpPr>
        <p:spPr>
          <a:xfrm>
            <a:off x="3425289" y="27196"/>
            <a:ext cx="10298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1905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203EF700-60B5-4D70-B4F4-571248682783}"/>
              </a:ext>
            </a:extLst>
          </p:cNvPr>
          <p:cNvSpPr txBox="1"/>
          <p:nvPr/>
        </p:nvSpPr>
        <p:spPr>
          <a:xfrm>
            <a:off x="7742816" y="37554"/>
            <a:ext cx="10298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1917</a:t>
            </a:r>
          </a:p>
        </p:txBody>
      </p:sp>
      <p:sp>
        <p:nvSpPr>
          <p:cNvPr id="12" name="Text Box 73">
            <a:extLst>
              <a:ext uri="{FF2B5EF4-FFF2-40B4-BE49-F238E27FC236}">
                <a16:creationId xmlns:a16="http://schemas.microsoft.com/office/drawing/2014/main" id="{18084C78-51E9-485C-AC2F-2317E9C642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90304" y="6627168"/>
            <a:ext cx="2901696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altLang="fr-FR" sz="900" b="0" i="0" u="sng" strike="noStrike" kern="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omic Sans MS" pitchFamily="66" charset="0"/>
                <a:ea typeface="+mn-ea"/>
                <a:cs typeface="Arial" charset="0"/>
              </a:rPr>
              <a:t>© Yvon RENOTTE – </a:t>
            </a:r>
            <a:r>
              <a:rPr kumimoji="0" lang="fr-BE" altLang="fr-FR" sz="900" b="0" i="0" u="sng" strike="noStrike" kern="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omic Sans MS" pitchFamily="66" charset="0"/>
                <a:ea typeface="+mn-ea"/>
                <a:cs typeface="Arial" charset="0"/>
              </a:rPr>
              <a:t>PromOptica</a:t>
            </a:r>
            <a:r>
              <a:rPr kumimoji="0" lang="fr-BE" altLang="fr-FR" sz="900" b="0" i="0" u="sng" strike="noStrike" kern="0" cap="none" spc="0" normalizeH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omic Sans MS" pitchFamily="66" charset="0"/>
                <a:ea typeface="+mn-ea"/>
                <a:cs typeface="Arial" charset="0"/>
              </a:rPr>
              <a:t> </a:t>
            </a:r>
            <a:r>
              <a:rPr kumimoji="0" lang="fr-BE" altLang="fr-FR" sz="900" b="0" i="0" u="sng" strike="noStrike" kern="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omic Sans MS" pitchFamily="66" charset="0"/>
                <a:ea typeface="+mn-ea"/>
                <a:cs typeface="Arial" charset="0"/>
              </a:rPr>
              <a:t> (18-06-2018)</a:t>
            </a:r>
            <a:endParaRPr kumimoji="0" lang="fr-FR" altLang="fr-FR" sz="900" b="0" i="0" u="sng" strike="noStrike" kern="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Comic Sans MS" pitchFamily="66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0636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53EE4A6C-A093-485D-9AE5-D8AC610A5E42}"/>
              </a:ext>
            </a:extLst>
          </p:cNvPr>
          <p:cNvCxnSpPr/>
          <p:nvPr/>
        </p:nvCxnSpPr>
        <p:spPr>
          <a:xfrm>
            <a:off x="3932808" y="541538"/>
            <a:ext cx="0" cy="5779363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CC059791-396E-4880-95A3-B2ACE8ACBC9F}"/>
              </a:ext>
            </a:extLst>
          </p:cNvPr>
          <p:cNvCxnSpPr/>
          <p:nvPr/>
        </p:nvCxnSpPr>
        <p:spPr>
          <a:xfrm>
            <a:off x="8257721" y="534138"/>
            <a:ext cx="0" cy="5779363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ZoneTexte 4">
            <a:extLst>
              <a:ext uri="{FF2B5EF4-FFF2-40B4-BE49-F238E27FC236}">
                <a16:creationId xmlns:a16="http://schemas.microsoft.com/office/drawing/2014/main" id="{0651015E-528B-48DB-B9EC-C77C3E9B4AFF}"/>
              </a:ext>
            </a:extLst>
          </p:cNvPr>
          <p:cNvSpPr txBox="1"/>
          <p:nvPr/>
        </p:nvSpPr>
        <p:spPr>
          <a:xfrm>
            <a:off x="781234" y="3072418"/>
            <a:ext cx="24058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Avant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5FE37A42-759F-48B9-9E3D-2F7602814F5C}"/>
              </a:ext>
            </a:extLst>
          </p:cNvPr>
          <p:cNvSpPr txBox="1"/>
          <p:nvPr/>
        </p:nvSpPr>
        <p:spPr>
          <a:xfrm>
            <a:off x="8913196" y="3072418"/>
            <a:ext cx="24058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Après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D1AF2E0-B191-4558-A563-72E51B2792C9}"/>
              </a:ext>
            </a:extLst>
          </p:cNvPr>
          <p:cNvSpPr txBox="1"/>
          <p:nvPr/>
        </p:nvSpPr>
        <p:spPr>
          <a:xfrm>
            <a:off x="4279036" y="3072418"/>
            <a:ext cx="36753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Einstein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CE9CBA60-18C6-4941-955A-F70BAD9F5459}"/>
              </a:ext>
            </a:extLst>
          </p:cNvPr>
          <p:cNvSpPr txBox="1"/>
          <p:nvPr/>
        </p:nvSpPr>
        <p:spPr>
          <a:xfrm>
            <a:off x="3425289" y="27196"/>
            <a:ext cx="10298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1905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203EF700-60B5-4D70-B4F4-571248682783}"/>
              </a:ext>
            </a:extLst>
          </p:cNvPr>
          <p:cNvSpPr txBox="1"/>
          <p:nvPr/>
        </p:nvSpPr>
        <p:spPr>
          <a:xfrm>
            <a:off x="7742816" y="37554"/>
            <a:ext cx="10298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1917</a:t>
            </a:r>
          </a:p>
        </p:txBody>
      </p:sp>
      <p:sp>
        <p:nvSpPr>
          <p:cNvPr id="11" name="Text Box 73">
            <a:extLst>
              <a:ext uri="{FF2B5EF4-FFF2-40B4-BE49-F238E27FC236}">
                <a16:creationId xmlns:a16="http://schemas.microsoft.com/office/drawing/2014/main" id="{88B69257-9E8F-4089-A2CA-F6E962A91E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90304" y="6627168"/>
            <a:ext cx="2901696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altLang="fr-FR" sz="900" b="0" i="0" u="sng" strike="noStrike" kern="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omic Sans MS" pitchFamily="66" charset="0"/>
                <a:ea typeface="+mn-ea"/>
                <a:cs typeface="Arial" charset="0"/>
              </a:rPr>
              <a:t>© Yvon RENOTTE – </a:t>
            </a:r>
            <a:r>
              <a:rPr kumimoji="0" lang="fr-BE" altLang="fr-FR" sz="900" b="0" i="0" u="sng" strike="noStrike" kern="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omic Sans MS" pitchFamily="66" charset="0"/>
                <a:ea typeface="+mn-ea"/>
                <a:cs typeface="Arial" charset="0"/>
              </a:rPr>
              <a:t>PromOptica</a:t>
            </a:r>
            <a:r>
              <a:rPr kumimoji="0" lang="fr-BE" altLang="fr-FR" sz="900" b="0" i="0" u="sng" strike="noStrike" kern="0" cap="none" spc="0" normalizeH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omic Sans MS" pitchFamily="66" charset="0"/>
                <a:ea typeface="+mn-ea"/>
                <a:cs typeface="Arial" charset="0"/>
              </a:rPr>
              <a:t> </a:t>
            </a:r>
            <a:r>
              <a:rPr kumimoji="0" lang="fr-BE" altLang="fr-FR" sz="900" b="0" i="0" u="sng" strike="noStrike" kern="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omic Sans MS" pitchFamily="66" charset="0"/>
                <a:ea typeface="+mn-ea"/>
                <a:cs typeface="Arial" charset="0"/>
              </a:rPr>
              <a:t> (18-06-2018)</a:t>
            </a:r>
            <a:endParaRPr kumimoji="0" lang="fr-FR" altLang="fr-FR" sz="900" b="0" i="0" u="sng" strike="noStrike" kern="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Comic Sans MS" pitchFamily="66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4852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0.0007 L -0.00026 -0.36135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-1803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2.96296E-6 L -0.00169 -0.36482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-18241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96296E-6 L -0.00078 -0.36482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-18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53EE4A6C-A093-485D-9AE5-D8AC610A5E42}"/>
              </a:ext>
            </a:extLst>
          </p:cNvPr>
          <p:cNvCxnSpPr/>
          <p:nvPr/>
        </p:nvCxnSpPr>
        <p:spPr>
          <a:xfrm>
            <a:off x="3932808" y="541538"/>
            <a:ext cx="0" cy="5779363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CC059791-396E-4880-95A3-B2ACE8ACBC9F}"/>
              </a:ext>
            </a:extLst>
          </p:cNvPr>
          <p:cNvCxnSpPr/>
          <p:nvPr/>
        </p:nvCxnSpPr>
        <p:spPr>
          <a:xfrm>
            <a:off x="8257721" y="534138"/>
            <a:ext cx="0" cy="5779363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ZoneTexte 5">
            <a:extLst>
              <a:ext uri="{FF2B5EF4-FFF2-40B4-BE49-F238E27FC236}">
                <a16:creationId xmlns:a16="http://schemas.microsoft.com/office/drawing/2014/main" id="{5FE37A42-759F-48B9-9E3D-2F7602814F5C}"/>
              </a:ext>
            </a:extLst>
          </p:cNvPr>
          <p:cNvSpPr txBox="1"/>
          <p:nvPr/>
        </p:nvSpPr>
        <p:spPr>
          <a:xfrm>
            <a:off x="8904052" y="569708"/>
            <a:ext cx="24058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Après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D1AF2E0-B191-4558-A563-72E51B2792C9}"/>
              </a:ext>
            </a:extLst>
          </p:cNvPr>
          <p:cNvSpPr txBox="1"/>
          <p:nvPr/>
        </p:nvSpPr>
        <p:spPr>
          <a:xfrm>
            <a:off x="4260748" y="569708"/>
            <a:ext cx="36753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Einstein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CE9CBA60-18C6-4941-955A-F70BAD9F5459}"/>
              </a:ext>
            </a:extLst>
          </p:cNvPr>
          <p:cNvSpPr txBox="1"/>
          <p:nvPr/>
        </p:nvSpPr>
        <p:spPr>
          <a:xfrm>
            <a:off x="3425289" y="27196"/>
            <a:ext cx="10298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1905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203EF700-60B5-4D70-B4F4-571248682783}"/>
              </a:ext>
            </a:extLst>
          </p:cNvPr>
          <p:cNvSpPr txBox="1"/>
          <p:nvPr/>
        </p:nvSpPr>
        <p:spPr>
          <a:xfrm>
            <a:off x="7742816" y="37554"/>
            <a:ext cx="10298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1917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F5361804-998C-4D58-B86D-2443C7E12145}"/>
              </a:ext>
            </a:extLst>
          </p:cNvPr>
          <p:cNvSpPr txBox="1"/>
          <p:nvPr/>
        </p:nvSpPr>
        <p:spPr>
          <a:xfrm>
            <a:off x="0" y="1278385"/>
            <a:ext cx="3932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2400" b="0" i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La gravitation est une force</a:t>
            </a:r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B2DB7C9D-3395-4E1F-A6B3-31270DA3FD3C}"/>
              </a:ext>
            </a:extLst>
          </p:cNvPr>
          <p:cNvGrpSpPr/>
          <p:nvPr/>
        </p:nvGrpSpPr>
        <p:grpSpPr>
          <a:xfrm>
            <a:off x="-8879" y="1686782"/>
            <a:ext cx="3932807" cy="1938992"/>
            <a:chOff x="-8879" y="1686782"/>
            <a:chExt cx="3932807" cy="1938992"/>
          </a:xfrm>
        </p:grpSpPr>
        <p:grpSp>
          <p:nvGrpSpPr>
            <p:cNvPr id="15" name="Groupe 14">
              <a:extLst>
                <a:ext uri="{FF2B5EF4-FFF2-40B4-BE49-F238E27FC236}">
                  <a16:creationId xmlns:a16="http://schemas.microsoft.com/office/drawing/2014/main" id="{0D3F7941-6141-42D3-BE41-91806CDD6762}"/>
                </a:ext>
              </a:extLst>
            </p:cNvPr>
            <p:cNvGrpSpPr/>
            <p:nvPr/>
          </p:nvGrpSpPr>
          <p:grpSpPr>
            <a:xfrm>
              <a:off x="-8879" y="1686782"/>
              <a:ext cx="3932807" cy="1938992"/>
              <a:chOff x="-8879" y="1722294"/>
              <a:chExt cx="3932807" cy="1938992"/>
            </a:xfrm>
          </p:grpSpPr>
          <p:sp>
            <p:nvSpPr>
              <p:cNvPr id="10" name="ZoneTexte 9">
                <a:extLst>
                  <a:ext uri="{FF2B5EF4-FFF2-40B4-BE49-F238E27FC236}">
                    <a16:creationId xmlns:a16="http://schemas.microsoft.com/office/drawing/2014/main" id="{11C8F538-F0DA-4671-BF08-059C412221DA}"/>
                  </a:ext>
                </a:extLst>
              </p:cNvPr>
              <p:cNvSpPr txBox="1"/>
              <p:nvPr/>
            </p:nvSpPr>
            <p:spPr>
              <a:xfrm>
                <a:off x="-8879" y="1722294"/>
                <a:ext cx="3932807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BE" sz="2400" b="1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Galilée</a:t>
                </a:r>
              </a:p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BE" sz="24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BE" sz="24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BE" sz="24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BE" sz="2400" b="1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Newton    </a:t>
                </a:r>
                <a:r>
                  <a:rPr kumimoji="0" lang="fr-BE" sz="2400" b="1" i="1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‘</a:t>
                </a:r>
              </a:p>
            </p:txBody>
          </p:sp>
          <p:pic>
            <p:nvPicPr>
              <p:cNvPr id="13" name="Image 12">
                <a:extLst>
                  <a:ext uri="{FF2B5EF4-FFF2-40B4-BE49-F238E27FC236}">
                    <a16:creationId xmlns:a16="http://schemas.microsoft.com/office/drawing/2014/main" id="{B4A70250-3640-467A-88E4-B4582F86555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rightnessContrast brigh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787" r="16801" b="7832"/>
              <a:stretch/>
            </p:blipFill>
            <p:spPr>
              <a:xfrm>
                <a:off x="322533" y="2100587"/>
                <a:ext cx="1083095" cy="1440000"/>
              </a:xfrm>
              <a:prstGeom prst="rect">
                <a:avLst/>
              </a:prstGeom>
            </p:spPr>
          </p:pic>
          <p:pic>
            <p:nvPicPr>
              <p:cNvPr id="14" name="Image 13">
                <a:extLst>
                  <a:ext uri="{FF2B5EF4-FFF2-40B4-BE49-F238E27FC236}">
                    <a16:creationId xmlns:a16="http://schemas.microsoft.com/office/drawing/2014/main" id="{14069E22-48C3-4848-ADFA-C038DD53564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rightnessContrast brigh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245" r="4738" b="17282"/>
              <a:stretch/>
            </p:blipFill>
            <p:spPr>
              <a:xfrm>
                <a:off x="2452629" y="1843841"/>
                <a:ext cx="1078519" cy="1440000"/>
              </a:xfrm>
              <a:prstGeom prst="rect">
                <a:avLst/>
              </a:prstGeom>
            </p:spPr>
          </p:pic>
        </p:grpSp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id="{FC6BF45D-0989-4B2F-90BF-528361B4A9AD}"/>
                </a:ext>
              </a:extLst>
            </p:cNvPr>
            <p:cNvSpPr txBox="1"/>
            <p:nvPr/>
          </p:nvSpPr>
          <p:spPr>
            <a:xfrm rot="16200000">
              <a:off x="614129" y="2540974"/>
              <a:ext cx="184651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BE" sz="1200" b="0" i="1" u="none" strike="noStrike" kern="1200" cap="none" spc="0" normalizeH="0" baseline="0" noProof="0" dirty="0">
                  <a:ln>
                    <a:noFill/>
                  </a:ln>
                  <a:solidFill>
                    <a:srgbClr val="3333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Galileo Galilei (1564-1642)</a:t>
              </a:r>
            </a:p>
          </p:txBody>
        </p:sp>
        <p:sp>
          <p:nvSpPr>
            <p:cNvPr id="17" name="ZoneTexte 16">
              <a:extLst>
                <a:ext uri="{FF2B5EF4-FFF2-40B4-BE49-F238E27FC236}">
                  <a16:creationId xmlns:a16="http://schemas.microsoft.com/office/drawing/2014/main" id="{1FFEC16A-7F86-46C7-8BBE-44ECBBBDECAE}"/>
                </a:ext>
              </a:extLst>
            </p:cNvPr>
            <p:cNvSpPr txBox="1"/>
            <p:nvPr/>
          </p:nvSpPr>
          <p:spPr>
            <a:xfrm rot="5400000">
              <a:off x="1394773" y="2517899"/>
              <a:ext cx="1856964" cy="2832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BE" sz="1200" b="0" i="1" u="none" strike="noStrike" kern="1200" cap="none" spc="0" normalizeH="0" baseline="0" noProof="0" dirty="0">
                  <a:ln>
                    <a:noFill/>
                  </a:ln>
                  <a:solidFill>
                    <a:srgbClr val="3333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Isaac Newton (1643-1727)</a:t>
              </a:r>
            </a:p>
          </p:txBody>
        </p:sp>
      </p:grpSp>
      <p:sp>
        <p:nvSpPr>
          <p:cNvPr id="20" name="ZoneTexte 19">
            <a:extLst>
              <a:ext uri="{FF2B5EF4-FFF2-40B4-BE49-F238E27FC236}">
                <a16:creationId xmlns:a16="http://schemas.microsoft.com/office/drawing/2014/main" id="{AAA23452-499E-4D7F-A566-8291574BE473}"/>
              </a:ext>
            </a:extLst>
          </p:cNvPr>
          <p:cNvSpPr txBox="1"/>
          <p:nvPr/>
        </p:nvSpPr>
        <p:spPr>
          <a:xfrm>
            <a:off x="781233" y="597350"/>
            <a:ext cx="24058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Avant</a:t>
            </a:r>
          </a:p>
        </p:txBody>
      </p:sp>
      <p:grpSp>
        <p:nvGrpSpPr>
          <p:cNvPr id="33" name="Groupe 32">
            <a:extLst>
              <a:ext uri="{FF2B5EF4-FFF2-40B4-BE49-F238E27FC236}">
                <a16:creationId xmlns:a16="http://schemas.microsoft.com/office/drawing/2014/main" id="{CB866FDF-EE5F-436E-B9DD-8F9596CE0632}"/>
              </a:ext>
            </a:extLst>
          </p:cNvPr>
          <p:cNvGrpSpPr/>
          <p:nvPr/>
        </p:nvGrpSpPr>
        <p:grpSpPr>
          <a:xfrm>
            <a:off x="1" y="3666487"/>
            <a:ext cx="3932806" cy="3159321"/>
            <a:chOff x="1" y="3666487"/>
            <a:chExt cx="3932806" cy="3159321"/>
          </a:xfrm>
        </p:grpSpPr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884003EC-758B-43AF-AED5-964DFD76F3AF}"/>
                </a:ext>
              </a:extLst>
            </p:cNvPr>
            <p:cNvSpPr txBox="1"/>
            <p:nvPr/>
          </p:nvSpPr>
          <p:spPr>
            <a:xfrm>
              <a:off x="1" y="3666487"/>
              <a:ext cx="3932806" cy="28007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BE" sz="1600" b="0" i="1" u="sng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highlight>
                    <a:srgbClr val="FFFF00"/>
                  </a:highlight>
                  <a:uLnTx/>
                  <a:uFillTx/>
                  <a:latin typeface="Calibri" panose="020F0502020204030204"/>
                  <a:ea typeface="+mn-ea"/>
                  <a:cs typeface="+mn-cs"/>
                </a:rPr>
                <a:t>Les astres exercent une force à distance, à travers l’espace</a:t>
              </a:r>
              <a:r>
                <a:rPr kumimoji="0" lang="fr-BE" sz="16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, sur les autres corps célestes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BE" sz="16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Cette force est proportionnelle à la masse m</a:t>
              </a:r>
              <a:r>
                <a:rPr kumimoji="0" lang="fr-BE" sz="1600" b="0" i="1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</a:t>
              </a:r>
              <a:r>
                <a:rPr kumimoji="0" lang="fr-BE" sz="16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et inversément proportionnelle au carré de distance d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BE" sz="1600" b="1" i="1" u="sng" strike="noStrike" kern="1200" cap="none" spc="0" normalizeH="0" baseline="0" noProof="0" dirty="0">
                  <a:ln>
                    <a:noFill/>
                  </a:ln>
                  <a:solidFill>
                    <a:srgbClr val="3333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Loi de la gravitation universelle: Newton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5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BE" sz="16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paradoxe du champ: action à distance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BE" sz="16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sans contact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45B27C30-D4D7-4F4A-9C29-0D2109B6B683}"/>
                    </a:ext>
                  </a:extLst>
                </p:cNvPr>
                <p:cNvSpPr/>
                <p:nvPr/>
              </p:nvSpPr>
              <p:spPr>
                <a:xfrm>
                  <a:off x="308033" y="5287152"/>
                  <a:ext cx="3312991" cy="514051"/>
                </a:xfrm>
                <a:prstGeom prst="rect">
                  <a:avLst/>
                </a:prstGeom>
                <a:ln>
                  <a:noFill/>
                </a:ln>
              </p:spPr>
              <p:txBody>
                <a:bodyPr wrap="square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kumimoji="0" lang="fr-BE" sz="1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accPr>
                          <m:e>
                            <m:r>
                              <a:rPr kumimoji="0" lang="fr-BE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+mn-cs"/>
                              </a:rPr>
                              <m:t>𝐹</m:t>
                            </m:r>
                          </m:e>
                        </m:acc>
                        <m:r>
                          <a:rPr kumimoji="0" lang="fr-BE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=</m:t>
                        </m:r>
                        <m:r>
                          <a:rPr kumimoji="0" lang="fr-BE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𝐺</m:t>
                        </m:r>
                        <m:f>
                          <m:fPr>
                            <m:ctrlPr>
                              <a:rPr kumimoji="0" lang="fr-BE" sz="1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kumimoji="0" lang="fr-BE" sz="16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fr-BE" sz="16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kumimoji="0" lang="fr-BE" sz="16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1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kumimoji="0" lang="fr-BE" sz="16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fr-BE" sz="16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kumimoji="0" lang="fr-BE" sz="16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2</m:t>
                                </m:r>
                              </m:sub>
                            </m:sSub>
                          </m:num>
                          <m:den>
                            <m:sSup>
                              <m:sSupPr>
                                <m:ctrlPr>
                                  <a:rPr kumimoji="0" lang="fr-BE" sz="16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pPr>
                              <m:e>
                                <m:r>
                                  <a:rPr kumimoji="0" lang="fr-BE" sz="16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𝑑</m:t>
                                </m:r>
                              </m:e>
                              <m:sup>
                                <m:r>
                                  <a:rPr kumimoji="0" lang="fr-BE" sz="16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acc>
                          <m:accPr>
                            <m:chr m:val="⃗"/>
                            <m:ctrlPr>
                              <a:rPr kumimoji="0" lang="fr-BE" sz="1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kumimoji="0" lang="fr-BE" sz="16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fr-BE" sz="16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kumimoji="0" lang="fr-BE" sz="16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0</m:t>
                                </m:r>
                              </m:sub>
                            </m:sSub>
                          </m:e>
                        </m:acc>
                      </m:oMath>
                    </m:oMathPara>
                  </a14:m>
                  <a:endParaRPr kumimoji="0" lang="fr-BE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45B27C30-D4D7-4F4A-9C29-0D2109B6B68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8033" y="5287152"/>
                  <a:ext cx="3312991" cy="514051"/>
                </a:xfrm>
                <a:prstGeom prst="rect">
                  <a:avLst/>
                </a:prstGeom>
                <a:blipFill>
                  <a:blip r:embed="rId7"/>
                  <a:stretch>
                    <a:fillRect b="-3529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fr-B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Rectangle 30">
                  <a:extLst>
                    <a:ext uri="{FF2B5EF4-FFF2-40B4-BE49-F238E27FC236}">
                      <a16:creationId xmlns:a16="http://schemas.microsoft.com/office/drawing/2014/main" id="{7C57D300-E681-4452-B567-958696AFBA79}"/>
                    </a:ext>
                  </a:extLst>
                </p:cNvPr>
                <p:cNvSpPr/>
                <p:nvPr/>
              </p:nvSpPr>
              <p:spPr>
                <a:xfrm>
                  <a:off x="278249" y="6311757"/>
                  <a:ext cx="3312991" cy="514051"/>
                </a:xfrm>
                <a:prstGeom prst="rect">
                  <a:avLst/>
                </a:prstGeom>
                <a:ln>
                  <a:noFill/>
                </a:ln>
              </p:spPr>
              <p:txBody>
                <a:bodyPr wrap="square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kumimoji="0" lang="fr-BE" sz="1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accPr>
                          <m:e>
                            <m:r>
                              <a:rPr kumimoji="0" lang="fr-BE" sz="1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𝑔</m:t>
                            </m:r>
                          </m:e>
                        </m:acc>
                        <m:r>
                          <a:rPr kumimoji="0" lang="fr-BE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=</m:t>
                        </m:r>
                        <m:r>
                          <a:rPr kumimoji="0" lang="fr-BE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𝐺</m:t>
                        </m:r>
                        <m:f>
                          <m:fPr>
                            <m:ctrlPr>
                              <a:rPr kumimoji="0" lang="fr-BE" sz="1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kumimoji="0" lang="fr-BE" sz="1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𝑚</m:t>
                            </m:r>
                          </m:num>
                          <m:den>
                            <m:sSup>
                              <m:sSupPr>
                                <m:ctrlPr>
                                  <a:rPr kumimoji="0" lang="fr-BE" sz="16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pPr>
                              <m:e>
                                <m:r>
                                  <a:rPr kumimoji="0" lang="fr-BE" sz="16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𝑟</m:t>
                                </m:r>
                              </m:e>
                              <m:sup>
                                <m:r>
                                  <a:rPr kumimoji="0" lang="fr-BE" sz="16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acc>
                          <m:accPr>
                            <m:chr m:val="⃗"/>
                            <m:ctrlPr>
                              <a:rPr kumimoji="0" lang="fr-BE" sz="1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kumimoji="0" lang="fr-BE" sz="16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fr-BE" sz="16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kumimoji="0" lang="fr-BE" sz="16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0</m:t>
                                </m:r>
                              </m:sub>
                            </m:sSub>
                          </m:e>
                        </m:acc>
                      </m:oMath>
                    </m:oMathPara>
                  </a14:m>
                  <a:endParaRPr kumimoji="0" lang="fr-BE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31" name="Rectangle 30">
                  <a:extLst>
                    <a:ext uri="{FF2B5EF4-FFF2-40B4-BE49-F238E27FC236}">
                      <a16:creationId xmlns:a16="http://schemas.microsoft.com/office/drawing/2014/main" id="{7C57D300-E681-4452-B567-958696AFBA7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8249" y="6311757"/>
                  <a:ext cx="3312991" cy="514051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fr-BE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4" name="Groupe 23">
            <a:extLst>
              <a:ext uri="{FF2B5EF4-FFF2-40B4-BE49-F238E27FC236}">
                <a16:creationId xmlns:a16="http://schemas.microsoft.com/office/drawing/2014/main" id="{81093401-9387-4006-A9C1-510F0806CC92}"/>
              </a:ext>
            </a:extLst>
          </p:cNvPr>
          <p:cNvGrpSpPr/>
          <p:nvPr/>
        </p:nvGrpSpPr>
        <p:grpSpPr>
          <a:xfrm>
            <a:off x="7172823" y="4871757"/>
            <a:ext cx="1048320" cy="1698711"/>
            <a:chOff x="7172823" y="4871757"/>
            <a:chExt cx="1048320" cy="1698711"/>
          </a:xfrm>
        </p:grpSpPr>
        <p:pic>
          <p:nvPicPr>
            <p:cNvPr id="22" name="Image 21">
              <a:extLst>
                <a:ext uri="{FF2B5EF4-FFF2-40B4-BE49-F238E27FC236}">
                  <a16:creationId xmlns:a16="http://schemas.microsoft.com/office/drawing/2014/main" id="{901A3E59-A3CB-4A44-87CC-468F00934F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467" r="21934"/>
            <a:stretch/>
          </p:blipFill>
          <p:spPr>
            <a:xfrm>
              <a:off x="7172823" y="4871757"/>
              <a:ext cx="1048320" cy="1440000"/>
            </a:xfrm>
            <a:prstGeom prst="rect">
              <a:avLst/>
            </a:prstGeom>
          </p:spPr>
        </p:pic>
        <p:sp>
          <p:nvSpPr>
            <p:cNvPr id="32" name="ZoneTexte 31">
              <a:extLst>
                <a:ext uri="{FF2B5EF4-FFF2-40B4-BE49-F238E27FC236}">
                  <a16:creationId xmlns:a16="http://schemas.microsoft.com/office/drawing/2014/main" id="{6E01E30E-5454-40D3-A78C-0EA589524C30}"/>
                </a:ext>
              </a:extLst>
            </p:cNvPr>
            <p:cNvSpPr txBox="1"/>
            <p:nvPr/>
          </p:nvSpPr>
          <p:spPr>
            <a:xfrm>
              <a:off x="7174804" y="6293469"/>
              <a:ext cx="103427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BE" sz="1200" b="0" i="1" u="none" strike="noStrike" kern="1200" cap="none" spc="0" normalizeH="0" baseline="0" noProof="0" dirty="0">
                  <a:ln>
                    <a:noFill/>
                  </a:ln>
                  <a:solidFill>
                    <a:srgbClr val="3333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(1879-1955)</a:t>
              </a:r>
            </a:p>
          </p:txBody>
        </p:sp>
      </p:grpSp>
      <p:grpSp>
        <p:nvGrpSpPr>
          <p:cNvPr id="23" name="Groupe 22">
            <a:extLst>
              <a:ext uri="{FF2B5EF4-FFF2-40B4-BE49-F238E27FC236}">
                <a16:creationId xmlns:a16="http://schemas.microsoft.com/office/drawing/2014/main" id="{181CC3ED-42BC-4FA4-A0D8-56E877E50DFE}"/>
              </a:ext>
            </a:extLst>
          </p:cNvPr>
          <p:cNvGrpSpPr/>
          <p:nvPr/>
        </p:nvGrpSpPr>
        <p:grpSpPr>
          <a:xfrm>
            <a:off x="3898337" y="540716"/>
            <a:ext cx="1146921" cy="1709264"/>
            <a:chOff x="3898337" y="540716"/>
            <a:chExt cx="1146921" cy="1709264"/>
          </a:xfrm>
        </p:grpSpPr>
        <p:pic>
          <p:nvPicPr>
            <p:cNvPr id="12" name="Image 11">
              <a:extLst>
                <a:ext uri="{FF2B5EF4-FFF2-40B4-BE49-F238E27FC236}">
                  <a16:creationId xmlns:a16="http://schemas.microsoft.com/office/drawing/2014/main" id="{1CE53F8B-5552-45D0-A083-7D5391B56DB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07" t="4336" r="6591" b="2465"/>
            <a:stretch/>
          </p:blipFill>
          <p:spPr>
            <a:xfrm>
              <a:off x="3964448" y="540716"/>
              <a:ext cx="1014700" cy="1440000"/>
            </a:xfrm>
            <a:prstGeom prst="rect">
              <a:avLst/>
            </a:prstGeom>
          </p:spPr>
        </p:pic>
        <p:sp>
          <p:nvSpPr>
            <p:cNvPr id="34" name="ZoneTexte 33">
              <a:extLst>
                <a:ext uri="{FF2B5EF4-FFF2-40B4-BE49-F238E27FC236}">
                  <a16:creationId xmlns:a16="http://schemas.microsoft.com/office/drawing/2014/main" id="{2D1587B4-235A-409F-9B48-BE6758DB2539}"/>
                </a:ext>
              </a:extLst>
            </p:cNvPr>
            <p:cNvSpPr txBox="1"/>
            <p:nvPr/>
          </p:nvSpPr>
          <p:spPr>
            <a:xfrm>
              <a:off x="3898337" y="1972981"/>
              <a:ext cx="114692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BE" sz="1200" b="0" i="1" u="none" strike="noStrike" kern="1200" cap="none" spc="0" normalizeH="0" baseline="0" noProof="0" dirty="0">
                  <a:ln>
                    <a:noFill/>
                  </a:ln>
                  <a:solidFill>
                    <a:srgbClr val="3333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Albert Einstein</a:t>
              </a:r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0248A1E4-D601-4FDD-9A6E-888233612E6A}"/>
              </a:ext>
            </a:extLst>
          </p:cNvPr>
          <p:cNvSpPr/>
          <p:nvPr/>
        </p:nvSpPr>
        <p:spPr>
          <a:xfrm>
            <a:off x="4337229" y="114689"/>
            <a:ext cx="172515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a-Latn" sz="1600" b="1" i="1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Annus mirabilis</a:t>
            </a:r>
            <a:endParaRPr kumimoji="0" lang="fr-BE" sz="1600" b="0" i="0" u="none" strike="noStrike" kern="120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720D74D-12DE-45A2-942D-0B12DBD998A9}"/>
              </a:ext>
            </a:extLst>
          </p:cNvPr>
          <p:cNvSpPr/>
          <p:nvPr/>
        </p:nvSpPr>
        <p:spPr>
          <a:xfrm>
            <a:off x="5104928" y="1277804"/>
            <a:ext cx="1962911" cy="523220"/>
          </a:xfrm>
          <a:prstGeom prst="rect">
            <a:avLst/>
          </a:prstGeom>
          <a:ln w="28575">
            <a:solidFill>
              <a:srgbClr val="3333FF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 articles publiés dans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1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Annalen</a:t>
            </a:r>
            <a:r>
              <a:rPr kumimoji="0" lang="fr-CA" sz="1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der </a:t>
            </a:r>
            <a:r>
              <a:rPr kumimoji="0" lang="fr-CA" sz="1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Physik</a:t>
            </a:r>
            <a:endParaRPr kumimoji="0" lang="fr-BE" sz="14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54" name="Connecteur droit avec flèche 53">
            <a:extLst>
              <a:ext uri="{FF2B5EF4-FFF2-40B4-BE49-F238E27FC236}">
                <a16:creationId xmlns:a16="http://schemas.microsoft.com/office/drawing/2014/main" id="{CAACF908-C4C9-4B49-9328-8EB81D80C215}"/>
              </a:ext>
            </a:extLst>
          </p:cNvPr>
          <p:cNvCxnSpPr>
            <a:cxnSpLocks/>
          </p:cNvCxnSpPr>
          <p:nvPr/>
        </p:nvCxnSpPr>
        <p:spPr>
          <a:xfrm>
            <a:off x="5002858" y="2033955"/>
            <a:ext cx="2159335" cy="2837802"/>
          </a:xfrm>
          <a:prstGeom prst="straightConnector1">
            <a:avLst/>
          </a:prstGeom>
          <a:ln w="76200">
            <a:solidFill>
              <a:schemeClr val="accent5">
                <a:lumMod val="20000"/>
                <a:lumOff val="8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ZoneTexte 54">
            <a:extLst>
              <a:ext uri="{FF2B5EF4-FFF2-40B4-BE49-F238E27FC236}">
                <a16:creationId xmlns:a16="http://schemas.microsoft.com/office/drawing/2014/main" id="{F4F1521F-1A9F-4BB3-ACDB-3B5964D54FE5}"/>
              </a:ext>
            </a:extLst>
          </p:cNvPr>
          <p:cNvSpPr txBox="1"/>
          <p:nvPr/>
        </p:nvSpPr>
        <p:spPr>
          <a:xfrm>
            <a:off x="4359536" y="2761989"/>
            <a:ext cx="33832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600" b="0" i="1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entre la relativité restreinte et la relativité générale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600" b="0" i="1" u="none" strike="noStrike" kern="120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600" b="0" i="1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 ans de travail intensif suivant un chemin sinueux</a:t>
            </a:r>
          </a:p>
        </p:txBody>
      </p:sp>
      <p:sp>
        <p:nvSpPr>
          <p:cNvPr id="56" name="ZoneTexte 55">
            <a:extLst>
              <a:ext uri="{FF2B5EF4-FFF2-40B4-BE49-F238E27FC236}">
                <a16:creationId xmlns:a16="http://schemas.microsoft.com/office/drawing/2014/main" id="{7AECF1EB-B30F-4A2D-829F-193D8E781DAF}"/>
              </a:ext>
            </a:extLst>
          </p:cNvPr>
          <p:cNvSpPr txBox="1"/>
          <p:nvPr/>
        </p:nvSpPr>
        <p:spPr>
          <a:xfrm rot="3256148">
            <a:off x="4930750" y="1918760"/>
            <a:ext cx="685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600" b="0" i="1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1907</a:t>
            </a:r>
          </a:p>
        </p:txBody>
      </p:sp>
      <p:sp>
        <p:nvSpPr>
          <p:cNvPr id="57" name="ZoneTexte 56">
            <a:extLst>
              <a:ext uri="{FF2B5EF4-FFF2-40B4-BE49-F238E27FC236}">
                <a16:creationId xmlns:a16="http://schemas.microsoft.com/office/drawing/2014/main" id="{A701FFAE-0A71-4C91-AAFD-3FE865DFDCA7}"/>
              </a:ext>
            </a:extLst>
          </p:cNvPr>
          <p:cNvSpPr txBox="1"/>
          <p:nvPr/>
        </p:nvSpPr>
        <p:spPr>
          <a:xfrm rot="3256148">
            <a:off x="6681136" y="4239540"/>
            <a:ext cx="685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600" b="0" i="1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1915</a:t>
            </a:r>
          </a:p>
        </p:txBody>
      </p:sp>
      <p:pic>
        <p:nvPicPr>
          <p:cNvPr id="58" name="Image 57">
            <a:extLst>
              <a:ext uri="{FF2B5EF4-FFF2-40B4-BE49-F238E27FC236}">
                <a16:creationId xmlns:a16="http://schemas.microsoft.com/office/drawing/2014/main" id="{A1ADCC2B-961A-4E69-923B-86F20C3FF4A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7776" y="2038307"/>
            <a:ext cx="1108128" cy="1440000"/>
          </a:xfrm>
          <a:prstGeom prst="rect">
            <a:avLst/>
          </a:prstGeom>
        </p:spPr>
      </p:pic>
      <p:sp>
        <p:nvSpPr>
          <p:cNvPr id="59" name="ZoneTexte 58">
            <a:extLst>
              <a:ext uri="{FF2B5EF4-FFF2-40B4-BE49-F238E27FC236}">
                <a16:creationId xmlns:a16="http://schemas.microsoft.com/office/drawing/2014/main" id="{E60E4E8C-937D-48DF-A7E6-F480C905CB99}"/>
              </a:ext>
            </a:extLst>
          </p:cNvPr>
          <p:cNvSpPr txBox="1"/>
          <p:nvPr/>
        </p:nvSpPr>
        <p:spPr>
          <a:xfrm>
            <a:off x="8221143" y="3447909"/>
            <a:ext cx="397085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600" b="0" i="1" u="sng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Les astres n’exercent pas de force à travers l’espace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600" b="0" i="1" u="sng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Ils font partie de l’</a:t>
            </a:r>
            <a:r>
              <a:rPr kumimoji="0" lang="fr-BE" sz="1600" b="1" i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espace–temps</a:t>
            </a:r>
            <a:r>
              <a:rPr kumimoji="0" lang="fr-BE" sz="1600" b="0" i="1" u="sng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 qu’ils déforment par leur masse et leur mouvement</a:t>
            </a:r>
          </a:p>
        </p:txBody>
      </p:sp>
      <p:pic>
        <p:nvPicPr>
          <p:cNvPr id="61" name="Picture 2" descr="Image associée">
            <a:extLst>
              <a:ext uri="{FF2B5EF4-FFF2-40B4-BE49-F238E27FC236}">
                <a16:creationId xmlns:a16="http://schemas.microsoft.com/office/drawing/2014/main" id="{B054C8DF-59F2-4DC2-A1B0-83E3F388B6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5146" y="4537151"/>
            <a:ext cx="3808906" cy="1774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Text Box 73">
            <a:extLst>
              <a:ext uri="{FF2B5EF4-FFF2-40B4-BE49-F238E27FC236}">
                <a16:creationId xmlns:a16="http://schemas.microsoft.com/office/drawing/2014/main" id="{75EC6D73-9DBA-4E5A-985F-B0B5022D1C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90304" y="6627168"/>
            <a:ext cx="2901696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altLang="fr-FR" sz="900" b="0" i="0" u="sng" strike="noStrike" kern="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omic Sans MS" pitchFamily="66" charset="0"/>
                <a:ea typeface="+mn-ea"/>
                <a:cs typeface="Arial" charset="0"/>
              </a:rPr>
              <a:t>© Yvon RENOTTE – </a:t>
            </a:r>
            <a:r>
              <a:rPr kumimoji="0" lang="fr-BE" altLang="fr-FR" sz="900" b="0" i="0" u="sng" strike="noStrike" kern="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omic Sans MS" pitchFamily="66" charset="0"/>
                <a:ea typeface="+mn-ea"/>
                <a:cs typeface="Arial" charset="0"/>
              </a:rPr>
              <a:t>PromOptica</a:t>
            </a:r>
            <a:r>
              <a:rPr kumimoji="0" lang="fr-BE" altLang="fr-FR" sz="900" b="0" i="0" u="sng" strike="noStrike" kern="0" cap="none" spc="0" normalizeH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omic Sans MS" pitchFamily="66" charset="0"/>
                <a:ea typeface="+mn-ea"/>
                <a:cs typeface="Arial" charset="0"/>
              </a:rPr>
              <a:t> </a:t>
            </a:r>
            <a:r>
              <a:rPr kumimoji="0" lang="fr-BE" altLang="fr-FR" sz="900" b="0" i="0" u="sng" strike="noStrike" kern="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omic Sans MS" pitchFamily="66" charset="0"/>
                <a:ea typeface="+mn-ea"/>
                <a:cs typeface="Arial" charset="0"/>
              </a:rPr>
              <a:t> (18-06-2018)</a:t>
            </a:r>
            <a:endParaRPr kumimoji="0" lang="fr-FR" altLang="fr-FR" sz="900" b="0" i="0" u="sng" strike="noStrike" kern="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Comic Sans MS" pitchFamily="66" charset="0"/>
              <a:ea typeface="+mn-ea"/>
              <a:cs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E03CA60E-CEC8-4908-A2B9-330FB4E80DE7}"/>
                  </a:ext>
                </a:extLst>
              </p:cNvPr>
              <p:cNvSpPr/>
              <p:nvPr/>
            </p:nvSpPr>
            <p:spPr>
              <a:xfrm>
                <a:off x="3962218" y="4813134"/>
                <a:ext cx="3199975" cy="20323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BE" sz="1600" b="1" i="1" u="sng" dirty="0">
                    <a:solidFill>
                      <a:srgbClr val="3333FF"/>
                    </a:solidFill>
                  </a:rPr>
                  <a:t>Équation du champ</a:t>
                </a:r>
              </a:p>
              <a:p>
                <a:pPr algn="r"/>
                <a:r>
                  <a:rPr lang="fr-BE" sz="1600" b="1" i="1" u="sng" dirty="0">
                    <a:solidFill>
                      <a:srgbClr val="3333FF"/>
                    </a:solidFill>
                  </a:rPr>
                  <a:t>Expression complète</a:t>
                </a:r>
                <a:r>
                  <a:rPr lang="fr-BE" sz="1600" b="1" i="1" dirty="0">
                    <a:solidFill>
                      <a:srgbClr val="3333FF"/>
                    </a:solidFill>
                  </a:rPr>
                  <a:t>                          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BE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BE" sz="16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fr-BE" sz="16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fr-BE" sz="1600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fr-BE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BE" sz="16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fr-BE" sz="16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fr-BE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BE" sz="16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fr-BE" sz="16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fr-BE" sz="1600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fr-BE" sz="1600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fr-BE" sz="1600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𝛬</m:t>
                      </m:r>
                      <m:sSub>
                        <m:sSubPr>
                          <m:ctrlPr>
                            <a:rPr lang="fr-BE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BE" sz="16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fr-BE" sz="16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fr-BE" sz="1600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BE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BE" sz="16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  <m:r>
                            <a:rPr lang="fr-BE" sz="16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fr-BE" sz="16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num>
                        <m:den>
                          <m:sSup>
                            <m:sSupPr>
                              <m:ctrlPr>
                                <a:rPr lang="fr-BE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BE" sz="16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fr-BE" sz="16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den>
                      </m:f>
                      <m:sSub>
                        <m:sSubPr>
                          <m:ctrlPr>
                            <a:rPr lang="fr-BE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BE" sz="16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fr-BE" sz="16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</m:oMath>
                  </m:oMathPara>
                </a14:m>
                <a:endParaRPr lang="fr-BE" sz="1600" dirty="0">
                  <a:solidFill>
                    <a:schemeClr val="tx1"/>
                  </a:solidFill>
                </a:endParaRPr>
              </a:p>
              <a:p>
                <a:pPr algn="ctr"/>
                <a:r>
                  <a:rPr lang="fr-BE" sz="1600" i="1" dirty="0">
                    <a:solidFill>
                      <a:schemeClr val="tx1"/>
                    </a:solidFill>
                  </a:rPr>
                  <a:t>le membre de gauche représente la </a:t>
                </a:r>
                <a:r>
                  <a:rPr lang="fr-BE" sz="1600" i="1" dirty="0">
                    <a:solidFill>
                      <a:srgbClr val="3333FF"/>
                    </a:solidFill>
                  </a:rPr>
                  <a:t>géométrie de l’Univers</a:t>
                </a:r>
              </a:p>
              <a:p>
                <a:pPr algn="ctr"/>
                <a:r>
                  <a:rPr lang="fr-BE" sz="1600" i="1" dirty="0">
                    <a:solidFill>
                      <a:schemeClr val="tx1"/>
                    </a:solidFill>
                  </a:rPr>
                  <a:t>celui de droite en représente le </a:t>
                </a:r>
                <a:r>
                  <a:rPr lang="fr-BE" sz="1600" i="1" dirty="0">
                    <a:solidFill>
                      <a:srgbClr val="3333FF"/>
                    </a:solidFill>
                  </a:rPr>
                  <a:t>contenu en matière – énergie</a:t>
                </a:r>
                <a:endParaRPr lang="fr-BE" sz="1600" dirty="0">
                  <a:solidFill>
                    <a:srgbClr val="3333FF"/>
                  </a:solidFill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E03CA60E-CEC8-4908-A2B9-330FB4E80DE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218" y="4813134"/>
                <a:ext cx="3199975" cy="2032351"/>
              </a:xfrm>
              <a:prstGeom prst="rect">
                <a:avLst/>
              </a:prstGeom>
              <a:blipFill>
                <a:blip r:embed="rId14"/>
                <a:stretch>
                  <a:fillRect l="-1143" t="-901" r="-952" b="-3003"/>
                </a:stretch>
              </a:blipFill>
            </p:spPr>
            <p:txBody>
              <a:bodyPr/>
              <a:lstStyle/>
              <a:p>
                <a:r>
                  <a:rPr lang="fr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18">
            <a:extLst>
              <a:ext uri="{FF2B5EF4-FFF2-40B4-BE49-F238E27FC236}">
                <a16:creationId xmlns:a16="http://schemas.microsoft.com/office/drawing/2014/main" id="{E7622269-F710-4982-87E2-C432BC332B44}"/>
              </a:ext>
            </a:extLst>
          </p:cNvPr>
          <p:cNvSpPr/>
          <p:nvPr/>
        </p:nvSpPr>
        <p:spPr>
          <a:xfrm>
            <a:off x="5553456" y="1825675"/>
            <a:ext cx="2657383" cy="61555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de-DE" sz="1200" b="1" i="1" dirty="0">
                <a:solidFill>
                  <a:srgbClr val="3333FF"/>
                </a:solidFill>
              </a:rPr>
              <a:t>Zur Elektrodynamik bewegter Körper</a:t>
            </a:r>
          </a:p>
          <a:p>
            <a:pPr algn="ctr"/>
            <a:r>
              <a:rPr lang="de-DE" sz="1100" dirty="0">
                <a:solidFill>
                  <a:srgbClr val="3333FF"/>
                </a:solidFill>
              </a:rPr>
              <a:t>Annalen der Physik, </a:t>
            </a:r>
            <a:r>
              <a:rPr lang="de-DE" sz="1100" b="1" dirty="0">
                <a:solidFill>
                  <a:srgbClr val="3333FF"/>
                </a:solidFill>
              </a:rPr>
              <a:t>17</a:t>
            </a:r>
            <a:r>
              <a:rPr lang="de-DE" sz="1100" dirty="0">
                <a:solidFill>
                  <a:srgbClr val="3333FF"/>
                </a:solidFill>
              </a:rPr>
              <a:t> (1905) 891–921</a:t>
            </a:r>
          </a:p>
          <a:p>
            <a:pPr algn="ctr"/>
            <a:r>
              <a:rPr lang="fr-BE" sz="1100" dirty="0">
                <a:solidFill>
                  <a:srgbClr val="3333FF"/>
                </a:solidFill>
              </a:rPr>
              <a:t>[</a:t>
            </a:r>
            <a:r>
              <a:rPr lang="fr-BE" sz="1100" i="1" dirty="0">
                <a:solidFill>
                  <a:srgbClr val="3333FF"/>
                </a:solidFill>
              </a:rPr>
              <a:t>la Relativité restreinte</a:t>
            </a:r>
            <a:r>
              <a:rPr lang="fr-BE" sz="1100" dirty="0">
                <a:solidFill>
                  <a:srgbClr val="3333FF"/>
                </a:solidFill>
              </a:rPr>
              <a:t>]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7B3B6102-E68A-4EA2-9603-77BCD2459481}"/>
              </a:ext>
            </a:extLst>
          </p:cNvPr>
          <p:cNvSpPr/>
          <p:nvPr/>
        </p:nvSpPr>
        <p:spPr>
          <a:xfrm>
            <a:off x="8304603" y="1326933"/>
            <a:ext cx="3887397" cy="61555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de-DE" sz="1200" b="1" i="1" dirty="0">
                <a:solidFill>
                  <a:srgbClr val="3333FF"/>
                </a:solidFill>
              </a:rPr>
              <a:t>Die Feldgleichungen der Gravitation</a:t>
            </a:r>
          </a:p>
          <a:p>
            <a:pPr algn="ctr"/>
            <a:r>
              <a:rPr lang="fr-CA" sz="1100" dirty="0">
                <a:solidFill>
                  <a:srgbClr val="3333FF"/>
                </a:solidFill>
              </a:rPr>
              <a:t>(</a:t>
            </a:r>
            <a:r>
              <a:rPr lang="de-DE" sz="1100" i="1" dirty="0">
                <a:solidFill>
                  <a:srgbClr val="3333FF"/>
                </a:solidFill>
              </a:rPr>
              <a:t>Königlich </a:t>
            </a:r>
            <a:r>
              <a:rPr lang="de-DE" sz="1100" i="1" dirty="0" err="1">
                <a:solidFill>
                  <a:srgbClr val="3333FF"/>
                </a:solidFill>
              </a:rPr>
              <a:t>Preussische</a:t>
            </a:r>
            <a:r>
              <a:rPr lang="de-DE" sz="1100" i="1" dirty="0">
                <a:solidFill>
                  <a:srgbClr val="3333FF"/>
                </a:solidFill>
              </a:rPr>
              <a:t> Akademie der Wissenschaften, Berlin)</a:t>
            </a:r>
            <a:endParaRPr lang="de-DE" sz="1100" b="1" i="1" dirty="0">
              <a:solidFill>
                <a:srgbClr val="3333FF"/>
              </a:solidFill>
            </a:endParaRPr>
          </a:p>
          <a:p>
            <a:pPr algn="ctr"/>
            <a:r>
              <a:rPr lang="fr-CA" sz="1100" dirty="0">
                <a:solidFill>
                  <a:srgbClr val="3333FF"/>
                </a:solidFill>
              </a:rPr>
              <a:t>manuscrit soumis </a:t>
            </a:r>
            <a:r>
              <a:rPr lang="de-DE" sz="1100" i="1" dirty="0">
                <a:solidFill>
                  <a:srgbClr val="3333FF"/>
                </a:solidFill>
              </a:rPr>
              <a:t>le 25 </a:t>
            </a:r>
            <a:r>
              <a:rPr lang="de-DE" sz="1100" i="1" dirty="0" err="1">
                <a:solidFill>
                  <a:srgbClr val="3333FF"/>
                </a:solidFill>
              </a:rPr>
              <a:t>novembre</a:t>
            </a:r>
            <a:r>
              <a:rPr lang="de-DE" sz="1100" i="1" dirty="0">
                <a:solidFill>
                  <a:srgbClr val="3333FF"/>
                </a:solidFill>
              </a:rPr>
              <a:t> 1915 </a:t>
            </a:r>
            <a:r>
              <a:rPr lang="de-DE" sz="1100" dirty="0">
                <a:solidFill>
                  <a:srgbClr val="3333FF"/>
                </a:solidFill>
              </a:rPr>
              <a:t>[</a:t>
            </a:r>
            <a:r>
              <a:rPr lang="de-DE" sz="1100" i="1" dirty="0">
                <a:solidFill>
                  <a:srgbClr val="3333FF"/>
                </a:solidFill>
              </a:rPr>
              <a:t>la </a:t>
            </a:r>
            <a:r>
              <a:rPr lang="de-DE" sz="1100" i="1" dirty="0" err="1">
                <a:solidFill>
                  <a:srgbClr val="3333FF"/>
                </a:solidFill>
              </a:rPr>
              <a:t>Relativité</a:t>
            </a:r>
            <a:r>
              <a:rPr lang="de-DE" sz="1100" i="1" dirty="0">
                <a:solidFill>
                  <a:srgbClr val="3333FF"/>
                </a:solidFill>
              </a:rPr>
              <a:t> </a:t>
            </a:r>
            <a:r>
              <a:rPr lang="de-DE" sz="1100" i="1" dirty="0" err="1">
                <a:solidFill>
                  <a:srgbClr val="3333FF"/>
                </a:solidFill>
              </a:rPr>
              <a:t>générale</a:t>
            </a:r>
            <a:r>
              <a:rPr lang="de-DE" sz="1100" dirty="0">
                <a:solidFill>
                  <a:srgbClr val="3333FF"/>
                </a:solidFill>
              </a:rPr>
              <a:t>]</a:t>
            </a:r>
            <a:endParaRPr lang="fr-BE" sz="1100" b="1" dirty="0">
              <a:solidFill>
                <a:srgbClr val="3333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9373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9000"/>
                            </p:stCondLst>
                            <p:childTnLst>
                              <p:par>
                                <p:cTn id="6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7" grpId="0" animBg="1"/>
      <p:bldP spid="55" grpId="0"/>
      <p:bldP spid="56" grpId="0"/>
      <p:bldP spid="57" grpId="0"/>
      <p:bldP spid="59" grpId="0"/>
      <p:bldP spid="5" grpId="0"/>
      <p:bldP spid="19" grpId="0" animBg="1"/>
      <p:bldP spid="4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>
            <a:extLst>
              <a:ext uri="{FF2B5EF4-FFF2-40B4-BE49-F238E27FC236}">
                <a16:creationId xmlns:a16="http://schemas.microsoft.com/office/drawing/2014/main" id="{76F0A309-D8F1-461F-A35D-2ABC83BDF6AC}"/>
              </a:ext>
            </a:extLst>
          </p:cNvPr>
          <p:cNvGrpSpPr/>
          <p:nvPr/>
        </p:nvGrpSpPr>
        <p:grpSpPr>
          <a:xfrm>
            <a:off x="-73277" y="27196"/>
            <a:ext cx="4510814" cy="2407450"/>
            <a:chOff x="3425289" y="27196"/>
            <a:chExt cx="4510814" cy="2407450"/>
          </a:xfrm>
        </p:grpSpPr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E2358097-76A1-420C-9DBC-70798893C360}"/>
                </a:ext>
              </a:extLst>
            </p:cNvPr>
            <p:cNvSpPr txBox="1"/>
            <p:nvPr/>
          </p:nvSpPr>
          <p:spPr>
            <a:xfrm>
              <a:off x="4260748" y="569708"/>
              <a:ext cx="3675355" cy="707886"/>
            </a:xfrm>
            <a:prstGeom prst="rect">
              <a:avLst/>
            </a:prstGeom>
            <a:noFill/>
            <a:ln w="57150"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BE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+mn-cs"/>
                </a:rPr>
                <a:t>Einstein</a:t>
              </a:r>
            </a:p>
          </p:txBody>
        </p:sp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36C08DE8-F23F-4228-8911-CFACCAF16C5B}"/>
                </a:ext>
              </a:extLst>
            </p:cNvPr>
            <p:cNvSpPr txBox="1"/>
            <p:nvPr/>
          </p:nvSpPr>
          <p:spPr>
            <a:xfrm>
              <a:off x="3425289" y="27196"/>
              <a:ext cx="1029810" cy="523220"/>
            </a:xfrm>
            <a:prstGeom prst="rect">
              <a:avLst/>
            </a:prstGeom>
            <a:noFill/>
            <a:ln w="57150"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BE" sz="2800" b="1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1905</a:t>
              </a:r>
            </a:p>
          </p:txBody>
        </p:sp>
        <p:grpSp>
          <p:nvGrpSpPr>
            <p:cNvPr id="7" name="Groupe 6">
              <a:extLst>
                <a:ext uri="{FF2B5EF4-FFF2-40B4-BE49-F238E27FC236}">
                  <a16:creationId xmlns:a16="http://schemas.microsoft.com/office/drawing/2014/main" id="{6FFDD909-81DF-48EB-994D-24FFF048D6C2}"/>
                </a:ext>
              </a:extLst>
            </p:cNvPr>
            <p:cNvGrpSpPr/>
            <p:nvPr/>
          </p:nvGrpSpPr>
          <p:grpSpPr>
            <a:xfrm>
              <a:off x="3898337" y="540716"/>
              <a:ext cx="1146921" cy="1893930"/>
              <a:chOff x="3898337" y="540716"/>
              <a:chExt cx="1146921" cy="1893930"/>
            </a:xfrm>
          </p:grpSpPr>
          <p:pic>
            <p:nvPicPr>
              <p:cNvPr id="9" name="Image 8">
                <a:extLst>
                  <a:ext uri="{FF2B5EF4-FFF2-40B4-BE49-F238E27FC236}">
                    <a16:creationId xmlns:a16="http://schemas.microsoft.com/office/drawing/2014/main" id="{33EE6C25-B83F-4544-A922-A61CAE19ED2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507" t="4336" r="6591" b="2465"/>
              <a:stretch/>
            </p:blipFill>
            <p:spPr>
              <a:xfrm>
                <a:off x="3964448" y="540716"/>
                <a:ext cx="1014700" cy="1440000"/>
              </a:xfrm>
              <a:prstGeom prst="rect">
                <a:avLst/>
              </a:prstGeom>
              <a:ln w="57150">
                <a:noFill/>
              </a:ln>
            </p:spPr>
          </p:pic>
          <p:sp>
            <p:nvSpPr>
              <p:cNvPr id="10" name="ZoneTexte 9">
                <a:extLst>
                  <a:ext uri="{FF2B5EF4-FFF2-40B4-BE49-F238E27FC236}">
                    <a16:creationId xmlns:a16="http://schemas.microsoft.com/office/drawing/2014/main" id="{F24EF4F9-EC62-4E56-878A-ADB2B13A8BDE}"/>
                  </a:ext>
                </a:extLst>
              </p:cNvPr>
              <p:cNvSpPr txBox="1"/>
              <p:nvPr/>
            </p:nvSpPr>
            <p:spPr>
              <a:xfrm>
                <a:off x="3898337" y="1972981"/>
                <a:ext cx="1146921" cy="461665"/>
              </a:xfrm>
              <a:prstGeom prst="rect">
                <a:avLst/>
              </a:prstGeom>
              <a:noFill/>
              <a:ln w="57150"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BE" sz="12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3333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Albert Einstein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BE" sz="12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3333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(1879-1955)</a:t>
                </a:r>
              </a:p>
            </p:txBody>
          </p:sp>
        </p:grp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F9383F0-2CA9-4373-8B81-78ECA45CB841}"/>
                </a:ext>
              </a:extLst>
            </p:cNvPr>
            <p:cNvSpPr/>
            <p:nvPr/>
          </p:nvSpPr>
          <p:spPr>
            <a:xfrm>
              <a:off x="4337229" y="114689"/>
              <a:ext cx="1725152" cy="338554"/>
            </a:xfrm>
            <a:prstGeom prst="rect">
              <a:avLst/>
            </a:prstGeom>
            <a:ln w="57150">
              <a:noFill/>
            </a:ln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la-Latn" sz="1600" b="1" i="1" u="none" strike="noStrike" kern="1200" cap="none" spc="0" normalizeH="0" baseline="0" noProof="0" dirty="0">
                  <a:ln>
                    <a:noFill/>
                  </a:ln>
                  <a:solidFill>
                    <a:srgbClr val="3333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Annus mirabilis</a:t>
              </a:r>
              <a:endParaRPr kumimoji="0" lang="fr-BE" sz="1600" b="0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EC42261D-F060-44EC-8DBB-354C9461B441}"/>
              </a:ext>
            </a:extLst>
          </p:cNvPr>
          <p:cNvGrpSpPr/>
          <p:nvPr/>
        </p:nvGrpSpPr>
        <p:grpSpPr>
          <a:xfrm>
            <a:off x="213278" y="2376576"/>
            <a:ext cx="5086350" cy="3162300"/>
            <a:chOff x="213278" y="2376576"/>
            <a:chExt cx="5086350" cy="3162300"/>
          </a:xfrm>
        </p:grpSpPr>
        <p:grpSp>
          <p:nvGrpSpPr>
            <p:cNvPr id="17" name="Groupe 16">
              <a:extLst>
                <a:ext uri="{FF2B5EF4-FFF2-40B4-BE49-F238E27FC236}">
                  <a16:creationId xmlns:a16="http://schemas.microsoft.com/office/drawing/2014/main" id="{6082E107-F48E-4148-8908-CBF3C28B00F5}"/>
                </a:ext>
              </a:extLst>
            </p:cNvPr>
            <p:cNvGrpSpPr/>
            <p:nvPr/>
          </p:nvGrpSpPr>
          <p:grpSpPr>
            <a:xfrm>
              <a:off x="213278" y="2376576"/>
              <a:ext cx="5086350" cy="3162300"/>
              <a:chOff x="213278" y="2376576"/>
              <a:chExt cx="5086350" cy="3162300"/>
            </a:xfrm>
          </p:grpSpPr>
          <p:pic>
            <p:nvPicPr>
              <p:cNvPr id="1028" name="Picture 4" descr="https://upload.wikimedia.org/wikipedia/commons/0/02/Sch%C3%A9ma_d%27un_interf%C3%A9rom%C3%A8tre_de_Michelson.PNG">
                <a:extLst>
                  <a:ext uri="{FF2B5EF4-FFF2-40B4-BE49-F238E27FC236}">
                    <a16:creationId xmlns:a16="http://schemas.microsoft.com/office/drawing/2014/main" id="{3AAB4142-22E8-4038-86D4-C49569EF27F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3278" y="2376576"/>
                <a:ext cx="5086350" cy="31623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6" name="ZoneTexte 15">
                <a:extLst>
                  <a:ext uri="{FF2B5EF4-FFF2-40B4-BE49-F238E27FC236}">
                    <a16:creationId xmlns:a16="http://schemas.microsoft.com/office/drawing/2014/main" id="{27B4FDA6-370E-4EDB-B03A-94F89CD3A39A}"/>
                  </a:ext>
                </a:extLst>
              </p:cNvPr>
              <p:cNvSpPr txBox="1"/>
              <p:nvPr/>
            </p:nvSpPr>
            <p:spPr>
              <a:xfrm>
                <a:off x="3200400" y="3538330"/>
                <a:ext cx="44344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BE" sz="16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D</a:t>
                </a:r>
              </a:p>
            </p:txBody>
          </p:sp>
          <p:sp>
            <p:nvSpPr>
              <p:cNvPr id="19" name="ZoneTexte 18">
                <a:extLst>
                  <a:ext uri="{FF2B5EF4-FFF2-40B4-BE49-F238E27FC236}">
                    <a16:creationId xmlns:a16="http://schemas.microsoft.com/office/drawing/2014/main" id="{E43FDE1B-C399-4E07-8EF3-FE1510526AE9}"/>
                  </a:ext>
                </a:extLst>
              </p:cNvPr>
              <p:cNvSpPr txBox="1"/>
              <p:nvPr/>
            </p:nvSpPr>
            <p:spPr>
              <a:xfrm>
                <a:off x="576470" y="3644103"/>
                <a:ext cx="147099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BE" sz="14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Sens de rotation de la Terre</a:t>
                </a:r>
              </a:p>
            </p:txBody>
          </p:sp>
        </p:grpSp>
        <p:sp>
          <p:nvSpPr>
            <p:cNvPr id="21" name="ZoneTexte 20">
              <a:extLst>
                <a:ext uri="{FF2B5EF4-FFF2-40B4-BE49-F238E27FC236}">
                  <a16:creationId xmlns:a16="http://schemas.microsoft.com/office/drawing/2014/main" id="{4F56D9C7-D950-4F15-B94D-194C34626D13}"/>
                </a:ext>
              </a:extLst>
            </p:cNvPr>
            <p:cNvSpPr txBox="1"/>
            <p:nvPr/>
          </p:nvSpPr>
          <p:spPr>
            <a:xfrm>
              <a:off x="3193773" y="3957726"/>
              <a:ext cx="147099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BE" sz="14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</a:t>
              </a:r>
              <a:r>
                <a:rPr kumimoji="0" lang="fr-BE" sz="1400" b="0" i="1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</a:t>
              </a:r>
              <a:r>
                <a:rPr kumimoji="0" lang="fr-BE" sz="14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: aller – retour dans le sens</a:t>
              </a:r>
            </a:p>
          </p:txBody>
        </p:sp>
        <p:sp>
          <p:nvSpPr>
            <p:cNvPr id="22" name="ZoneTexte 21">
              <a:extLst>
                <a:ext uri="{FF2B5EF4-FFF2-40B4-BE49-F238E27FC236}">
                  <a16:creationId xmlns:a16="http://schemas.microsoft.com/office/drawing/2014/main" id="{F355A5EF-BC8D-410F-91AE-611EAD891F21}"/>
                </a:ext>
              </a:extLst>
            </p:cNvPr>
            <p:cNvSpPr txBox="1"/>
            <p:nvPr/>
          </p:nvSpPr>
          <p:spPr>
            <a:xfrm>
              <a:off x="1794014" y="2799900"/>
              <a:ext cx="192487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BE" sz="14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</a:t>
              </a:r>
              <a:r>
                <a:rPr kumimoji="0" lang="fr-BE" sz="1400" b="0" i="1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</a:t>
              </a:r>
              <a:r>
                <a:rPr kumimoji="0" lang="fr-BE" sz="14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: aller – retour dans le sens </a:t>
              </a:r>
              <a:r>
                <a:rPr kumimoji="0" lang="fr-BE" sz="14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perpendiculaire</a:t>
              </a:r>
              <a:endParaRPr kumimoji="0" lang="fr-B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ZoneTexte 22">
              <a:extLst>
                <a:ext uri="{FF2B5EF4-FFF2-40B4-BE49-F238E27FC236}">
                  <a16:creationId xmlns:a16="http://schemas.microsoft.com/office/drawing/2014/main" id="{007C5D6C-2A7A-4BD0-BFD6-435BF55AE44C}"/>
                </a:ext>
              </a:extLst>
            </p:cNvPr>
            <p:cNvSpPr txBox="1"/>
            <p:nvPr/>
          </p:nvSpPr>
          <p:spPr>
            <a:xfrm>
              <a:off x="399771" y="4590647"/>
              <a:ext cx="199776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BE" sz="14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v : vitesse de la Terre par rapport à l’éther vers M1</a:t>
              </a:r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1F596445-A588-4A83-81C3-406D9DE66788}"/>
              </a:ext>
            </a:extLst>
          </p:cNvPr>
          <p:cNvSpPr/>
          <p:nvPr/>
        </p:nvSpPr>
        <p:spPr>
          <a:xfrm>
            <a:off x="4852780" y="683420"/>
            <a:ext cx="7275442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Fin du </a:t>
            </a:r>
            <a:r>
              <a:rPr kumimoji="0" lang="fr-BE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+mn-cs"/>
              </a:rPr>
              <a:t>19</a:t>
            </a:r>
            <a:r>
              <a:rPr kumimoji="0" lang="fr-BE" sz="1800" b="0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+mn-cs"/>
              </a:rPr>
              <a:t>e</a:t>
            </a:r>
            <a:r>
              <a:rPr kumimoji="0" lang="fr-BE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+mn-cs"/>
              </a:rPr>
              <a:t> s (</a:t>
            </a:r>
            <a:r>
              <a:rPr kumimoji="0" lang="fr-BE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entre 1881 et 87)</a:t>
            </a:r>
            <a:r>
              <a:rPr kumimoji="0" lang="fr-BE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+mn-cs"/>
              </a:rPr>
              <a:t>, </a:t>
            </a:r>
            <a:r>
              <a:rPr kumimoji="0" lang="fr-BE" sz="1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Michelson et Morley</a:t>
            </a:r>
            <a:r>
              <a:rPr kumimoji="0" lang="fr-BE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fr-BE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avaient mis au point une expérience ‘terriblement’ ingénieuse pour tenter de démontrer l'existence de l'éther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5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b="0" i="1" u="none" strike="noStrike" kern="120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Un énorme </a:t>
            </a:r>
            <a:r>
              <a:rPr kumimoji="0" lang="fr-BE" b="0" i="1" u="sng" strike="noStrike" kern="120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interféromètre de plus de 10 mètres de base pouvant tourner sur un bain de mercure</a:t>
            </a:r>
            <a:r>
              <a:rPr kumimoji="0" lang="fr-BE" b="0" i="1" u="none" strike="noStrike" kern="120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pour éviter les perturbations environnementales et pouvoir orienter aisément la partie utile de l’instrument parallèlement au sens de rotation de la Terre dans un cas, perpendiculairement dans l’autre</a:t>
            </a:r>
            <a:endParaRPr lang="fr-BE" i="1" dirty="0">
              <a:solidFill>
                <a:srgbClr val="252525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b="0" i="1" u="none" strike="noStrike" kern="120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Il était capable de détecter des variations de distance de l’ordre de quelques dizaines de nanomètres / milliardièmes de 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500" b="0" i="1" u="none" strike="noStrike" kern="1200" cap="none" spc="0" normalizeH="0" baseline="0" noProof="0" dirty="0">
              <a:ln>
                <a:noFill/>
              </a:ln>
              <a:solidFill>
                <a:srgbClr val="252525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b="0" i="0" u="sng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But: mettre en évidence la différence de vitesse de la lumière entre deux directions perpendiculaires et à deux périodes espacées de 6 mois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500" b="1" i="1" u="none" strike="noStrike" kern="120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b="1" i="1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 panose="020F0502020204030204"/>
              </a:rPr>
              <a:t>Aucun résultat significatif</a:t>
            </a:r>
            <a:endParaRPr lang="fr-BE" b="1" i="1" dirty="0">
              <a:solidFill>
                <a:srgbClr val="3333FF"/>
              </a:solidFill>
              <a:latin typeface="Calibri" panose="020F050202020403020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600" b="0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→ </a:t>
            </a:r>
            <a:r>
              <a:rPr kumimoji="0" lang="fr-BE" sz="1600" b="0" i="0" u="sng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mise en doute de l'existence de l'éther et admettent que la vitesse de la lumière est la même dans toutes les directions</a:t>
            </a:r>
            <a:r>
              <a:rPr kumimoji="0" lang="fr-BE" sz="1600" b="0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600" b="0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→ </a:t>
            </a:r>
            <a:r>
              <a:rPr kumimoji="0" lang="fr-BE" sz="1600" b="1" i="1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Michelson </a:t>
            </a:r>
            <a:r>
              <a:rPr kumimoji="0" lang="fr-BE" sz="1600" b="0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prix Nobel de physique (1907)</a:t>
            </a:r>
            <a:endParaRPr kumimoji="0" lang="fr-BE" sz="1600" b="0" i="1" u="sng" strike="noStrike" kern="120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5" name="Groupe 24">
            <a:extLst>
              <a:ext uri="{FF2B5EF4-FFF2-40B4-BE49-F238E27FC236}">
                <a16:creationId xmlns:a16="http://schemas.microsoft.com/office/drawing/2014/main" id="{3F12424D-C632-4D91-8683-2CC077B7EB59}"/>
              </a:ext>
            </a:extLst>
          </p:cNvPr>
          <p:cNvGrpSpPr/>
          <p:nvPr/>
        </p:nvGrpSpPr>
        <p:grpSpPr>
          <a:xfrm>
            <a:off x="485760" y="5373531"/>
            <a:ext cx="4334719" cy="738664"/>
            <a:chOff x="485760" y="5294019"/>
            <a:chExt cx="4334719" cy="73866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ZoneTexte 19">
                  <a:extLst>
                    <a:ext uri="{FF2B5EF4-FFF2-40B4-BE49-F238E27FC236}">
                      <a16:creationId xmlns:a16="http://schemas.microsoft.com/office/drawing/2014/main" id="{6B5652A8-52ED-4002-8D70-6D27E1F1B233}"/>
                    </a:ext>
                  </a:extLst>
                </p:cNvPr>
                <p:cNvSpPr txBox="1"/>
                <p:nvPr/>
              </p:nvSpPr>
              <p:spPr>
                <a:xfrm>
                  <a:off x="485760" y="5435732"/>
                  <a:ext cx="1554143" cy="4322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fr-BE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∆</m:t>
                        </m:r>
                        <m:r>
                          <a:rPr kumimoji="0" lang="fr-BE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𝑡</m:t>
                        </m:r>
                        <m:r>
                          <a:rPr kumimoji="0" lang="fr-BE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=</m:t>
                        </m:r>
                        <m:sSub>
                          <m:sSubPr>
                            <m:ctrlPr>
                              <a:rPr kumimoji="0" lang="fr-BE" sz="1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fr-BE" sz="1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𝑡</m:t>
                            </m:r>
                          </m:e>
                          <m:sub>
                            <m:r>
                              <a:rPr kumimoji="0" lang="fr-BE" sz="1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1</m:t>
                            </m:r>
                          </m:sub>
                        </m:sSub>
                        <m:r>
                          <a:rPr kumimoji="0" lang="fr-BE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−</m:t>
                        </m:r>
                        <m:sSub>
                          <m:sSubPr>
                            <m:ctrlPr>
                              <a:rPr kumimoji="0" lang="fr-BE" sz="1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fr-BE" sz="1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𝑡</m:t>
                            </m:r>
                          </m:e>
                          <m:sub>
                            <m:r>
                              <a:rPr kumimoji="0" lang="fr-BE" sz="1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2</m:t>
                            </m:r>
                          </m:sub>
                        </m:sSub>
                        <m:r>
                          <a:rPr kumimoji="0" lang="fr-BE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=</m:t>
                        </m:r>
                        <m:r>
                          <a:rPr kumimoji="0" lang="fr-BE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𝐷</m:t>
                        </m:r>
                        <m:f>
                          <m:fPr>
                            <m:ctrlPr>
                              <a:rPr kumimoji="0" lang="fr-BE" sz="1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kumimoji="0" lang="fr-BE" sz="1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pPr>
                              <m:e>
                                <m:r>
                                  <a:rPr kumimoji="0" lang="fr-BE" sz="1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𝑣</m:t>
                                </m:r>
                              </m:e>
                              <m:sup>
                                <m:r>
                                  <a:rPr kumimoji="0" lang="fr-BE" sz="1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kumimoji="0" lang="fr-BE" sz="1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pPr>
                              <m:e>
                                <m:r>
                                  <a:rPr kumimoji="0" lang="fr-BE" sz="1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𝑐</m:t>
                                </m:r>
                              </m:e>
                              <m:sup>
                                <m:r>
                                  <a:rPr kumimoji="0" lang="fr-BE" sz="1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3</m:t>
                                </m:r>
                              </m:sup>
                            </m:sSup>
                          </m:den>
                        </m:f>
                      </m:oMath>
                    </m:oMathPara>
                  </a14:m>
                  <a:endParaRPr kumimoji="0" lang="fr-BE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20" name="ZoneTexte 19">
                  <a:extLst>
                    <a:ext uri="{FF2B5EF4-FFF2-40B4-BE49-F238E27FC236}">
                      <a16:creationId xmlns:a16="http://schemas.microsoft.com/office/drawing/2014/main" id="{6B5652A8-52ED-4002-8D70-6D27E1F1B23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5760" y="5435732"/>
                  <a:ext cx="1554143" cy="432298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BE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4" name="ZoneTexte 23">
              <a:extLst>
                <a:ext uri="{FF2B5EF4-FFF2-40B4-BE49-F238E27FC236}">
                  <a16:creationId xmlns:a16="http://schemas.microsoft.com/office/drawing/2014/main" id="{D0E5ABEC-A8E6-4EC0-BE2F-0CA1858A44A6}"/>
                </a:ext>
              </a:extLst>
            </p:cNvPr>
            <p:cNvSpPr txBox="1"/>
            <p:nvPr/>
          </p:nvSpPr>
          <p:spPr>
            <a:xfrm>
              <a:off x="2064027" y="5294019"/>
              <a:ext cx="2756452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BE" sz="1400" b="0" i="1" u="none" strike="noStrike" kern="1200" cap="none" spc="0" normalizeH="0" baseline="0" noProof="0" dirty="0">
                  <a:ln>
                    <a:noFill/>
                  </a:ln>
                  <a:solidFill>
                    <a:srgbClr val="3333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indétectable v &lt;&lt;&lt; c : 10</a:t>
              </a:r>
              <a:r>
                <a:rPr kumimoji="0" lang="fr-BE" sz="1400" b="0" i="1" u="none" strike="noStrike" kern="1200" cap="none" spc="0" normalizeH="0" baseline="30000" noProof="0" dirty="0">
                  <a:ln>
                    <a:noFill/>
                  </a:ln>
                  <a:solidFill>
                    <a:srgbClr val="3333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-15</a:t>
              </a:r>
              <a:r>
                <a:rPr kumimoji="0" lang="fr-BE" sz="1400" b="0" i="1" u="none" strike="noStrike" kern="1200" cap="none" spc="0" normalizeH="0" baseline="0" noProof="0" dirty="0">
                  <a:ln>
                    <a:noFill/>
                  </a:ln>
                  <a:solidFill>
                    <a:srgbClr val="3333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BE" sz="1400" b="0" i="1" u="none" strike="noStrike" kern="1200" cap="none" spc="0" normalizeH="0" baseline="0" noProof="0" dirty="0">
                  <a:ln>
                    <a:noFill/>
                  </a:ln>
                  <a:solidFill>
                    <a:srgbClr val="3333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mais bien </a:t>
              </a:r>
              <a:r>
                <a:rPr kumimoji="0" lang="fr-BE" sz="1400" b="0" i="1" u="none" strike="noStrike" kern="1200" cap="none" spc="0" normalizeH="0" baseline="0" noProof="0" dirty="0" err="1">
                  <a:ln>
                    <a:noFill/>
                  </a:ln>
                  <a:solidFill>
                    <a:srgbClr val="3333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interférométriquement</a:t>
              </a:r>
              <a:r>
                <a:rPr kumimoji="0" lang="fr-BE" sz="1400" b="0" i="1" u="none" strike="noStrike" kern="1200" cap="none" spc="0" normalizeH="0" baseline="0" noProof="0" dirty="0">
                  <a:ln>
                    <a:noFill/>
                  </a:ln>
                  <a:solidFill>
                    <a:srgbClr val="3333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0,2 franges à 500 nm</a:t>
              </a:r>
            </a:p>
          </p:txBody>
        </p:sp>
      </p:grp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F22F36FE-463D-40FE-AA19-512C0F55DD33}"/>
              </a:ext>
            </a:extLst>
          </p:cNvPr>
          <p:cNvGrpSpPr>
            <a:grpSpLocks noChangeAspect="1"/>
          </p:cNvGrpSpPr>
          <p:nvPr/>
        </p:nvGrpSpPr>
        <p:grpSpPr>
          <a:xfrm>
            <a:off x="1426485" y="5959788"/>
            <a:ext cx="1741740" cy="943345"/>
            <a:chOff x="2454421" y="1662115"/>
            <a:chExt cx="4374271" cy="2369143"/>
          </a:xfrm>
        </p:grpSpPr>
        <p:pic>
          <p:nvPicPr>
            <p:cNvPr id="28" name="Picture 5" descr="C:\Users\Yvon\Desktop\figA.png">
              <a:extLst>
                <a:ext uri="{FF2B5EF4-FFF2-40B4-BE49-F238E27FC236}">
                  <a16:creationId xmlns:a16="http://schemas.microsoft.com/office/drawing/2014/main" id="{6219DACA-AC2D-4A53-B83C-63625135422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872" t="17340" r="16905" b="12902"/>
            <a:stretch/>
          </p:blipFill>
          <p:spPr bwMode="auto">
            <a:xfrm>
              <a:off x="2766661" y="1981199"/>
              <a:ext cx="4062031" cy="17408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5" descr="C:\Users\Yvon\Desktop\figA.png">
              <a:extLst>
                <a:ext uri="{FF2B5EF4-FFF2-40B4-BE49-F238E27FC236}">
                  <a16:creationId xmlns:a16="http://schemas.microsoft.com/office/drawing/2014/main" id="{B05B9E30-CEC2-4B10-A806-95D3786D08E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685" t="17340" r="21301" b="12902"/>
            <a:stretch/>
          </p:blipFill>
          <p:spPr bwMode="auto">
            <a:xfrm>
              <a:off x="2840854" y="1981199"/>
              <a:ext cx="3987838" cy="1740877"/>
            </a:xfrm>
            <a:prstGeom prst="rect">
              <a:avLst/>
            </a:prstGeom>
            <a:noFill/>
            <a:ln>
              <a:noFill/>
            </a:ln>
            <a:extLst/>
          </p:spPr>
        </p:pic>
        <p:cxnSp>
          <p:nvCxnSpPr>
            <p:cNvPr id="30" name="Connecteur droit avec flèche 29">
              <a:extLst>
                <a:ext uri="{FF2B5EF4-FFF2-40B4-BE49-F238E27FC236}">
                  <a16:creationId xmlns:a16="http://schemas.microsoft.com/office/drawing/2014/main" id="{4F5B5DEA-C0A3-4E54-ACE1-D4D5A7BBF08C}"/>
                </a:ext>
              </a:extLst>
            </p:cNvPr>
            <p:cNvCxnSpPr/>
            <p:nvPr/>
          </p:nvCxnSpPr>
          <p:spPr>
            <a:xfrm>
              <a:off x="4650267" y="3524435"/>
              <a:ext cx="1455938" cy="0"/>
            </a:xfrm>
            <a:prstGeom prst="straightConnector1">
              <a:avLst/>
            </a:prstGeom>
            <a:ln>
              <a:solidFill>
                <a:srgbClr val="3333FF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ZoneTexte 30">
              <a:extLst>
                <a:ext uri="{FF2B5EF4-FFF2-40B4-BE49-F238E27FC236}">
                  <a16:creationId xmlns:a16="http://schemas.microsoft.com/office/drawing/2014/main" id="{3E583102-A0B0-4E5A-AEC9-5A06E4E9D651}"/>
                </a:ext>
              </a:extLst>
            </p:cNvPr>
            <p:cNvSpPr txBox="1"/>
            <p:nvPr/>
          </p:nvSpPr>
          <p:spPr>
            <a:xfrm>
              <a:off x="2912133" y="3412892"/>
              <a:ext cx="2031288" cy="6183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BE" sz="1000" b="1" i="1" u="none" strike="noStrike" kern="1200" cap="none" spc="0" normalizeH="0" baseline="0" noProof="0" dirty="0">
                  <a:ln>
                    <a:noFill/>
                  </a:ln>
                  <a:solidFill>
                    <a:srgbClr val="3333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Période L</a:t>
              </a:r>
              <a:r>
                <a:rPr kumimoji="0" lang="fr-BE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3333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</a:p>
          </p:txBody>
        </p:sp>
        <p:cxnSp>
          <p:nvCxnSpPr>
            <p:cNvPr id="32" name="Connecteur droit avec flèche 31">
              <a:extLst>
                <a:ext uri="{FF2B5EF4-FFF2-40B4-BE49-F238E27FC236}">
                  <a16:creationId xmlns:a16="http://schemas.microsoft.com/office/drawing/2014/main" id="{D87745E0-456A-48A2-A96B-4E9772EB03E4}"/>
                </a:ext>
              </a:extLst>
            </p:cNvPr>
            <p:cNvCxnSpPr>
              <a:cxnSpLocks/>
            </p:cNvCxnSpPr>
            <p:nvPr/>
          </p:nvCxnSpPr>
          <p:spPr>
            <a:xfrm>
              <a:off x="5372754" y="2009708"/>
              <a:ext cx="334363" cy="0"/>
            </a:xfrm>
            <a:prstGeom prst="straightConnector1">
              <a:avLst/>
            </a:prstGeom>
            <a:ln>
              <a:solidFill>
                <a:srgbClr val="FF000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ZoneTexte 32">
              <a:extLst>
                <a:ext uri="{FF2B5EF4-FFF2-40B4-BE49-F238E27FC236}">
                  <a16:creationId xmlns:a16="http://schemas.microsoft.com/office/drawing/2014/main" id="{80A5812C-94DF-4722-AEE2-E7EEA9A79351}"/>
                </a:ext>
              </a:extLst>
            </p:cNvPr>
            <p:cNvSpPr txBox="1"/>
            <p:nvPr/>
          </p:nvSpPr>
          <p:spPr>
            <a:xfrm>
              <a:off x="2454421" y="1662115"/>
              <a:ext cx="3143649" cy="6180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BE" sz="1000" b="1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Déplacement 0,2 L</a:t>
              </a:r>
              <a:r>
                <a:rPr kumimoji="0" lang="fr-BE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</a:p>
          </p:txBody>
        </p:sp>
      </p:grpSp>
      <p:sp>
        <p:nvSpPr>
          <p:cNvPr id="34" name="Text Box 73">
            <a:extLst>
              <a:ext uri="{FF2B5EF4-FFF2-40B4-BE49-F238E27FC236}">
                <a16:creationId xmlns:a16="http://schemas.microsoft.com/office/drawing/2014/main" id="{89982D82-B88F-423D-89FF-D1FC34F8F0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90304" y="6627168"/>
            <a:ext cx="2901696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altLang="fr-FR" sz="900" b="0" i="0" u="sng" strike="noStrike" kern="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omic Sans MS" pitchFamily="66" charset="0"/>
                <a:ea typeface="+mn-ea"/>
                <a:cs typeface="Arial" charset="0"/>
              </a:rPr>
              <a:t>© Yvon RENOTTE – </a:t>
            </a:r>
            <a:r>
              <a:rPr kumimoji="0" lang="fr-BE" altLang="fr-FR" sz="900" b="0" i="0" u="sng" strike="noStrike" kern="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omic Sans MS" pitchFamily="66" charset="0"/>
                <a:ea typeface="+mn-ea"/>
                <a:cs typeface="Arial" charset="0"/>
              </a:rPr>
              <a:t>PromOptica</a:t>
            </a:r>
            <a:r>
              <a:rPr kumimoji="0" lang="fr-BE" altLang="fr-FR" sz="900" b="0" i="0" u="sng" strike="noStrike" kern="0" cap="none" spc="0" normalizeH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omic Sans MS" pitchFamily="66" charset="0"/>
                <a:ea typeface="+mn-ea"/>
                <a:cs typeface="Arial" charset="0"/>
              </a:rPr>
              <a:t> </a:t>
            </a:r>
            <a:r>
              <a:rPr kumimoji="0" lang="fr-BE" altLang="fr-FR" sz="900" b="0" i="0" u="sng" strike="noStrike" kern="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omic Sans MS" pitchFamily="66" charset="0"/>
                <a:ea typeface="+mn-ea"/>
                <a:cs typeface="Arial" charset="0"/>
              </a:rPr>
              <a:t> (18-06-2018)</a:t>
            </a:r>
            <a:endParaRPr kumimoji="0" lang="fr-FR" altLang="fr-FR" sz="900" b="0" i="0" u="sng" strike="noStrike" kern="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Comic Sans MS" pitchFamily="66" charset="0"/>
              <a:ea typeface="+mn-ea"/>
              <a:cs typeface="Arial" charset="0"/>
            </a:endParaRPr>
          </a:p>
        </p:txBody>
      </p:sp>
      <p:grpSp>
        <p:nvGrpSpPr>
          <p:cNvPr id="35" name="Groupe 34">
            <a:extLst>
              <a:ext uri="{FF2B5EF4-FFF2-40B4-BE49-F238E27FC236}">
                <a16:creationId xmlns:a16="http://schemas.microsoft.com/office/drawing/2014/main" id="{AE8E3DBB-ABCD-4B5B-9E8C-E817F50CB387}"/>
              </a:ext>
            </a:extLst>
          </p:cNvPr>
          <p:cNvGrpSpPr/>
          <p:nvPr/>
        </p:nvGrpSpPr>
        <p:grpSpPr>
          <a:xfrm>
            <a:off x="6864115" y="5125795"/>
            <a:ext cx="3368976" cy="1455980"/>
            <a:chOff x="3416065" y="3535120"/>
            <a:chExt cx="3368976" cy="1455980"/>
          </a:xfrm>
        </p:grpSpPr>
        <p:grpSp>
          <p:nvGrpSpPr>
            <p:cNvPr id="36" name="Groupe 35">
              <a:extLst>
                <a:ext uri="{FF2B5EF4-FFF2-40B4-BE49-F238E27FC236}">
                  <a16:creationId xmlns:a16="http://schemas.microsoft.com/office/drawing/2014/main" id="{FCC9FC42-6132-445E-9DAE-005180D0D37D}"/>
                </a:ext>
              </a:extLst>
            </p:cNvPr>
            <p:cNvGrpSpPr/>
            <p:nvPr/>
          </p:nvGrpSpPr>
          <p:grpSpPr>
            <a:xfrm>
              <a:off x="3416065" y="3601795"/>
              <a:ext cx="2175110" cy="1389305"/>
              <a:chOff x="8024568" y="383679"/>
              <a:chExt cx="2175110" cy="1389305"/>
            </a:xfrm>
          </p:grpSpPr>
          <p:pic>
            <p:nvPicPr>
              <p:cNvPr id="40" name="Image 39">
                <a:extLst>
                  <a:ext uri="{FF2B5EF4-FFF2-40B4-BE49-F238E27FC236}">
                    <a16:creationId xmlns:a16="http://schemas.microsoft.com/office/drawing/2014/main" id="{327F8ACC-53FA-4F64-8D13-95A0AC36E74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rightnessContrast brigh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6602" t="4613" r="29061" b="52026"/>
              <a:stretch/>
            </p:blipFill>
            <p:spPr>
              <a:xfrm>
                <a:off x="8024568" y="383679"/>
                <a:ext cx="753148" cy="1080000"/>
              </a:xfrm>
              <a:prstGeom prst="rect">
                <a:avLst/>
              </a:prstGeom>
            </p:spPr>
          </p:pic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ECB7C124-8C9C-4D34-BCD9-371DC582C085}"/>
                  </a:ext>
                </a:extLst>
              </p:cNvPr>
              <p:cNvSpPr/>
              <p:nvPr/>
            </p:nvSpPr>
            <p:spPr>
              <a:xfrm>
                <a:off x="8802746" y="930632"/>
                <a:ext cx="1396932" cy="8423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fr-BE" sz="1200" i="1" dirty="0">
                    <a:solidFill>
                      <a:srgbClr val="3333FF"/>
                    </a:solidFill>
                  </a:rPr>
                  <a:t>Albert A. </a:t>
                </a:r>
                <a:r>
                  <a:rPr lang="fr-BE" sz="1200" i="1" dirty="0" err="1">
                    <a:solidFill>
                      <a:srgbClr val="3333FF"/>
                    </a:solidFill>
                  </a:rPr>
                  <a:t>MIchelson</a:t>
                </a:r>
                <a:endParaRPr lang="fr-BE" sz="1200" i="1" dirty="0">
                  <a:solidFill>
                    <a:srgbClr val="3333FF"/>
                  </a:solidFill>
                </a:endParaRPr>
              </a:p>
              <a:p>
                <a:pPr algn="ctr"/>
                <a:r>
                  <a:rPr lang="fr-BE" sz="1200" i="1" dirty="0">
                    <a:solidFill>
                      <a:srgbClr val="3333FF"/>
                    </a:solidFill>
                  </a:rPr>
                  <a:t>(1852-1931)</a:t>
                </a:r>
              </a:p>
              <a:p>
                <a:pPr algn="ctr"/>
                <a:r>
                  <a:rPr lang="fr-BE" sz="1200" i="1" dirty="0">
                    <a:solidFill>
                      <a:srgbClr val="3333FF"/>
                    </a:solidFill>
                  </a:rPr>
                  <a:t>Prix Nobel de</a:t>
                </a:r>
              </a:p>
              <a:p>
                <a:pPr algn="ctr"/>
                <a:r>
                  <a:rPr lang="fr-BE" sz="1200" i="1" dirty="0">
                    <a:solidFill>
                      <a:srgbClr val="3333FF"/>
                    </a:solidFill>
                  </a:rPr>
                  <a:t>Physique 1907</a:t>
                </a:r>
              </a:p>
            </p:txBody>
          </p:sp>
        </p:grpSp>
        <p:grpSp>
          <p:nvGrpSpPr>
            <p:cNvPr id="37" name="Groupe 36">
              <a:extLst>
                <a:ext uri="{FF2B5EF4-FFF2-40B4-BE49-F238E27FC236}">
                  <a16:creationId xmlns:a16="http://schemas.microsoft.com/office/drawing/2014/main" id="{57ACAF4A-9283-41DC-A576-2BAD8C811338}"/>
                </a:ext>
              </a:extLst>
            </p:cNvPr>
            <p:cNvGrpSpPr/>
            <p:nvPr/>
          </p:nvGrpSpPr>
          <p:grpSpPr>
            <a:xfrm>
              <a:off x="4901181" y="3535120"/>
              <a:ext cx="1883860" cy="1377507"/>
              <a:chOff x="5136720" y="245270"/>
              <a:chExt cx="1883860" cy="1377507"/>
            </a:xfrm>
          </p:grpSpPr>
          <p:pic>
            <p:nvPicPr>
              <p:cNvPr id="38" name="Image 37">
                <a:extLst>
                  <a:ext uri="{FF2B5EF4-FFF2-40B4-BE49-F238E27FC236}">
                    <a16:creationId xmlns:a16="http://schemas.microsoft.com/office/drawing/2014/main" id="{88CDDF53-66D2-4DF5-93C7-B89D8343D8D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rightnessContrast brigh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53947" y="542777"/>
                <a:ext cx="866633" cy="1080000"/>
              </a:xfrm>
              <a:prstGeom prst="rect">
                <a:avLst/>
              </a:prstGeom>
            </p:spPr>
          </p:pic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EAEA1A64-7548-40D0-A119-ED2CB9B05D47}"/>
                  </a:ext>
                </a:extLst>
              </p:cNvPr>
              <p:cNvSpPr/>
              <p:nvPr/>
            </p:nvSpPr>
            <p:spPr>
              <a:xfrm>
                <a:off x="5136720" y="245270"/>
                <a:ext cx="113152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fr-BE" sz="1200" i="1" dirty="0">
                    <a:solidFill>
                      <a:srgbClr val="3333FF"/>
                    </a:solidFill>
                  </a:rPr>
                  <a:t>Edward Morley</a:t>
                </a:r>
              </a:p>
              <a:p>
                <a:pPr algn="ctr"/>
                <a:r>
                  <a:rPr lang="fr-BE" sz="1200" i="1" dirty="0">
                    <a:solidFill>
                      <a:srgbClr val="3333FF"/>
                    </a:solidFill>
                  </a:rPr>
                  <a:t>(1838-1923)</a:t>
                </a:r>
              </a:p>
            </p:txBody>
          </p:sp>
        </p:grpSp>
      </p:grpSp>
      <p:sp>
        <p:nvSpPr>
          <p:cNvPr id="42" name="ZoneTexte 41">
            <a:extLst>
              <a:ext uri="{FF2B5EF4-FFF2-40B4-BE49-F238E27FC236}">
                <a16:creationId xmlns:a16="http://schemas.microsoft.com/office/drawing/2014/main" id="{1E684D0E-97E5-420A-B6C6-2A7A42170890}"/>
              </a:ext>
            </a:extLst>
          </p:cNvPr>
          <p:cNvSpPr txBox="1"/>
          <p:nvPr/>
        </p:nvSpPr>
        <p:spPr>
          <a:xfrm>
            <a:off x="5886445" y="188154"/>
            <a:ext cx="53149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i="1" u="sng" dirty="0">
                <a:solidFill>
                  <a:srgbClr val="3333FF"/>
                </a:solidFill>
              </a:rPr>
              <a:t>Une première contribution à la théorie de la Relativité</a:t>
            </a:r>
          </a:p>
        </p:txBody>
      </p:sp>
    </p:spTree>
    <p:extLst>
      <p:ext uri="{BB962C8B-B14F-4D97-AF65-F5344CB8AC3E}">
        <p14:creationId xmlns:p14="http://schemas.microsoft.com/office/powerpoint/2010/main" val="3759444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>
            <a:extLst>
              <a:ext uri="{FF2B5EF4-FFF2-40B4-BE49-F238E27FC236}">
                <a16:creationId xmlns:a16="http://schemas.microsoft.com/office/drawing/2014/main" id="{E37C4161-52EF-4F6D-872D-CACAAE02D41A}"/>
              </a:ext>
            </a:extLst>
          </p:cNvPr>
          <p:cNvGrpSpPr/>
          <p:nvPr/>
        </p:nvGrpSpPr>
        <p:grpSpPr>
          <a:xfrm>
            <a:off x="358540" y="306145"/>
            <a:ext cx="3368976" cy="1455980"/>
            <a:chOff x="3416065" y="3535120"/>
            <a:chExt cx="3368976" cy="1455980"/>
          </a:xfrm>
        </p:grpSpPr>
        <p:grpSp>
          <p:nvGrpSpPr>
            <p:cNvPr id="3" name="Groupe 2">
              <a:extLst>
                <a:ext uri="{FF2B5EF4-FFF2-40B4-BE49-F238E27FC236}">
                  <a16:creationId xmlns:a16="http://schemas.microsoft.com/office/drawing/2014/main" id="{AF1AE094-F11A-420A-9933-3E3C301EAC46}"/>
                </a:ext>
              </a:extLst>
            </p:cNvPr>
            <p:cNvGrpSpPr/>
            <p:nvPr/>
          </p:nvGrpSpPr>
          <p:grpSpPr>
            <a:xfrm>
              <a:off x="3416065" y="3601795"/>
              <a:ext cx="2175110" cy="1389305"/>
              <a:chOff x="8024568" y="383679"/>
              <a:chExt cx="2175110" cy="1389305"/>
            </a:xfrm>
          </p:grpSpPr>
          <p:pic>
            <p:nvPicPr>
              <p:cNvPr id="4" name="Image 3">
                <a:extLst>
                  <a:ext uri="{FF2B5EF4-FFF2-40B4-BE49-F238E27FC236}">
                    <a16:creationId xmlns:a16="http://schemas.microsoft.com/office/drawing/2014/main" id="{48070566-1FC3-4B91-BBB9-1A783FB367B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rightnessContrast brigh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6602" t="4613" r="29061" b="52026"/>
              <a:stretch/>
            </p:blipFill>
            <p:spPr>
              <a:xfrm>
                <a:off x="8024568" y="383679"/>
                <a:ext cx="753148" cy="1080000"/>
              </a:xfrm>
              <a:prstGeom prst="rect">
                <a:avLst/>
              </a:prstGeom>
            </p:spPr>
          </p:pic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0B9389F5-2086-41C8-914B-88410F8006D2}"/>
                  </a:ext>
                </a:extLst>
              </p:cNvPr>
              <p:cNvSpPr/>
              <p:nvPr/>
            </p:nvSpPr>
            <p:spPr>
              <a:xfrm>
                <a:off x="8802746" y="930632"/>
                <a:ext cx="1396932" cy="8423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fr-BE" sz="1200" i="1" dirty="0">
                    <a:solidFill>
                      <a:srgbClr val="3333FF"/>
                    </a:solidFill>
                  </a:rPr>
                  <a:t>Albert A. </a:t>
                </a:r>
                <a:r>
                  <a:rPr lang="fr-BE" sz="1200" i="1" dirty="0" err="1">
                    <a:solidFill>
                      <a:srgbClr val="3333FF"/>
                    </a:solidFill>
                  </a:rPr>
                  <a:t>MIchelson</a:t>
                </a:r>
                <a:endParaRPr lang="fr-BE" sz="1200" i="1" dirty="0">
                  <a:solidFill>
                    <a:srgbClr val="3333FF"/>
                  </a:solidFill>
                </a:endParaRPr>
              </a:p>
              <a:p>
                <a:pPr algn="ctr"/>
                <a:r>
                  <a:rPr lang="fr-BE" sz="1200" i="1" dirty="0">
                    <a:solidFill>
                      <a:srgbClr val="3333FF"/>
                    </a:solidFill>
                  </a:rPr>
                  <a:t>(1852-1931)</a:t>
                </a:r>
              </a:p>
              <a:p>
                <a:pPr algn="ctr"/>
                <a:r>
                  <a:rPr lang="fr-BE" sz="1200" i="1" dirty="0">
                    <a:solidFill>
                      <a:srgbClr val="3333FF"/>
                    </a:solidFill>
                  </a:rPr>
                  <a:t>Prix Nobel de</a:t>
                </a:r>
              </a:p>
              <a:p>
                <a:pPr algn="ctr"/>
                <a:r>
                  <a:rPr lang="fr-BE" sz="1200" i="1" dirty="0">
                    <a:solidFill>
                      <a:srgbClr val="3333FF"/>
                    </a:solidFill>
                  </a:rPr>
                  <a:t>Physique 1907</a:t>
                </a:r>
              </a:p>
            </p:txBody>
          </p:sp>
        </p:grpSp>
        <p:grpSp>
          <p:nvGrpSpPr>
            <p:cNvPr id="6" name="Groupe 5">
              <a:extLst>
                <a:ext uri="{FF2B5EF4-FFF2-40B4-BE49-F238E27FC236}">
                  <a16:creationId xmlns:a16="http://schemas.microsoft.com/office/drawing/2014/main" id="{668682E8-AE6C-4107-9A7F-3C6274988025}"/>
                </a:ext>
              </a:extLst>
            </p:cNvPr>
            <p:cNvGrpSpPr/>
            <p:nvPr/>
          </p:nvGrpSpPr>
          <p:grpSpPr>
            <a:xfrm>
              <a:off x="4901181" y="3535120"/>
              <a:ext cx="1883860" cy="1377507"/>
              <a:chOff x="5136720" y="245270"/>
              <a:chExt cx="1883860" cy="1377507"/>
            </a:xfrm>
          </p:grpSpPr>
          <p:pic>
            <p:nvPicPr>
              <p:cNvPr id="7" name="Image 6">
                <a:extLst>
                  <a:ext uri="{FF2B5EF4-FFF2-40B4-BE49-F238E27FC236}">
                    <a16:creationId xmlns:a16="http://schemas.microsoft.com/office/drawing/2014/main" id="{A84F901E-1478-4911-9766-4565C5C5903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53947" y="542777"/>
                <a:ext cx="866633" cy="1080000"/>
              </a:xfrm>
              <a:prstGeom prst="rect">
                <a:avLst/>
              </a:prstGeom>
            </p:spPr>
          </p:pic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2743609B-0C4D-4B35-B106-1E8065F8C6D1}"/>
                  </a:ext>
                </a:extLst>
              </p:cNvPr>
              <p:cNvSpPr/>
              <p:nvPr/>
            </p:nvSpPr>
            <p:spPr>
              <a:xfrm>
                <a:off x="5136720" y="245270"/>
                <a:ext cx="113152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fr-BE" sz="1200" i="1" dirty="0">
                    <a:solidFill>
                      <a:srgbClr val="3333FF"/>
                    </a:solidFill>
                  </a:rPr>
                  <a:t>Edward Morley</a:t>
                </a:r>
              </a:p>
              <a:p>
                <a:pPr algn="ctr"/>
                <a:r>
                  <a:rPr lang="fr-BE" sz="1200" i="1" dirty="0">
                    <a:solidFill>
                      <a:srgbClr val="3333FF"/>
                    </a:solidFill>
                  </a:rPr>
                  <a:t>(1838-1923)</a:t>
                </a:r>
              </a:p>
            </p:txBody>
          </p:sp>
        </p:grpSp>
      </p:grpSp>
      <p:pic>
        <p:nvPicPr>
          <p:cNvPr id="1028" name="Picture 4" descr="Image associÃ©e">
            <a:extLst>
              <a:ext uri="{FF2B5EF4-FFF2-40B4-BE49-F238E27FC236}">
                <a16:creationId xmlns:a16="http://schemas.microsoft.com/office/drawing/2014/main" id="{97335D85-E2DC-41A9-A2D1-54BEE6D236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9862" y="1940827"/>
            <a:ext cx="7419130" cy="43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www.astronomycast.com/wp-content/uploads/2015/02/AA2MMinterfer.gif">
            <a:extLst>
              <a:ext uri="{FF2B5EF4-FFF2-40B4-BE49-F238E27FC236}">
                <a16:creationId xmlns:a16="http://schemas.microsoft.com/office/drawing/2014/main" id="{86B511B8-F045-48E0-95EF-3F47D8E012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27" t="82133" r="17242" b="2078"/>
          <a:stretch/>
        </p:blipFill>
        <p:spPr bwMode="auto">
          <a:xfrm>
            <a:off x="5886445" y="1060375"/>
            <a:ext cx="4242547" cy="842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RÃ©sultat de recherche d'images pour &quot;michelson morley&quot;">
            <a:extLst>
              <a:ext uri="{FF2B5EF4-FFF2-40B4-BE49-F238E27FC236}">
                <a16:creationId xmlns:a16="http://schemas.microsoft.com/office/drawing/2014/main" id="{2F2D8152-74A9-452C-86D7-D774ED5843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89" b="9708"/>
          <a:stretch/>
        </p:blipFill>
        <p:spPr bwMode="auto">
          <a:xfrm>
            <a:off x="3727516" y="2908172"/>
            <a:ext cx="5978459" cy="3225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D892ADFE-2C31-4D7B-8C60-0ABBBB36762B}"/>
              </a:ext>
            </a:extLst>
          </p:cNvPr>
          <p:cNvSpPr txBox="1"/>
          <p:nvPr/>
        </p:nvSpPr>
        <p:spPr>
          <a:xfrm>
            <a:off x="5886445" y="188154"/>
            <a:ext cx="53149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i="1" u="sng" dirty="0">
                <a:solidFill>
                  <a:srgbClr val="3333FF"/>
                </a:solidFill>
              </a:rPr>
              <a:t>Une première contribution à la théorie de la Relativité</a:t>
            </a:r>
          </a:p>
        </p:txBody>
      </p:sp>
      <p:sp>
        <p:nvSpPr>
          <p:cNvPr id="14" name="Text Box 73">
            <a:extLst>
              <a:ext uri="{FF2B5EF4-FFF2-40B4-BE49-F238E27FC236}">
                <a16:creationId xmlns:a16="http://schemas.microsoft.com/office/drawing/2014/main" id="{83FF1A4C-3240-4A8D-8C2D-969B4FC26B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90304" y="6627168"/>
            <a:ext cx="2901696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altLang="fr-FR" sz="900" b="0" i="0" u="sng" strike="noStrike" kern="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omic Sans MS" pitchFamily="66" charset="0"/>
                <a:ea typeface="+mn-ea"/>
                <a:cs typeface="Arial" charset="0"/>
              </a:rPr>
              <a:t>© Yvon RENOTTE – </a:t>
            </a:r>
            <a:r>
              <a:rPr kumimoji="0" lang="fr-BE" altLang="fr-FR" sz="900" b="0" i="0" u="sng" strike="noStrike" kern="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omic Sans MS" pitchFamily="66" charset="0"/>
                <a:ea typeface="+mn-ea"/>
                <a:cs typeface="Arial" charset="0"/>
              </a:rPr>
              <a:t>PromOptica</a:t>
            </a:r>
            <a:r>
              <a:rPr kumimoji="0" lang="fr-BE" altLang="fr-FR" sz="900" b="0" i="0" u="sng" strike="noStrike" kern="0" cap="none" spc="0" normalizeH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omic Sans MS" pitchFamily="66" charset="0"/>
                <a:ea typeface="+mn-ea"/>
                <a:cs typeface="Arial" charset="0"/>
              </a:rPr>
              <a:t> </a:t>
            </a:r>
            <a:r>
              <a:rPr kumimoji="0" lang="fr-BE" altLang="fr-FR" sz="900" b="0" i="0" u="sng" strike="noStrike" kern="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omic Sans MS" pitchFamily="66" charset="0"/>
                <a:ea typeface="+mn-ea"/>
                <a:cs typeface="Arial" charset="0"/>
              </a:rPr>
              <a:t> (18-06-2018)</a:t>
            </a:r>
            <a:endParaRPr kumimoji="0" lang="fr-FR" altLang="fr-FR" sz="900" b="0" i="0" u="sng" strike="noStrike" kern="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Comic Sans MS" pitchFamily="66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9430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 18">
            <a:extLst>
              <a:ext uri="{FF2B5EF4-FFF2-40B4-BE49-F238E27FC236}">
                <a16:creationId xmlns:a16="http://schemas.microsoft.com/office/drawing/2014/main" id="{21CD80F5-B48A-4B82-A4D1-E5422D57097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67" r="21934"/>
          <a:stretch/>
        </p:blipFill>
        <p:spPr>
          <a:xfrm>
            <a:off x="441628" y="569708"/>
            <a:ext cx="1048320" cy="1440000"/>
          </a:xfrm>
          <a:prstGeom prst="rect">
            <a:avLst/>
          </a:prstGeom>
        </p:spPr>
      </p:pic>
      <p:grpSp>
        <p:nvGrpSpPr>
          <p:cNvPr id="4" name="Groupe 3">
            <a:extLst>
              <a:ext uri="{FF2B5EF4-FFF2-40B4-BE49-F238E27FC236}">
                <a16:creationId xmlns:a16="http://schemas.microsoft.com/office/drawing/2014/main" id="{76F0A309-D8F1-461F-A35D-2ABC83BDF6AC}"/>
              </a:ext>
            </a:extLst>
          </p:cNvPr>
          <p:cNvGrpSpPr/>
          <p:nvPr/>
        </p:nvGrpSpPr>
        <p:grpSpPr>
          <a:xfrm>
            <a:off x="-73277" y="27196"/>
            <a:ext cx="4510814" cy="2407450"/>
            <a:chOff x="3425289" y="27196"/>
            <a:chExt cx="4510814" cy="2407450"/>
          </a:xfrm>
        </p:grpSpPr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E2358097-76A1-420C-9DBC-70798893C360}"/>
                </a:ext>
              </a:extLst>
            </p:cNvPr>
            <p:cNvSpPr txBox="1"/>
            <p:nvPr/>
          </p:nvSpPr>
          <p:spPr>
            <a:xfrm>
              <a:off x="4260748" y="569708"/>
              <a:ext cx="3675355" cy="707886"/>
            </a:xfrm>
            <a:prstGeom prst="rect">
              <a:avLst/>
            </a:prstGeom>
            <a:noFill/>
            <a:ln w="57150"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BE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+mn-cs"/>
                </a:rPr>
                <a:t>Einstein</a:t>
              </a:r>
            </a:p>
          </p:txBody>
        </p:sp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36C08DE8-F23F-4228-8911-CFACCAF16C5B}"/>
                </a:ext>
              </a:extLst>
            </p:cNvPr>
            <p:cNvSpPr txBox="1"/>
            <p:nvPr/>
          </p:nvSpPr>
          <p:spPr>
            <a:xfrm>
              <a:off x="3425289" y="27196"/>
              <a:ext cx="1029810" cy="523220"/>
            </a:xfrm>
            <a:prstGeom prst="rect">
              <a:avLst/>
            </a:prstGeom>
            <a:noFill/>
            <a:ln w="57150"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BE" sz="2800" b="1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1916</a:t>
              </a:r>
            </a:p>
          </p:txBody>
        </p:sp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F24EF4F9-EC62-4E56-878A-ADB2B13A8BDE}"/>
                </a:ext>
              </a:extLst>
            </p:cNvPr>
            <p:cNvSpPr txBox="1"/>
            <p:nvPr/>
          </p:nvSpPr>
          <p:spPr>
            <a:xfrm>
              <a:off x="3898337" y="1972981"/>
              <a:ext cx="1146921" cy="461665"/>
            </a:xfrm>
            <a:prstGeom prst="rect">
              <a:avLst/>
            </a:prstGeom>
            <a:noFill/>
            <a:ln w="57150"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BE" sz="1200" b="0" i="1" u="none" strike="noStrike" kern="1200" cap="none" spc="0" normalizeH="0" baseline="0" noProof="0" dirty="0">
                  <a:ln>
                    <a:noFill/>
                  </a:ln>
                  <a:solidFill>
                    <a:srgbClr val="3333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Albert Einstein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BE" sz="1200" b="0" i="1" u="none" strike="noStrike" kern="1200" cap="none" spc="0" normalizeH="0" baseline="0" noProof="0" dirty="0">
                  <a:ln>
                    <a:noFill/>
                  </a:ln>
                  <a:solidFill>
                    <a:srgbClr val="3333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(1879-1955)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F9383F0-2CA9-4373-8B81-78ECA45CB841}"/>
                </a:ext>
              </a:extLst>
            </p:cNvPr>
            <p:cNvSpPr/>
            <p:nvPr/>
          </p:nvSpPr>
          <p:spPr>
            <a:xfrm>
              <a:off x="4353913" y="114689"/>
              <a:ext cx="2228495" cy="338554"/>
            </a:xfrm>
            <a:prstGeom prst="rect">
              <a:avLst/>
            </a:prstGeom>
            <a:ln w="57150">
              <a:noFill/>
            </a:ln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BE" sz="1600" b="1" i="1" u="none" strike="noStrike" kern="1200" cap="none" spc="0" normalizeH="0" baseline="0" noProof="0" dirty="0">
                  <a:ln>
                    <a:noFill/>
                  </a:ln>
                  <a:solidFill>
                    <a:srgbClr val="3333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La relativité générale</a:t>
              </a:r>
              <a:endParaRPr kumimoji="0" lang="fr-BE" sz="1600" b="0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6" name="ZoneTexte 15">
            <a:extLst>
              <a:ext uri="{FF2B5EF4-FFF2-40B4-BE49-F238E27FC236}">
                <a16:creationId xmlns:a16="http://schemas.microsoft.com/office/drawing/2014/main" id="{B1215019-6001-4D9C-8DA1-55F4678FCDFA}"/>
              </a:ext>
            </a:extLst>
          </p:cNvPr>
          <p:cNvSpPr txBox="1"/>
          <p:nvPr/>
        </p:nvSpPr>
        <p:spPr>
          <a:xfrm>
            <a:off x="3906174" y="149588"/>
            <a:ext cx="8185211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  <a:r>
              <a:rPr kumimoji="0" lang="fr-BE" sz="2400" b="0" i="1" u="sng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Les ondes gravitationnelles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000" b="0" i="1" u="sng" strike="noStrike" kern="1200" cap="none" spc="0" normalizeH="0" baseline="0" noProof="0" dirty="0">
              <a:ln>
                <a:noFill/>
              </a:ln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2400" b="1" i="1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Leur existence est </a:t>
            </a:r>
            <a:r>
              <a:rPr kumimoji="0" lang="fr-BE" sz="2400" b="1" i="1" u="sng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prédite par la théorie de la relativité</a:t>
            </a:r>
            <a:r>
              <a:rPr kumimoji="0" lang="fr-BE" sz="2400" b="1" i="1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leurs caractéristiques peuvent en être déduites</a:t>
            </a:r>
            <a:endParaRPr kumimoji="0" lang="fr-BE" sz="2400" b="0" i="1" u="sng" strike="noStrike" kern="1200" cap="none" spc="0" normalizeH="0" baseline="0" noProof="0" dirty="0">
              <a:ln>
                <a:noFill/>
              </a:ln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840B1D47-EF31-4A45-B36E-C67482EB700A}"/>
              </a:ext>
            </a:extLst>
          </p:cNvPr>
          <p:cNvSpPr txBox="1"/>
          <p:nvPr/>
        </p:nvSpPr>
        <p:spPr>
          <a:xfrm>
            <a:off x="1874520" y="1688911"/>
            <a:ext cx="96858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2400" b="1" i="1" u="sng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MAIS</a:t>
            </a:r>
            <a:r>
              <a:rPr kumimoji="0" lang="fr-BE" sz="2400" b="0" i="1" u="sng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les conditions susceptibles d’en permettre la vérification expérimentale sont extrêmement difficiles à rencontrer</a:t>
            </a:r>
            <a:r>
              <a:rPr kumimoji="0" lang="fr-BE" sz="2400" b="0" i="1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et le plus souvent impossibles à réaliser avec les moyens disponibles jusque</a:t>
            </a:r>
            <a:r>
              <a:rPr kumimoji="0" lang="fr-BE" sz="2400" b="0" i="1" u="none" strike="noStrike" kern="1200" cap="none" spc="0" normalizeH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dans les années 70-80</a:t>
            </a:r>
            <a:endParaRPr kumimoji="0" lang="fr-BE" sz="2400" b="0" i="1" u="none" strike="noStrike" kern="120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33F6095B-006C-41BE-97CA-22EA90EA5298}"/>
              </a:ext>
            </a:extLst>
          </p:cNvPr>
          <p:cNvSpPr txBox="1"/>
          <p:nvPr/>
        </p:nvSpPr>
        <p:spPr>
          <a:xfrm>
            <a:off x="327991" y="2926097"/>
            <a:ext cx="11763394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Que sont les ondes gravitationnelles 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Ce sont des vibrations qui se propagent dans l’espace-temps</a:t>
            </a:r>
            <a:endParaRPr lang="fr-BE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ce sont des oscillations provoquées par des mouvements de matière ou d’énergie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b="0" i="1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 théorie prévoit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r-BE" b="0" i="1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qu’</a:t>
            </a:r>
            <a:r>
              <a:rPr kumimoji="0" lang="fr-BE" b="0" i="1" u="sng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elles se propagent à la vitesse de la lumière</a:t>
            </a:r>
            <a:r>
              <a:rPr kumimoji="0" lang="fr-BE" b="0" i="1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r-BE" b="0" i="1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qu’</a:t>
            </a:r>
            <a:r>
              <a:rPr kumimoji="0" lang="fr-BE" b="0" i="1" u="sng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elles </a:t>
            </a:r>
            <a:r>
              <a:rPr kumimoji="0" lang="fr-BE" b="1" i="1" u="sng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sont émises par des corps extrêmement massiques</a:t>
            </a:r>
            <a:r>
              <a:rPr kumimoji="0" lang="fr-BE" b="0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fr-BE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(plus que nos planètes, que notre Soleil, …), </a:t>
            </a:r>
            <a:r>
              <a:rPr kumimoji="0" lang="fr-BE" b="1" i="1" u="sng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</a:t>
            </a:r>
            <a:r>
              <a:rPr kumimoji="0" lang="fr-BE" b="0" i="0" u="sng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fr-BE" b="1" i="1" u="sng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 déplacent à très grande vitesse</a:t>
            </a:r>
            <a:r>
              <a:rPr kumimoji="0" lang="fr-BE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de l’ordre d’</a:t>
            </a:r>
            <a:r>
              <a:rPr kumimoji="0" lang="fr-BE" b="1" i="1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une fraction appréciable de celle de la lumière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r-BE" b="0" i="1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permet de calculer </a:t>
            </a:r>
            <a:r>
              <a:rPr kumimoji="0" lang="fr-BE" b="0" i="1" u="sng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leur amplitude</a:t>
            </a:r>
            <a:r>
              <a:rPr kumimoji="0" lang="fr-BE" b="0" i="1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: </a:t>
            </a:r>
            <a:r>
              <a:rPr kumimoji="0" lang="fr-BE" b="1" i="1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elle est </a:t>
            </a:r>
            <a:r>
              <a:rPr kumimoji="0" lang="fr-BE" b="1" i="1" u="sng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extrêmement faible</a:t>
            </a:r>
            <a:r>
              <a:rPr kumimoji="0" lang="fr-BE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fr-BE" b="0" i="0" u="sng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inférieure à la limite de sensibilité des instruments les plus sensibles dont nous disposions encore il y a peu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fr-BE" sz="1000" b="1" i="1" u="sng" strike="noStrike" kern="120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2800" b="1" i="1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→ </a:t>
            </a:r>
            <a:r>
              <a:rPr kumimoji="0" lang="fr-BE" sz="2800" b="1" i="1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 panose="020F0502020204030204"/>
              </a:rPr>
              <a:t>ce monde nous est totalement étranger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</a:rPr>
              <a:t>Le problème essentiel est donc celui de la détection de telles ondes</a:t>
            </a:r>
            <a:endParaRPr kumimoji="0" lang="fr-BE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2" name="Text Box 73">
            <a:extLst>
              <a:ext uri="{FF2B5EF4-FFF2-40B4-BE49-F238E27FC236}">
                <a16:creationId xmlns:a16="http://schemas.microsoft.com/office/drawing/2014/main" id="{F4BEFD76-88BB-4667-8A9F-BC0D9AD6E6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90304" y="6627168"/>
            <a:ext cx="2901696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altLang="fr-FR" sz="900" b="0" i="0" u="sng" strike="noStrike" kern="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omic Sans MS" pitchFamily="66" charset="0"/>
                <a:ea typeface="+mn-ea"/>
                <a:cs typeface="Arial" charset="0"/>
              </a:rPr>
              <a:t>© Yvon RENOTTE – </a:t>
            </a:r>
            <a:r>
              <a:rPr kumimoji="0" lang="fr-BE" altLang="fr-FR" sz="900" b="0" i="0" u="sng" strike="noStrike" kern="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omic Sans MS" pitchFamily="66" charset="0"/>
                <a:ea typeface="+mn-ea"/>
                <a:cs typeface="Arial" charset="0"/>
              </a:rPr>
              <a:t>PromOptica</a:t>
            </a:r>
            <a:r>
              <a:rPr kumimoji="0" lang="fr-BE" altLang="fr-FR" sz="900" b="0" i="0" u="sng" strike="noStrike" kern="0" cap="none" spc="0" normalizeH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omic Sans MS" pitchFamily="66" charset="0"/>
                <a:ea typeface="+mn-ea"/>
                <a:cs typeface="Arial" charset="0"/>
              </a:rPr>
              <a:t> </a:t>
            </a:r>
            <a:r>
              <a:rPr kumimoji="0" lang="fr-BE" altLang="fr-FR" sz="900" b="0" i="0" u="sng" strike="noStrike" kern="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omic Sans MS" pitchFamily="66" charset="0"/>
                <a:ea typeface="+mn-ea"/>
                <a:cs typeface="Arial" charset="0"/>
              </a:rPr>
              <a:t> (18-06-2018)</a:t>
            </a:r>
            <a:endParaRPr kumimoji="0" lang="fr-FR" altLang="fr-FR" sz="900" b="0" i="0" u="sng" strike="noStrike" kern="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Comic Sans MS" pitchFamily="66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5930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upload.wikimedia.org/wikipedia/commons/4/48/GW_propagating_surface_bin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7031" y="660888"/>
            <a:ext cx="7924800" cy="5355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327031" y="6013848"/>
            <a:ext cx="7924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16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Ondes gravitationnelles engendrées par un système binaire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16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La déformation se produit dans un plan perpendiculaire à la direction de propagation de l'onde</a:t>
            </a:r>
            <a:endParaRPr kumimoji="0" lang="fr-BE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ZoneTexte 3"/>
          <p:cNvSpPr txBox="1"/>
          <p:nvPr/>
        </p:nvSpPr>
        <p:spPr>
          <a:xfrm flipH="1">
            <a:off x="3713285" y="246180"/>
            <a:ext cx="47654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2000" b="0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Émission des ondes gravitationnelles</a:t>
            </a:r>
          </a:p>
        </p:txBody>
      </p:sp>
      <p:sp>
        <p:nvSpPr>
          <p:cNvPr id="10" name="Text Box 73">
            <a:extLst>
              <a:ext uri="{FF2B5EF4-FFF2-40B4-BE49-F238E27FC236}">
                <a16:creationId xmlns:a16="http://schemas.microsoft.com/office/drawing/2014/main" id="{24CA5B9D-39ED-47B3-863E-5A0FF63DEE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90304" y="6627168"/>
            <a:ext cx="2901696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altLang="fr-FR" sz="900" b="0" i="0" u="sng" strike="noStrike" kern="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omic Sans MS" pitchFamily="66" charset="0"/>
                <a:ea typeface="+mn-ea"/>
                <a:cs typeface="Arial" charset="0"/>
              </a:rPr>
              <a:t>© Yvon RENOTTE – </a:t>
            </a:r>
            <a:r>
              <a:rPr kumimoji="0" lang="fr-BE" altLang="fr-FR" sz="900" b="0" i="0" u="sng" strike="noStrike" kern="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omic Sans MS" pitchFamily="66" charset="0"/>
                <a:ea typeface="+mn-ea"/>
                <a:cs typeface="Arial" charset="0"/>
              </a:rPr>
              <a:t>PromOptica</a:t>
            </a:r>
            <a:r>
              <a:rPr kumimoji="0" lang="fr-BE" altLang="fr-FR" sz="900" b="0" i="0" u="sng" strike="noStrike" kern="0" cap="none" spc="0" normalizeH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omic Sans MS" pitchFamily="66" charset="0"/>
                <a:ea typeface="+mn-ea"/>
                <a:cs typeface="Arial" charset="0"/>
              </a:rPr>
              <a:t> </a:t>
            </a:r>
            <a:r>
              <a:rPr kumimoji="0" lang="fr-BE" altLang="fr-FR" sz="900" b="0" i="0" u="sng" strike="noStrike" kern="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omic Sans MS" pitchFamily="66" charset="0"/>
                <a:ea typeface="+mn-ea"/>
                <a:cs typeface="Arial" charset="0"/>
              </a:rPr>
              <a:t> (18-06-2018)</a:t>
            </a:r>
            <a:endParaRPr kumimoji="0" lang="fr-FR" altLang="fr-FR" sz="900" b="0" i="0" u="sng" strike="noStrike" kern="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Comic Sans MS" pitchFamily="66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0144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 18">
            <a:extLst>
              <a:ext uri="{FF2B5EF4-FFF2-40B4-BE49-F238E27FC236}">
                <a16:creationId xmlns:a16="http://schemas.microsoft.com/office/drawing/2014/main" id="{21CD80F5-B48A-4B82-A4D1-E5422D57097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67" r="21934"/>
          <a:stretch/>
        </p:blipFill>
        <p:spPr>
          <a:xfrm>
            <a:off x="441628" y="569708"/>
            <a:ext cx="1048320" cy="1440000"/>
          </a:xfrm>
          <a:prstGeom prst="rect">
            <a:avLst/>
          </a:prstGeom>
        </p:spPr>
      </p:pic>
      <p:grpSp>
        <p:nvGrpSpPr>
          <p:cNvPr id="4" name="Groupe 3">
            <a:extLst>
              <a:ext uri="{FF2B5EF4-FFF2-40B4-BE49-F238E27FC236}">
                <a16:creationId xmlns:a16="http://schemas.microsoft.com/office/drawing/2014/main" id="{76F0A309-D8F1-461F-A35D-2ABC83BDF6AC}"/>
              </a:ext>
            </a:extLst>
          </p:cNvPr>
          <p:cNvGrpSpPr/>
          <p:nvPr/>
        </p:nvGrpSpPr>
        <p:grpSpPr>
          <a:xfrm>
            <a:off x="-73277" y="27196"/>
            <a:ext cx="4510814" cy="2407450"/>
            <a:chOff x="3425289" y="27196"/>
            <a:chExt cx="4510814" cy="2407450"/>
          </a:xfrm>
        </p:grpSpPr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E2358097-76A1-420C-9DBC-70798893C360}"/>
                </a:ext>
              </a:extLst>
            </p:cNvPr>
            <p:cNvSpPr txBox="1"/>
            <p:nvPr/>
          </p:nvSpPr>
          <p:spPr>
            <a:xfrm>
              <a:off x="4260748" y="569708"/>
              <a:ext cx="3675355" cy="707886"/>
            </a:xfrm>
            <a:prstGeom prst="rect">
              <a:avLst/>
            </a:prstGeom>
            <a:noFill/>
            <a:ln w="57150"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BE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+mn-cs"/>
                </a:rPr>
                <a:t>Einstein</a:t>
              </a:r>
            </a:p>
          </p:txBody>
        </p:sp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36C08DE8-F23F-4228-8911-CFACCAF16C5B}"/>
                </a:ext>
              </a:extLst>
            </p:cNvPr>
            <p:cNvSpPr txBox="1"/>
            <p:nvPr/>
          </p:nvSpPr>
          <p:spPr>
            <a:xfrm>
              <a:off x="3425289" y="27196"/>
              <a:ext cx="1029810" cy="523220"/>
            </a:xfrm>
            <a:prstGeom prst="rect">
              <a:avLst/>
            </a:prstGeom>
            <a:noFill/>
            <a:ln w="57150"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BE" sz="2800" b="1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1916</a:t>
              </a:r>
            </a:p>
          </p:txBody>
        </p:sp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F24EF4F9-EC62-4E56-878A-ADB2B13A8BDE}"/>
                </a:ext>
              </a:extLst>
            </p:cNvPr>
            <p:cNvSpPr txBox="1"/>
            <p:nvPr/>
          </p:nvSpPr>
          <p:spPr>
            <a:xfrm>
              <a:off x="3898337" y="1972981"/>
              <a:ext cx="1146921" cy="461665"/>
            </a:xfrm>
            <a:prstGeom prst="rect">
              <a:avLst/>
            </a:prstGeom>
            <a:noFill/>
            <a:ln w="57150"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BE" sz="1200" b="0" i="1" u="none" strike="noStrike" kern="1200" cap="none" spc="0" normalizeH="0" baseline="0" noProof="0" dirty="0">
                  <a:ln>
                    <a:noFill/>
                  </a:ln>
                  <a:solidFill>
                    <a:srgbClr val="3333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Albert Einstein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BE" sz="1200" b="0" i="1" u="none" strike="noStrike" kern="1200" cap="none" spc="0" normalizeH="0" baseline="0" noProof="0" dirty="0">
                  <a:ln>
                    <a:noFill/>
                  </a:ln>
                  <a:solidFill>
                    <a:srgbClr val="3333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(1879-1955)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F9383F0-2CA9-4373-8B81-78ECA45CB841}"/>
                </a:ext>
              </a:extLst>
            </p:cNvPr>
            <p:cNvSpPr/>
            <p:nvPr/>
          </p:nvSpPr>
          <p:spPr>
            <a:xfrm>
              <a:off x="4353913" y="114689"/>
              <a:ext cx="2228495" cy="338554"/>
            </a:xfrm>
            <a:prstGeom prst="rect">
              <a:avLst/>
            </a:prstGeom>
            <a:ln w="57150">
              <a:noFill/>
            </a:ln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BE" sz="1600" b="1" i="1" u="none" strike="noStrike" kern="1200" cap="none" spc="0" normalizeH="0" baseline="0" noProof="0" dirty="0">
                  <a:ln>
                    <a:noFill/>
                  </a:ln>
                  <a:solidFill>
                    <a:srgbClr val="3333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La relativité générale</a:t>
              </a:r>
              <a:endParaRPr kumimoji="0" lang="fr-BE" sz="1600" b="0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6" name="ZoneTexte 15">
            <a:extLst>
              <a:ext uri="{FF2B5EF4-FFF2-40B4-BE49-F238E27FC236}">
                <a16:creationId xmlns:a16="http://schemas.microsoft.com/office/drawing/2014/main" id="{B1215019-6001-4D9C-8DA1-55F4678FCDFA}"/>
              </a:ext>
            </a:extLst>
          </p:cNvPr>
          <p:cNvSpPr txBox="1"/>
          <p:nvPr/>
        </p:nvSpPr>
        <p:spPr>
          <a:xfrm>
            <a:off x="3906174" y="149588"/>
            <a:ext cx="8268537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  <a:r>
              <a:rPr kumimoji="0" lang="fr-BE" sz="2400" b="0" i="1" u="sng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Les ondes gravitationnelles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000" b="0" i="1" u="sng" strike="noStrike" kern="1200" cap="none" spc="0" normalizeH="0" baseline="0" noProof="0" dirty="0">
              <a:ln>
                <a:noFill/>
              </a:ln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2400" b="1" i="1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Comment peut-on les détecter ?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2400" b="1" i="1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 ‘mesurer’ les caractéristiques ?</a:t>
            </a:r>
            <a:endParaRPr kumimoji="0" lang="fr-BE" sz="2400" b="0" i="1" u="sng" strike="noStrike" kern="1200" cap="none" spc="0" normalizeH="0" baseline="0" noProof="0" dirty="0">
              <a:ln>
                <a:noFill/>
              </a:ln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840B1D47-EF31-4A45-B36E-C67482EB700A}"/>
              </a:ext>
            </a:extLst>
          </p:cNvPr>
          <p:cNvSpPr txBox="1"/>
          <p:nvPr/>
        </p:nvSpPr>
        <p:spPr>
          <a:xfrm>
            <a:off x="1649896" y="1703301"/>
            <a:ext cx="10542104" cy="240065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2400" b="1" i="1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Une onde gravitationnelle, ce n’est pas un séisme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r-BE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C’est une </a:t>
            </a:r>
            <a:r>
              <a:rPr kumimoji="0" lang="fr-BE" b="1" i="1" u="sng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infime variation des distances</a:t>
            </a:r>
            <a:r>
              <a:rPr kumimoji="0" lang="fr-BE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fr-BE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≤ 10</a:t>
            </a:r>
            <a:r>
              <a:rPr kumimoji="0" lang="fr-BE" b="1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-21 </a:t>
            </a:r>
            <a:r>
              <a:rPr kumimoji="0" lang="fr-BE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</a:t>
            </a:r>
          </a:p>
          <a:p>
            <a:pPr lvl="1" algn="r">
              <a:defRPr/>
            </a:pPr>
            <a:r>
              <a:rPr kumimoji="0" lang="fr-BE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soit moins que la taille du noyau d’un atome, … quasiment rien . . 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r-BE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Nous ne sentons pas que l’espace se déforme autour de nous lorsque nous sommes soumis à l’action d’une onde gravitationnelle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r-BE" b="0" i="1" u="sng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Mais les scientifiques ont mis au point des instruments capables de détecter des déplacements aussi infimes</a:t>
            </a:r>
            <a:r>
              <a:rPr kumimoji="0" lang="fr-BE" b="0" i="1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 : ce sont des </a:t>
            </a:r>
            <a:r>
              <a:rPr kumimoji="0" lang="fr-BE" b="1" i="1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interféromètres extrêmement sensibles</a:t>
            </a:r>
          </a:p>
          <a:p>
            <a:pPr lvl="0" algn="ctr">
              <a:defRPr/>
            </a:pPr>
            <a:r>
              <a:rPr lang="fr-BE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→  </a:t>
            </a:r>
            <a:r>
              <a:rPr lang="fr-BE" b="1" i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ils </a:t>
            </a:r>
            <a:r>
              <a:rPr lang="fr-BE" b="1" i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sont gigantesques, leurs bras font plusieurs kilomètres de long</a:t>
            </a:r>
            <a:endParaRPr kumimoji="0" lang="fr-BE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33F6095B-006C-41BE-97CA-22EA90EA5298}"/>
              </a:ext>
            </a:extLst>
          </p:cNvPr>
          <p:cNvSpPr txBox="1"/>
          <p:nvPr/>
        </p:nvSpPr>
        <p:spPr>
          <a:xfrm>
            <a:off x="298174" y="4179879"/>
            <a:ext cx="11893825" cy="2539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800" b="1" i="1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Les interféromètres utilisés aujourd’hui sont des appareils de mesure </a:t>
            </a:r>
            <a:r>
              <a:rPr kumimoji="0" lang="fr-BE" sz="1800" b="1" i="1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hyper-sophistiqués</a:t>
            </a:r>
            <a:r>
              <a:rPr kumimoji="0" lang="fr-BE" sz="1800" b="1" i="1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constitués de deux bras mesurant 3 à 4 km, utilisant des rayons LASER qui se réfléchissent dans des miroirs de très haute qualité optique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800" b="1" i="1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 vitesse de la lumière constante, servant d’unité de référence, une infime déformation des branches peut être mesurée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500" b="1" i="1" u="none" strike="noStrike" kern="120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800" b="0" i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Deux tels interféromètres</a:t>
            </a:r>
            <a:r>
              <a:rPr kumimoji="0" lang="fr-BE" sz="1800" b="0" i="1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fr-B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sont actuellement spécifiquement dédicacés à ces études  :</a:t>
            </a:r>
          </a:p>
          <a:p>
            <a:pPr lvl="0" algn="ctr">
              <a:defRPr/>
            </a:pPr>
            <a:r>
              <a:rPr kumimoji="0" lang="fr-BE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Ligo</a:t>
            </a:r>
            <a:r>
              <a:rPr kumimoji="0" lang="fr-BE" sz="2400" b="0" i="1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aux Etats-Unis </a:t>
            </a:r>
            <a:r>
              <a:rPr kumimoji="0" lang="fr-BE" sz="1400" b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</a:rPr>
              <a:t>(</a:t>
            </a:r>
            <a:r>
              <a:rPr lang="fr-BE" sz="1400" dirty="0">
                <a:solidFill>
                  <a:srgbClr val="3333FF"/>
                </a:solidFill>
              </a:rPr>
              <a:t>Laser </a:t>
            </a:r>
            <a:r>
              <a:rPr lang="fr-BE" sz="1400" dirty="0" err="1">
                <a:solidFill>
                  <a:srgbClr val="3333FF"/>
                </a:solidFill>
              </a:rPr>
              <a:t>Interferometer</a:t>
            </a:r>
            <a:r>
              <a:rPr lang="fr-BE" sz="1400" dirty="0">
                <a:solidFill>
                  <a:srgbClr val="3333FF"/>
                </a:solidFill>
              </a:rPr>
              <a:t> </a:t>
            </a:r>
            <a:r>
              <a:rPr lang="fr-BE" sz="1400" dirty="0" err="1">
                <a:solidFill>
                  <a:srgbClr val="3333FF"/>
                </a:solidFill>
              </a:rPr>
              <a:t>Gravitational-Wave</a:t>
            </a:r>
            <a:r>
              <a:rPr lang="fr-BE" sz="1400" dirty="0">
                <a:solidFill>
                  <a:srgbClr val="3333FF"/>
                </a:solidFill>
              </a:rPr>
              <a:t> </a:t>
            </a:r>
            <a:r>
              <a:rPr lang="fr-BE" sz="1400" dirty="0" err="1">
                <a:solidFill>
                  <a:srgbClr val="3333FF"/>
                </a:solidFill>
              </a:rPr>
              <a:t>Observatory</a:t>
            </a:r>
            <a:r>
              <a:rPr lang="fr-BE" sz="1400" dirty="0">
                <a:solidFill>
                  <a:srgbClr val="3333FF"/>
                </a:solidFill>
              </a:rPr>
              <a:t>)</a:t>
            </a:r>
            <a:endParaRPr kumimoji="0" lang="fr-BE" sz="1400" b="0" u="none" strike="noStrike" kern="120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2400" b="0" i="1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					et </a:t>
            </a:r>
            <a:r>
              <a:rPr kumimoji="0" lang="fr-BE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Virgo</a:t>
            </a:r>
            <a:r>
              <a:rPr kumimoji="0" lang="fr-BE" sz="2400" b="0" i="1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en Italie </a:t>
            </a:r>
            <a:r>
              <a:rPr kumimoji="0" lang="fr-BE" sz="1400" b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(d’après l’amas</a:t>
            </a:r>
            <a:r>
              <a:rPr kumimoji="0" lang="fr-BE" sz="1400" b="0" u="none" strike="noStrike" kern="1200" cap="none" spc="0" normalizeH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de la Vierge)</a:t>
            </a:r>
            <a:endParaRPr kumimoji="0" lang="fr-BE" sz="1400" b="0" u="none" strike="noStrike" kern="120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800" b="0" i="1" u="none" strike="noStrike" kern="120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L’un vient de détecter formellement une onde gravitationnelle, résultat confirmé par l’autre</a:t>
            </a:r>
            <a:r>
              <a:rPr kumimoji="0" lang="fr-BE" sz="1800" b="1" i="1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800" b="1" i="1" u="none" strike="noStrike" kern="120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 Box 73">
            <a:extLst>
              <a:ext uri="{FF2B5EF4-FFF2-40B4-BE49-F238E27FC236}">
                <a16:creationId xmlns:a16="http://schemas.microsoft.com/office/drawing/2014/main" id="{17C324DC-311D-4013-A835-7CDE823972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90304" y="6627168"/>
            <a:ext cx="2901696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altLang="fr-FR" sz="900" b="0" i="0" u="sng" strike="noStrike" kern="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omic Sans MS" pitchFamily="66" charset="0"/>
                <a:ea typeface="+mn-ea"/>
                <a:cs typeface="Arial" charset="0"/>
              </a:rPr>
              <a:t>© Yvon RENOTTE – </a:t>
            </a:r>
            <a:r>
              <a:rPr kumimoji="0" lang="fr-BE" altLang="fr-FR" sz="900" b="0" i="0" u="sng" strike="noStrike" kern="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omic Sans MS" pitchFamily="66" charset="0"/>
                <a:ea typeface="+mn-ea"/>
                <a:cs typeface="Arial" charset="0"/>
              </a:rPr>
              <a:t>PromOptica</a:t>
            </a:r>
            <a:r>
              <a:rPr kumimoji="0" lang="fr-BE" altLang="fr-FR" sz="900" b="0" i="0" u="sng" strike="noStrike" kern="0" cap="none" spc="0" normalizeH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omic Sans MS" pitchFamily="66" charset="0"/>
                <a:ea typeface="+mn-ea"/>
                <a:cs typeface="Arial" charset="0"/>
              </a:rPr>
              <a:t> </a:t>
            </a:r>
            <a:r>
              <a:rPr kumimoji="0" lang="fr-BE" altLang="fr-FR" sz="900" b="0" i="0" u="sng" strike="noStrike" kern="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omic Sans MS" pitchFamily="66" charset="0"/>
                <a:ea typeface="+mn-ea"/>
                <a:cs typeface="Arial" charset="0"/>
              </a:rPr>
              <a:t> (18-06-2018)</a:t>
            </a:r>
            <a:endParaRPr kumimoji="0" lang="fr-FR" altLang="fr-FR" sz="900" b="0" i="0" u="sng" strike="noStrike" kern="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Comic Sans MS" pitchFamily="66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7054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593</TotalTime>
  <Words>1545</Words>
  <Application>Microsoft Office PowerPoint</Application>
  <PresentationFormat>Grand écran</PresentationFormat>
  <Paragraphs>259</Paragraphs>
  <Slides>16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16</vt:i4>
      </vt:variant>
    </vt:vector>
  </HeadingPairs>
  <TitlesOfParts>
    <vt:vector size="24" baseType="lpstr">
      <vt:lpstr>arial</vt:lpstr>
      <vt:lpstr>arial</vt:lpstr>
      <vt:lpstr>Calibri</vt:lpstr>
      <vt:lpstr>Calibri Light</vt:lpstr>
      <vt:lpstr>Cambria Math</vt:lpstr>
      <vt:lpstr>Comic Sans MS</vt:lpstr>
      <vt:lpstr>Thème Office</vt:lpstr>
      <vt:lpstr>2_Thème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Yvon Renotte</dc:creator>
  <cp:lastModifiedBy>Yvon Renotte</cp:lastModifiedBy>
  <cp:revision>58</cp:revision>
  <dcterms:created xsi:type="dcterms:W3CDTF">2018-06-18T19:07:02Z</dcterms:created>
  <dcterms:modified xsi:type="dcterms:W3CDTF">2018-06-20T08:32:36Z</dcterms:modified>
</cp:coreProperties>
</file>