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0" r:id="rId3"/>
    <p:sldId id="273" r:id="rId4"/>
    <p:sldId id="274" r:id="rId5"/>
    <p:sldId id="291" r:id="rId6"/>
    <p:sldId id="292" r:id="rId7"/>
    <p:sldId id="293" r:id="rId8"/>
    <p:sldId id="294" r:id="rId9"/>
    <p:sldId id="295" r:id="rId10"/>
    <p:sldId id="302" r:id="rId11"/>
    <p:sldId id="303" r:id="rId12"/>
    <p:sldId id="301" r:id="rId13"/>
    <p:sldId id="296" r:id="rId14"/>
    <p:sldId id="298" r:id="rId15"/>
    <p:sldId id="299" r:id="rId16"/>
    <p:sldId id="300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146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256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513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707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00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85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731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43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4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929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48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0CEA-5576-4107-A180-49E92571AF42}" type="datetimeFigureOut">
              <a:rPr lang="fr-BE" smtClean="0"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C7FA-7066-4544-ACB4-8687D56316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6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in\Desktop\evt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77980" cy="47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Spectromètre à échelons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11760" y="55892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Précurseur de l’interféromètre de Fabry-</a:t>
            </a:r>
            <a:r>
              <a:rPr lang="fr-FR" dirty="0" err="1" smtClean="0"/>
              <a:t>Perot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0768"/>
            <a:ext cx="5904656" cy="36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7"/>
          <a:stretch/>
        </p:blipFill>
        <p:spPr>
          <a:xfrm>
            <a:off x="1331640" y="1268760"/>
            <a:ext cx="6120680" cy="48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Interféromètre stellaire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33140" y="443325"/>
            <a:ext cx="3816424" cy="69074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67744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6849369" y="2173857"/>
            <a:ext cx="534869" cy="2018581"/>
          </a:xfrm>
          <a:custGeom>
            <a:avLst/>
            <a:gdLst>
              <a:gd name="connsiteX0" fmla="*/ 25884 w 534869"/>
              <a:gd name="connsiteY0" fmla="*/ 0 h 2018581"/>
              <a:gd name="connsiteX1" fmla="*/ 517589 w 534869"/>
              <a:gd name="connsiteY1" fmla="*/ 215660 h 2018581"/>
              <a:gd name="connsiteX2" fmla="*/ 34510 w 534869"/>
              <a:gd name="connsiteY2" fmla="*/ 457200 h 2018581"/>
              <a:gd name="connsiteX3" fmla="*/ 526216 w 534869"/>
              <a:gd name="connsiteY3" fmla="*/ 698739 h 2018581"/>
              <a:gd name="connsiteX4" fmla="*/ 43137 w 534869"/>
              <a:gd name="connsiteY4" fmla="*/ 888520 h 2018581"/>
              <a:gd name="connsiteX5" fmla="*/ 534842 w 534869"/>
              <a:gd name="connsiteY5" fmla="*/ 1155939 h 2018581"/>
              <a:gd name="connsiteX6" fmla="*/ 25884 w 534869"/>
              <a:gd name="connsiteY6" fmla="*/ 1328468 h 2018581"/>
              <a:gd name="connsiteX7" fmla="*/ 534842 w 534869"/>
              <a:gd name="connsiteY7" fmla="*/ 1613139 h 2018581"/>
              <a:gd name="connsiteX8" fmla="*/ 5 w 534869"/>
              <a:gd name="connsiteY8" fmla="*/ 1811547 h 2018581"/>
              <a:gd name="connsiteX9" fmla="*/ 526216 w 534869"/>
              <a:gd name="connsiteY9" fmla="*/ 2018581 h 201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869" h="2018581">
                <a:moveTo>
                  <a:pt x="25884" y="0"/>
                </a:moveTo>
                <a:cubicBezTo>
                  <a:pt x="271017" y="69730"/>
                  <a:pt x="516151" y="139460"/>
                  <a:pt x="517589" y="215660"/>
                </a:cubicBezTo>
                <a:cubicBezTo>
                  <a:pt x="519027" y="291860"/>
                  <a:pt x="33072" y="376687"/>
                  <a:pt x="34510" y="457200"/>
                </a:cubicBezTo>
                <a:cubicBezTo>
                  <a:pt x="35948" y="537713"/>
                  <a:pt x="524778" y="626852"/>
                  <a:pt x="526216" y="698739"/>
                </a:cubicBezTo>
                <a:cubicBezTo>
                  <a:pt x="527654" y="770626"/>
                  <a:pt x="41699" y="812320"/>
                  <a:pt x="43137" y="888520"/>
                </a:cubicBezTo>
                <a:cubicBezTo>
                  <a:pt x="44575" y="964720"/>
                  <a:pt x="537718" y="1082614"/>
                  <a:pt x="534842" y="1155939"/>
                </a:cubicBezTo>
                <a:cubicBezTo>
                  <a:pt x="531967" y="1229264"/>
                  <a:pt x="25884" y="1252268"/>
                  <a:pt x="25884" y="1328468"/>
                </a:cubicBezTo>
                <a:cubicBezTo>
                  <a:pt x="25884" y="1404668"/>
                  <a:pt x="539155" y="1532626"/>
                  <a:pt x="534842" y="1613139"/>
                </a:cubicBezTo>
                <a:cubicBezTo>
                  <a:pt x="530529" y="1693652"/>
                  <a:pt x="1443" y="1743973"/>
                  <a:pt x="5" y="1811547"/>
                </a:cubicBezTo>
                <a:cubicBezTo>
                  <a:pt x="-1433" y="1879121"/>
                  <a:pt x="262391" y="1948851"/>
                  <a:pt x="526216" y="201858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308304" y="5445224"/>
            <a:ext cx="432048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740352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s/r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629684" y="602593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6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59632" y="980728"/>
            <a:ext cx="2376264" cy="38164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970" y="5086665"/>
            <a:ext cx="748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1920 Etoile géante </a:t>
            </a:r>
            <a:r>
              <a:rPr lang="fr-FR" dirty="0" err="1" smtClean="0"/>
              <a:t>Betelgeuse</a:t>
            </a:r>
            <a:r>
              <a:rPr lang="fr-FR" dirty="0" smtClean="0"/>
              <a:t> dans la constellation d’Orion  </a:t>
            </a:r>
            <a:r>
              <a:rPr lang="el-GR" dirty="0" smtClean="0"/>
              <a:t>θ</a:t>
            </a:r>
            <a:r>
              <a:rPr lang="fr-FR" dirty="0" smtClean="0"/>
              <a:t> = 22,6 10</a:t>
            </a:r>
            <a:r>
              <a:rPr lang="fr-FR" sz="1600" dirty="0" smtClean="0"/>
              <a:t>-8</a:t>
            </a:r>
            <a:r>
              <a:rPr lang="fr-FR" dirty="0" smtClean="0"/>
              <a:t> rad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4679">
            <a:off x="4404660" y="1568276"/>
            <a:ext cx="3767122" cy="30971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58052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  mesuré par parallaxe    </a:t>
            </a:r>
            <a:r>
              <a:rPr lang="fr-FR" dirty="0" smtClean="0">
                <a:sym typeface="Wingdings" panose="05000000000000000000" pitchFamily="2" charset="2"/>
              </a:rPr>
              <a:t>  diamètre 280 fois celle du Soleil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4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2893489" cy="4721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12" y="568481"/>
            <a:ext cx="3744416" cy="28367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3573016"/>
            <a:ext cx="3400637" cy="27637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60032" y="116632"/>
            <a:ext cx="303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Télescope du Mt Wilson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68344" cy="43114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43808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Edwin Hubble en 1920 au Mt Wilson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66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517486" cy="31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Master of Light</a:t>
            </a:r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7898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44008" y="306896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Une vie consacrée à la passion de la lumière et aux instruments optiques de haute précision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6072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Qui était Albert Abraham Michelson ?</a:t>
            </a:r>
            <a:endParaRPr lang="fr-BE" dirty="0"/>
          </a:p>
        </p:txBody>
      </p:sp>
      <p:pic>
        <p:nvPicPr>
          <p:cNvPr id="1028" name="Picture 4" descr="C:\Users\alain\Desktop\Saved Pictures\Albert_Abraham_Michelson_1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1210"/>
            <a:ext cx="2448272" cy="35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20072" y="182121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Prix Nobel de Physique 1907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5255344" y="292494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Pour ses instruments optiques de précision ainsi que les études spectroscopiques et métrologiques menées avec ceux-ci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34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Prix Nobel expérimental 1907</a:t>
            </a:r>
            <a:endParaRPr lang="fr-BE" dirty="0"/>
          </a:p>
        </p:txBody>
      </p:sp>
      <p:pic>
        <p:nvPicPr>
          <p:cNvPr id="2050" name="Picture 2" descr="C:\Users\alain\Desktop\Saved Pictures\FTIR_Interferome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3"/>
            <a:ext cx="2736304" cy="26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50851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fr-BE" dirty="0" smtClean="0"/>
              <a:t> / 50   comparaison de mètres étalons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364088" y="1268760"/>
            <a:ext cx="3240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BE" dirty="0" smtClean="0"/>
              <a:t>Mesure de haute précision de la vitesse de la lumière</a:t>
            </a:r>
          </a:p>
          <a:p>
            <a:pPr marL="285750" indent="-285750">
              <a:buFont typeface="Arial" charset="0"/>
              <a:buChar char="•"/>
            </a:pPr>
            <a:r>
              <a:rPr lang="fr-BE" dirty="0" smtClean="0"/>
              <a:t>Mise en évidence d’une multiplicité de raies dans l’émission H</a:t>
            </a:r>
            <a:r>
              <a:rPr lang="el-GR" dirty="0" smtClean="0"/>
              <a:t>α</a:t>
            </a:r>
            <a:r>
              <a:rPr lang="fr-BE" dirty="0" smtClean="0"/>
              <a:t> de l’Hydrogène, certaines raies du </a:t>
            </a:r>
            <a:r>
              <a:rPr lang="fr-BE" dirty="0" err="1" smtClean="0"/>
              <a:t>Thalium</a:t>
            </a:r>
            <a:r>
              <a:rPr lang="fr-BE" dirty="0" smtClean="0"/>
              <a:t> et du Mercure et les sous-niveaux induits par </a:t>
            </a:r>
            <a:r>
              <a:rPr lang="fr-BE" dirty="0"/>
              <a:t>l’effet </a:t>
            </a:r>
            <a:r>
              <a:rPr lang="fr-BE" dirty="0" smtClean="0"/>
              <a:t>Zeeman</a:t>
            </a:r>
            <a:endParaRPr lang="fr-BE" dirty="0"/>
          </a:p>
          <a:p>
            <a:pPr marL="285750" indent="-285750">
              <a:buFont typeface="Arial" charset="0"/>
              <a:buChar char="•"/>
            </a:pPr>
            <a:r>
              <a:rPr lang="fr-BE" dirty="0" smtClean="0"/>
              <a:t>(Développement </a:t>
            </a:r>
            <a:r>
              <a:rPr lang="fr-BE" dirty="0"/>
              <a:t>de l’Interféromètre spatial </a:t>
            </a:r>
            <a:r>
              <a:rPr lang="fr-BE" dirty="0" smtClean="0"/>
              <a:t>stellaire…..postérieur, mais inspiré par la méthode expérimentale précédente)</a:t>
            </a:r>
            <a:endParaRPr lang="fr-BE" dirty="0"/>
          </a:p>
          <a:p>
            <a:pPr marL="285750" indent="-285750">
              <a:buFont typeface="Arial" charset="0"/>
              <a:buChar char="•"/>
            </a:pPr>
            <a:r>
              <a:rPr lang="fr-BE" dirty="0"/>
              <a:t>Invariance de la vitesse de la lumière par rapport à </a:t>
            </a:r>
            <a:r>
              <a:rPr lang="fr-BE" dirty="0" smtClean="0"/>
              <a:t>l’éther </a:t>
            </a:r>
            <a:r>
              <a:rPr lang="fr-BE" dirty="0"/>
              <a:t>mais pas associée encore à la relativité restreinte publiée en 1905</a:t>
            </a:r>
          </a:p>
          <a:p>
            <a:pPr marL="285750" indent="-285750">
              <a:buFont typeface="Arial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193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Interférométrie et Spectroscopie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191683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La résolution d’un réseau dépend du nombre de traits, mais celui-ci est limité par les possibilités mécaniques de réalisation régulière sur une grande longueur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084168" y="20608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Lecture Prix Nobel 1907    200mm, 100 000 traits</a:t>
            </a:r>
            <a:endParaRPr lang="fr-BE" dirty="0"/>
          </a:p>
        </p:txBody>
      </p:sp>
      <p:sp>
        <p:nvSpPr>
          <p:cNvPr id="5" name="Ellipse 4"/>
          <p:cNvSpPr/>
          <p:nvPr/>
        </p:nvSpPr>
        <p:spPr>
          <a:xfrm>
            <a:off x="5976156" y="1916832"/>
            <a:ext cx="266429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963362" y="342413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Pense à utiliser un interféromètre à 2 ondes à grand débattement.  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Pour un doublet, les interférences doivent disparaitre, puis réapparaître !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95644" y="3181219"/>
            <a:ext cx="2528773" cy="46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Un doublet à résoudre par interférences à deux ondes</a:t>
            </a:r>
            <a:endParaRPr lang="fr-BE" dirty="0"/>
          </a:p>
        </p:txBody>
      </p:sp>
      <p:sp>
        <p:nvSpPr>
          <p:cNvPr id="4" name="Forme libre 3"/>
          <p:cNvSpPr/>
          <p:nvPr/>
        </p:nvSpPr>
        <p:spPr>
          <a:xfrm>
            <a:off x="3563888" y="1988840"/>
            <a:ext cx="1556950" cy="1435896"/>
          </a:xfrm>
          <a:custGeom>
            <a:avLst/>
            <a:gdLst>
              <a:gd name="connsiteX0" fmla="*/ 0 w 1532238"/>
              <a:gd name="connsiteY0" fmla="*/ 1189678 h 1445051"/>
              <a:gd name="connsiteX1" fmla="*/ 280086 w 1532238"/>
              <a:gd name="connsiteY1" fmla="*/ 299992 h 1445051"/>
              <a:gd name="connsiteX2" fmla="*/ 518984 w 1532238"/>
              <a:gd name="connsiteY2" fmla="*/ 818975 h 1445051"/>
              <a:gd name="connsiteX3" fmla="*/ 881449 w 1532238"/>
              <a:gd name="connsiteY3" fmla="*/ 3430 h 1445051"/>
              <a:gd name="connsiteX4" fmla="*/ 1210962 w 1532238"/>
              <a:gd name="connsiteY4" fmla="*/ 1197916 h 1445051"/>
              <a:gd name="connsiteX5" fmla="*/ 1507524 w 1532238"/>
              <a:gd name="connsiteY5" fmla="*/ 1428575 h 1445051"/>
              <a:gd name="connsiteX6" fmla="*/ 1507524 w 1532238"/>
              <a:gd name="connsiteY6" fmla="*/ 1428575 h 1445051"/>
              <a:gd name="connsiteX7" fmla="*/ 1507524 w 1532238"/>
              <a:gd name="connsiteY7" fmla="*/ 1428575 h 1445051"/>
              <a:gd name="connsiteX8" fmla="*/ 1532238 w 1532238"/>
              <a:gd name="connsiteY8" fmla="*/ 1445051 h 1445051"/>
              <a:gd name="connsiteX0" fmla="*/ 0 w 1556951"/>
              <a:gd name="connsiteY0" fmla="*/ 1362673 h 1445051"/>
              <a:gd name="connsiteX1" fmla="*/ 304799 w 1556951"/>
              <a:gd name="connsiteY1" fmla="*/ 299992 h 1445051"/>
              <a:gd name="connsiteX2" fmla="*/ 543697 w 1556951"/>
              <a:gd name="connsiteY2" fmla="*/ 818975 h 1445051"/>
              <a:gd name="connsiteX3" fmla="*/ 906162 w 1556951"/>
              <a:gd name="connsiteY3" fmla="*/ 3430 h 1445051"/>
              <a:gd name="connsiteX4" fmla="*/ 1235675 w 1556951"/>
              <a:gd name="connsiteY4" fmla="*/ 1197916 h 1445051"/>
              <a:gd name="connsiteX5" fmla="*/ 1532237 w 1556951"/>
              <a:gd name="connsiteY5" fmla="*/ 1428575 h 1445051"/>
              <a:gd name="connsiteX6" fmla="*/ 1532237 w 1556951"/>
              <a:gd name="connsiteY6" fmla="*/ 1428575 h 1445051"/>
              <a:gd name="connsiteX7" fmla="*/ 1532237 w 1556951"/>
              <a:gd name="connsiteY7" fmla="*/ 1428575 h 1445051"/>
              <a:gd name="connsiteX8" fmla="*/ 1556951 w 1556951"/>
              <a:gd name="connsiteY8" fmla="*/ 1445051 h 1445051"/>
              <a:gd name="connsiteX0" fmla="*/ 0 w 1573427"/>
              <a:gd name="connsiteY0" fmla="*/ 1387386 h 1445051"/>
              <a:gd name="connsiteX1" fmla="*/ 321275 w 1573427"/>
              <a:gd name="connsiteY1" fmla="*/ 299992 h 1445051"/>
              <a:gd name="connsiteX2" fmla="*/ 560173 w 1573427"/>
              <a:gd name="connsiteY2" fmla="*/ 818975 h 1445051"/>
              <a:gd name="connsiteX3" fmla="*/ 922638 w 1573427"/>
              <a:gd name="connsiteY3" fmla="*/ 3430 h 1445051"/>
              <a:gd name="connsiteX4" fmla="*/ 1252151 w 1573427"/>
              <a:gd name="connsiteY4" fmla="*/ 1197916 h 1445051"/>
              <a:gd name="connsiteX5" fmla="*/ 1548713 w 1573427"/>
              <a:gd name="connsiteY5" fmla="*/ 1428575 h 1445051"/>
              <a:gd name="connsiteX6" fmla="*/ 1548713 w 1573427"/>
              <a:gd name="connsiteY6" fmla="*/ 1428575 h 1445051"/>
              <a:gd name="connsiteX7" fmla="*/ 1548713 w 1573427"/>
              <a:gd name="connsiteY7" fmla="*/ 1428575 h 1445051"/>
              <a:gd name="connsiteX8" fmla="*/ 1573427 w 1573427"/>
              <a:gd name="connsiteY8" fmla="*/ 1445051 h 1445051"/>
              <a:gd name="connsiteX0" fmla="*/ 0 w 1573427"/>
              <a:gd name="connsiteY0" fmla="*/ 1387386 h 1445051"/>
              <a:gd name="connsiteX1" fmla="*/ 321275 w 1573427"/>
              <a:gd name="connsiteY1" fmla="*/ 299992 h 1445051"/>
              <a:gd name="connsiteX2" fmla="*/ 560173 w 1573427"/>
              <a:gd name="connsiteY2" fmla="*/ 818975 h 1445051"/>
              <a:gd name="connsiteX3" fmla="*/ 922638 w 1573427"/>
              <a:gd name="connsiteY3" fmla="*/ 3430 h 1445051"/>
              <a:gd name="connsiteX4" fmla="*/ 1252151 w 1573427"/>
              <a:gd name="connsiteY4" fmla="*/ 1197916 h 1445051"/>
              <a:gd name="connsiteX5" fmla="*/ 1548713 w 1573427"/>
              <a:gd name="connsiteY5" fmla="*/ 1428575 h 1445051"/>
              <a:gd name="connsiteX6" fmla="*/ 1548713 w 1573427"/>
              <a:gd name="connsiteY6" fmla="*/ 1428575 h 1445051"/>
              <a:gd name="connsiteX7" fmla="*/ 1548713 w 1573427"/>
              <a:gd name="connsiteY7" fmla="*/ 1428575 h 1445051"/>
              <a:gd name="connsiteX8" fmla="*/ 1573427 w 1573427"/>
              <a:gd name="connsiteY8" fmla="*/ 1445051 h 1445051"/>
              <a:gd name="connsiteX0" fmla="*/ 323 w 1573750"/>
              <a:gd name="connsiteY0" fmla="*/ 1387386 h 1445051"/>
              <a:gd name="connsiteX1" fmla="*/ 321598 w 1573750"/>
              <a:gd name="connsiteY1" fmla="*/ 299992 h 1445051"/>
              <a:gd name="connsiteX2" fmla="*/ 560496 w 1573750"/>
              <a:gd name="connsiteY2" fmla="*/ 818975 h 1445051"/>
              <a:gd name="connsiteX3" fmla="*/ 922961 w 1573750"/>
              <a:gd name="connsiteY3" fmla="*/ 3430 h 1445051"/>
              <a:gd name="connsiteX4" fmla="*/ 1252474 w 1573750"/>
              <a:gd name="connsiteY4" fmla="*/ 1197916 h 1445051"/>
              <a:gd name="connsiteX5" fmla="*/ 1549036 w 1573750"/>
              <a:gd name="connsiteY5" fmla="*/ 1428575 h 1445051"/>
              <a:gd name="connsiteX6" fmla="*/ 1549036 w 1573750"/>
              <a:gd name="connsiteY6" fmla="*/ 1428575 h 1445051"/>
              <a:gd name="connsiteX7" fmla="*/ 1549036 w 1573750"/>
              <a:gd name="connsiteY7" fmla="*/ 1428575 h 1445051"/>
              <a:gd name="connsiteX8" fmla="*/ 1573750 w 1573750"/>
              <a:gd name="connsiteY8" fmla="*/ 1445051 h 1445051"/>
              <a:gd name="connsiteX0" fmla="*/ 314 w 1581978"/>
              <a:gd name="connsiteY0" fmla="*/ 1403862 h 1445051"/>
              <a:gd name="connsiteX1" fmla="*/ 329826 w 1581978"/>
              <a:gd name="connsiteY1" fmla="*/ 299992 h 1445051"/>
              <a:gd name="connsiteX2" fmla="*/ 568724 w 1581978"/>
              <a:gd name="connsiteY2" fmla="*/ 818975 h 1445051"/>
              <a:gd name="connsiteX3" fmla="*/ 931189 w 1581978"/>
              <a:gd name="connsiteY3" fmla="*/ 3430 h 1445051"/>
              <a:gd name="connsiteX4" fmla="*/ 1260702 w 1581978"/>
              <a:gd name="connsiteY4" fmla="*/ 1197916 h 1445051"/>
              <a:gd name="connsiteX5" fmla="*/ 1557264 w 1581978"/>
              <a:gd name="connsiteY5" fmla="*/ 1428575 h 1445051"/>
              <a:gd name="connsiteX6" fmla="*/ 1557264 w 1581978"/>
              <a:gd name="connsiteY6" fmla="*/ 1428575 h 1445051"/>
              <a:gd name="connsiteX7" fmla="*/ 1557264 w 1581978"/>
              <a:gd name="connsiteY7" fmla="*/ 1428575 h 1445051"/>
              <a:gd name="connsiteX8" fmla="*/ 1581978 w 1581978"/>
              <a:gd name="connsiteY8" fmla="*/ 1445051 h 1445051"/>
              <a:gd name="connsiteX0" fmla="*/ 314 w 1581978"/>
              <a:gd name="connsiteY0" fmla="*/ 1403862 h 1445051"/>
              <a:gd name="connsiteX1" fmla="*/ 329826 w 1581978"/>
              <a:gd name="connsiteY1" fmla="*/ 299992 h 1445051"/>
              <a:gd name="connsiteX2" fmla="*/ 568724 w 1581978"/>
              <a:gd name="connsiteY2" fmla="*/ 818975 h 1445051"/>
              <a:gd name="connsiteX3" fmla="*/ 931189 w 1581978"/>
              <a:gd name="connsiteY3" fmla="*/ 3430 h 1445051"/>
              <a:gd name="connsiteX4" fmla="*/ 1260702 w 1581978"/>
              <a:gd name="connsiteY4" fmla="*/ 1197916 h 1445051"/>
              <a:gd name="connsiteX5" fmla="*/ 1557264 w 1581978"/>
              <a:gd name="connsiteY5" fmla="*/ 1428575 h 1445051"/>
              <a:gd name="connsiteX6" fmla="*/ 1557264 w 1581978"/>
              <a:gd name="connsiteY6" fmla="*/ 1428575 h 1445051"/>
              <a:gd name="connsiteX7" fmla="*/ 1557264 w 1581978"/>
              <a:gd name="connsiteY7" fmla="*/ 1428575 h 1445051"/>
              <a:gd name="connsiteX8" fmla="*/ 1581978 w 1581978"/>
              <a:gd name="connsiteY8" fmla="*/ 1445051 h 1445051"/>
              <a:gd name="connsiteX0" fmla="*/ 0 w 1581664"/>
              <a:gd name="connsiteY0" fmla="*/ 1403862 h 1445051"/>
              <a:gd name="connsiteX1" fmla="*/ 144742 w 1581664"/>
              <a:gd name="connsiteY1" fmla="*/ 1273344 h 1445051"/>
              <a:gd name="connsiteX2" fmla="*/ 329512 w 1581664"/>
              <a:gd name="connsiteY2" fmla="*/ 299992 h 1445051"/>
              <a:gd name="connsiteX3" fmla="*/ 568410 w 1581664"/>
              <a:gd name="connsiteY3" fmla="*/ 818975 h 1445051"/>
              <a:gd name="connsiteX4" fmla="*/ 930875 w 1581664"/>
              <a:gd name="connsiteY4" fmla="*/ 3430 h 1445051"/>
              <a:gd name="connsiteX5" fmla="*/ 1260388 w 1581664"/>
              <a:gd name="connsiteY5" fmla="*/ 1197916 h 1445051"/>
              <a:gd name="connsiteX6" fmla="*/ 1556950 w 1581664"/>
              <a:gd name="connsiteY6" fmla="*/ 1428575 h 1445051"/>
              <a:gd name="connsiteX7" fmla="*/ 1556950 w 1581664"/>
              <a:gd name="connsiteY7" fmla="*/ 1428575 h 1445051"/>
              <a:gd name="connsiteX8" fmla="*/ 1556950 w 1581664"/>
              <a:gd name="connsiteY8" fmla="*/ 1428575 h 1445051"/>
              <a:gd name="connsiteX9" fmla="*/ 1581664 w 1581664"/>
              <a:gd name="connsiteY9" fmla="*/ 1445051 h 1445051"/>
              <a:gd name="connsiteX0" fmla="*/ 0 w 1556950"/>
              <a:gd name="connsiteY0" fmla="*/ 1403862 h 1453288"/>
              <a:gd name="connsiteX1" fmla="*/ 144742 w 1556950"/>
              <a:gd name="connsiteY1" fmla="*/ 1273344 h 1453288"/>
              <a:gd name="connsiteX2" fmla="*/ 329512 w 1556950"/>
              <a:gd name="connsiteY2" fmla="*/ 299992 h 1453288"/>
              <a:gd name="connsiteX3" fmla="*/ 568410 w 1556950"/>
              <a:gd name="connsiteY3" fmla="*/ 818975 h 1453288"/>
              <a:gd name="connsiteX4" fmla="*/ 930875 w 1556950"/>
              <a:gd name="connsiteY4" fmla="*/ 3430 h 1453288"/>
              <a:gd name="connsiteX5" fmla="*/ 1260388 w 1556950"/>
              <a:gd name="connsiteY5" fmla="*/ 1197916 h 1453288"/>
              <a:gd name="connsiteX6" fmla="*/ 1556950 w 1556950"/>
              <a:gd name="connsiteY6" fmla="*/ 1428575 h 1453288"/>
              <a:gd name="connsiteX7" fmla="*/ 1556950 w 1556950"/>
              <a:gd name="connsiteY7" fmla="*/ 1428575 h 1453288"/>
              <a:gd name="connsiteX8" fmla="*/ 1556950 w 1556950"/>
              <a:gd name="connsiteY8" fmla="*/ 1428575 h 1453288"/>
              <a:gd name="connsiteX9" fmla="*/ 1351004 w 1556950"/>
              <a:gd name="connsiteY9" fmla="*/ 1453288 h 1453288"/>
              <a:gd name="connsiteX0" fmla="*/ 0 w 1556950"/>
              <a:gd name="connsiteY0" fmla="*/ 1403862 h 1428595"/>
              <a:gd name="connsiteX1" fmla="*/ 144742 w 1556950"/>
              <a:gd name="connsiteY1" fmla="*/ 1273344 h 1428595"/>
              <a:gd name="connsiteX2" fmla="*/ 329512 w 1556950"/>
              <a:gd name="connsiteY2" fmla="*/ 299992 h 1428595"/>
              <a:gd name="connsiteX3" fmla="*/ 568410 w 1556950"/>
              <a:gd name="connsiteY3" fmla="*/ 818975 h 1428595"/>
              <a:gd name="connsiteX4" fmla="*/ 930875 w 1556950"/>
              <a:gd name="connsiteY4" fmla="*/ 3430 h 1428595"/>
              <a:gd name="connsiteX5" fmla="*/ 1260388 w 1556950"/>
              <a:gd name="connsiteY5" fmla="*/ 1197916 h 1428595"/>
              <a:gd name="connsiteX6" fmla="*/ 1556950 w 1556950"/>
              <a:gd name="connsiteY6" fmla="*/ 1428575 h 1428595"/>
              <a:gd name="connsiteX7" fmla="*/ 1556950 w 1556950"/>
              <a:gd name="connsiteY7" fmla="*/ 1428575 h 1428595"/>
              <a:gd name="connsiteX8" fmla="*/ 1556950 w 1556950"/>
              <a:gd name="connsiteY8" fmla="*/ 1428575 h 1428595"/>
              <a:gd name="connsiteX9" fmla="*/ 1515761 w 1556950"/>
              <a:gd name="connsiteY9" fmla="*/ 1420337 h 1428595"/>
              <a:gd name="connsiteX0" fmla="*/ 0 w 1556950"/>
              <a:gd name="connsiteY0" fmla="*/ 1404003 h 1428716"/>
              <a:gd name="connsiteX1" fmla="*/ 144742 w 1556950"/>
              <a:gd name="connsiteY1" fmla="*/ 1273485 h 1428716"/>
              <a:gd name="connsiteX2" fmla="*/ 329512 w 1556950"/>
              <a:gd name="connsiteY2" fmla="*/ 300133 h 1428716"/>
              <a:gd name="connsiteX3" fmla="*/ 568410 w 1556950"/>
              <a:gd name="connsiteY3" fmla="*/ 819116 h 1428716"/>
              <a:gd name="connsiteX4" fmla="*/ 930875 w 1556950"/>
              <a:gd name="connsiteY4" fmla="*/ 3571 h 1428716"/>
              <a:gd name="connsiteX5" fmla="*/ 1186247 w 1556950"/>
              <a:gd name="connsiteY5" fmla="*/ 1206295 h 1428716"/>
              <a:gd name="connsiteX6" fmla="*/ 1556950 w 1556950"/>
              <a:gd name="connsiteY6" fmla="*/ 1428716 h 1428716"/>
              <a:gd name="connsiteX7" fmla="*/ 1556950 w 1556950"/>
              <a:gd name="connsiteY7" fmla="*/ 1428716 h 1428716"/>
              <a:gd name="connsiteX8" fmla="*/ 1556950 w 1556950"/>
              <a:gd name="connsiteY8" fmla="*/ 1428716 h 1428716"/>
              <a:gd name="connsiteX9" fmla="*/ 1515761 w 1556950"/>
              <a:gd name="connsiteY9" fmla="*/ 1420478 h 1428716"/>
              <a:gd name="connsiteX0" fmla="*/ 0 w 1556950"/>
              <a:gd name="connsiteY0" fmla="*/ 1403863 h 1428576"/>
              <a:gd name="connsiteX1" fmla="*/ 144742 w 1556950"/>
              <a:gd name="connsiteY1" fmla="*/ 1273345 h 1428576"/>
              <a:gd name="connsiteX2" fmla="*/ 329512 w 1556950"/>
              <a:gd name="connsiteY2" fmla="*/ 299993 h 1428576"/>
              <a:gd name="connsiteX3" fmla="*/ 568410 w 1556950"/>
              <a:gd name="connsiteY3" fmla="*/ 818976 h 1428576"/>
              <a:gd name="connsiteX4" fmla="*/ 930875 w 1556950"/>
              <a:gd name="connsiteY4" fmla="*/ 3431 h 1428576"/>
              <a:gd name="connsiteX5" fmla="*/ 1243912 w 1556950"/>
              <a:gd name="connsiteY5" fmla="*/ 1197918 h 1428576"/>
              <a:gd name="connsiteX6" fmla="*/ 1556950 w 1556950"/>
              <a:gd name="connsiteY6" fmla="*/ 1428576 h 1428576"/>
              <a:gd name="connsiteX7" fmla="*/ 1556950 w 1556950"/>
              <a:gd name="connsiteY7" fmla="*/ 1428576 h 1428576"/>
              <a:gd name="connsiteX8" fmla="*/ 1556950 w 1556950"/>
              <a:gd name="connsiteY8" fmla="*/ 1428576 h 1428576"/>
              <a:gd name="connsiteX9" fmla="*/ 1515761 w 1556950"/>
              <a:gd name="connsiteY9" fmla="*/ 1420338 h 1428576"/>
              <a:gd name="connsiteX0" fmla="*/ 0 w 1556950"/>
              <a:gd name="connsiteY0" fmla="*/ 1403863 h 1428576"/>
              <a:gd name="connsiteX1" fmla="*/ 144742 w 1556950"/>
              <a:gd name="connsiteY1" fmla="*/ 1273345 h 1428576"/>
              <a:gd name="connsiteX2" fmla="*/ 329512 w 1556950"/>
              <a:gd name="connsiteY2" fmla="*/ 299993 h 1428576"/>
              <a:gd name="connsiteX3" fmla="*/ 650789 w 1556950"/>
              <a:gd name="connsiteY3" fmla="*/ 818976 h 1428576"/>
              <a:gd name="connsiteX4" fmla="*/ 930875 w 1556950"/>
              <a:gd name="connsiteY4" fmla="*/ 3431 h 1428576"/>
              <a:gd name="connsiteX5" fmla="*/ 1243912 w 1556950"/>
              <a:gd name="connsiteY5" fmla="*/ 1197918 h 1428576"/>
              <a:gd name="connsiteX6" fmla="*/ 1556950 w 1556950"/>
              <a:gd name="connsiteY6" fmla="*/ 1428576 h 1428576"/>
              <a:gd name="connsiteX7" fmla="*/ 1556950 w 1556950"/>
              <a:gd name="connsiteY7" fmla="*/ 1428576 h 1428576"/>
              <a:gd name="connsiteX8" fmla="*/ 1556950 w 1556950"/>
              <a:gd name="connsiteY8" fmla="*/ 1428576 h 1428576"/>
              <a:gd name="connsiteX9" fmla="*/ 1515761 w 1556950"/>
              <a:gd name="connsiteY9" fmla="*/ 1420338 h 1428576"/>
              <a:gd name="connsiteX0" fmla="*/ 0 w 1556950"/>
              <a:gd name="connsiteY0" fmla="*/ 1403863 h 1428576"/>
              <a:gd name="connsiteX1" fmla="*/ 144742 w 1556950"/>
              <a:gd name="connsiteY1" fmla="*/ 1273345 h 1428576"/>
              <a:gd name="connsiteX2" fmla="*/ 329512 w 1556950"/>
              <a:gd name="connsiteY2" fmla="*/ 299993 h 1428576"/>
              <a:gd name="connsiteX3" fmla="*/ 650789 w 1556950"/>
              <a:gd name="connsiteY3" fmla="*/ 818976 h 1428576"/>
              <a:gd name="connsiteX4" fmla="*/ 930875 w 1556950"/>
              <a:gd name="connsiteY4" fmla="*/ 3431 h 1428576"/>
              <a:gd name="connsiteX5" fmla="*/ 1243912 w 1556950"/>
              <a:gd name="connsiteY5" fmla="*/ 1197918 h 1428576"/>
              <a:gd name="connsiteX6" fmla="*/ 1556950 w 1556950"/>
              <a:gd name="connsiteY6" fmla="*/ 1428576 h 1428576"/>
              <a:gd name="connsiteX7" fmla="*/ 1556950 w 1556950"/>
              <a:gd name="connsiteY7" fmla="*/ 1428576 h 1428576"/>
              <a:gd name="connsiteX8" fmla="*/ 1556950 w 1556950"/>
              <a:gd name="connsiteY8" fmla="*/ 1428576 h 1428576"/>
              <a:gd name="connsiteX9" fmla="*/ 1523999 w 1556950"/>
              <a:gd name="connsiteY9" fmla="*/ 1272057 h 1428576"/>
              <a:gd name="connsiteX0" fmla="*/ 0 w 1556950"/>
              <a:gd name="connsiteY0" fmla="*/ 1403863 h 1428576"/>
              <a:gd name="connsiteX1" fmla="*/ 144742 w 1556950"/>
              <a:gd name="connsiteY1" fmla="*/ 1273345 h 1428576"/>
              <a:gd name="connsiteX2" fmla="*/ 329512 w 1556950"/>
              <a:gd name="connsiteY2" fmla="*/ 299993 h 1428576"/>
              <a:gd name="connsiteX3" fmla="*/ 650789 w 1556950"/>
              <a:gd name="connsiteY3" fmla="*/ 818976 h 1428576"/>
              <a:gd name="connsiteX4" fmla="*/ 930875 w 1556950"/>
              <a:gd name="connsiteY4" fmla="*/ 3431 h 1428576"/>
              <a:gd name="connsiteX5" fmla="*/ 1243912 w 1556950"/>
              <a:gd name="connsiteY5" fmla="*/ 1197918 h 1428576"/>
              <a:gd name="connsiteX6" fmla="*/ 1556950 w 1556950"/>
              <a:gd name="connsiteY6" fmla="*/ 1428576 h 1428576"/>
              <a:gd name="connsiteX7" fmla="*/ 1556950 w 1556950"/>
              <a:gd name="connsiteY7" fmla="*/ 1428576 h 1428576"/>
              <a:gd name="connsiteX8" fmla="*/ 1556950 w 1556950"/>
              <a:gd name="connsiteY8" fmla="*/ 1428576 h 1428576"/>
              <a:gd name="connsiteX9" fmla="*/ 1532237 w 1556950"/>
              <a:gd name="connsiteY9" fmla="*/ 1428576 h 1428576"/>
              <a:gd name="connsiteX0" fmla="*/ 0 w 1556950"/>
              <a:gd name="connsiteY0" fmla="*/ 1403863 h 1445052"/>
              <a:gd name="connsiteX1" fmla="*/ 144742 w 1556950"/>
              <a:gd name="connsiteY1" fmla="*/ 1273345 h 1445052"/>
              <a:gd name="connsiteX2" fmla="*/ 329512 w 1556950"/>
              <a:gd name="connsiteY2" fmla="*/ 299993 h 1445052"/>
              <a:gd name="connsiteX3" fmla="*/ 650789 w 1556950"/>
              <a:gd name="connsiteY3" fmla="*/ 818976 h 1445052"/>
              <a:gd name="connsiteX4" fmla="*/ 930875 w 1556950"/>
              <a:gd name="connsiteY4" fmla="*/ 3431 h 1445052"/>
              <a:gd name="connsiteX5" fmla="*/ 1243912 w 1556950"/>
              <a:gd name="connsiteY5" fmla="*/ 1197918 h 1445052"/>
              <a:gd name="connsiteX6" fmla="*/ 1556950 w 1556950"/>
              <a:gd name="connsiteY6" fmla="*/ 1428576 h 1445052"/>
              <a:gd name="connsiteX7" fmla="*/ 1556950 w 1556950"/>
              <a:gd name="connsiteY7" fmla="*/ 1428576 h 1445052"/>
              <a:gd name="connsiteX8" fmla="*/ 1556950 w 1556950"/>
              <a:gd name="connsiteY8" fmla="*/ 1428576 h 1445052"/>
              <a:gd name="connsiteX9" fmla="*/ 1499286 w 1556950"/>
              <a:gd name="connsiteY9" fmla="*/ 1445052 h 1445052"/>
              <a:gd name="connsiteX0" fmla="*/ 0 w 1556950"/>
              <a:gd name="connsiteY0" fmla="*/ 1527431 h 1527431"/>
              <a:gd name="connsiteX1" fmla="*/ 144742 w 1556950"/>
              <a:gd name="connsiteY1" fmla="*/ 1273345 h 1527431"/>
              <a:gd name="connsiteX2" fmla="*/ 329512 w 1556950"/>
              <a:gd name="connsiteY2" fmla="*/ 299993 h 1527431"/>
              <a:gd name="connsiteX3" fmla="*/ 650789 w 1556950"/>
              <a:gd name="connsiteY3" fmla="*/ 818976 h 1527431"/>
              <a:gd name="connsiteX4" fmla="*/ 930875 w 1556950"/>
              <a:gd name="connsiteY4" fmla="*/ 3431 h 1527431"/>
              <a:gd name="connsiteX5" fmla="*/ 1243912 w 1556950"/>
              <a:gd name="connsiteY5" fmla="*/ 1197918 h 1527431"/>
              <a:gd name="connsiteX6" fmla="*/ 1556950 w 1556950"/>
              <a:gd name="connsiteY6" fmla="*/ 1428576 h 1527431"/>
              <a:gd name="connsiteX7" fmla="*/ 1556950 w 1556950"/>
              <a:gd name="connsiteY7" fmla="*/ 1428576 h 1527431"/>
              <a:gd name="connsiteX8" fmla="*/ 1556950 w 1556950"/>
              <a:gd name="connsiteY8" fmla="*/ 1428576 h 1527431"/>
              <a:gd name="connsiteX9" fmla="*/ 1499286 w 1556950"/>
              <a:gd name="connsiteY9" fmla="*/ 1445052 h 1527431"/>
              <a:gd name="connsiteX0" fmla="*/ 0 w 1491047"/>
              <a:gd name="connsiteY0" fmla="*/ 1436814 h 1445052"/>
              <a:gd name="connsiteX1" fmla="*/ 78839 w 1491047"/>
              <a:gd name="connsiteY1" fmla="*/ 1273345 h 1445052"/>
              <a:gd name="connsiteX2" fmla="*/ 263609 w 1491047"/>
              <a:gd name="connsiteY2" fmla="*/ 299993 h 1445052"/>
              <a:gd name="connsiteX3" fmla="*/ 584886 w 1491047"/>
              <a:gd name="connsiteY3" fmla="*/ 818976 h 1445052"/>
              <a:gd name="connsiteX4" fmla="*/ 864972 w 1491047"/>
              <a:gd name="connsiteY4" fmla="*/ 3431 h 1445052"/>
              <a:gd name="connsiteX5" fmla="*/ 1178009 w 1491047"/>
              <a:gd name="connsiteY5" fmla="*/ 1197918 h 1445052"/>
              <a:gd name="connsiteX6" fmla="*/ 1491047 w 1491047"/>
              <a:gd name="connsiteY6" fmla="*/ 1428576 h 1445052"/>
              <a:gd name="connsiteX7" fmla="*/ 1491047 w 1491047"/>
              <a:gd name="connsiteY7" fmla="*/ 1428576 h 1445052"/>
              <a:gd name="connsiteX8" fmla="*/ 1491047 w 1491047"/>
              <a:gd name="connsiteY8" fmla="*/ 1428576 h 1445052"/>
              <a:gd name="connsiteX9" fmla="*/ 1433383 w 1491047"/>
              <a:gd name="connsiteY9" fmla="*/ 1445052 h 1445052"/>
              <a:gd name="connsiteX0" fmla="*/ 0 w 1556950"/>
              <a:gd name="connsiteY0" fmla="*/ 1436814 h 1445052"/>
              <a:gd name="connsiteX1" fmla="*/ 144742 w 1556950"/>
              <a:gd name="connsiteY1" fmla="*/ 1273345 h 1445052"/>
              <a:gd name="connsiteX2" fmla="*/ 329512 w 1556950"/>
              <a:gd name="connsiteY2" fmla="*/ 299993 h 1445052"/>
              <a:gd name="connsiteX3" fmla="*/ 650789 w 1556950"/>
              <a:gd name="connsiteY3" fmla="*/ 818976 h 1445052"/>
              <a:gd name="connsiteX4" fmla="*/ 930875 w 1556950"/>
              <a:gd name="connsiteY4" fmla="*/ 3431 h 1445052"/>
              <a:gd name="connsiteX5" fmla="*/ 1243912 w 1556950"/>
              <a:gd name="connsiteY5" fmla="*/ 1197918 h 1445052"/>
              <a:gd name="connsiteX6" fmla="*/ 1556950 w 1556950"/>
              <a:gd name="connsiteY6" fmla="*/ 1428576 h 1445052"/>
              <a:gd name="connsiteX7" fmla="*/ 1556950 w 1556950"/>
              <a:gd name="connsiteY7" fmla="*/ 1428576 h 1445052"/>
              <a:gd name="connsiteX8" fmla="*/ 1556950 w 1556950"/>
              <a:gd name="connsiteY8" fmla="*/ 1428576 h 1445052"/>
              <a:gd name="connsiteX9" fmla="*/ 1499286 w 1556950"/>
              <a:gd name="connsiteY9" fmla="*/ 1445052 h 1445052"/>
              <a:gd name="connsiteX0" fmla="*/ 0 w 1556950"/>
              <a:gd name="connsiteY0" fmla="*/ 1435896 h 1444134"/>
              <a:gd name="connsiteX1" fmla="*/ 144742 w 1556950"/>
              <a:gd name="connsiteY1" fmla="*/ 1272427 h 1444134"/>
              <a:gd name="connsiteX2" fmla="*/ 329512 w 1556950"/>
              <a:gd name="connsiteY2" fmla="*/ 299075 h 1444134"/>
              <a:gd name="connsiteX3" fmla="*/ 650789 w 1556950"/>
              <a:gd name="connsiteY3" fmla="*/ 818058 h 1444134"/>
              <a:gd name="connsiteX4" fmla="*/ 930875 w 1556950"/>
              <a:gd name="connsiteY4" fmla="*/ 2513 h 1444134"/>
              <a:gd name="connsiteX5" fmla="*/ 1260388 w 1556950"/>
              <a:gd name="connsiteY5" fmla="*/ 1139336 h 1444134"/>
              <a:gd name="connsiteX6" fmla="*/ 1556950 w 1556950"/>
              <a:gd name="connsiteY6" fmla="*/ 1427658 h 1444134"/>
              <a:gd name="connsiteX7" fmla="*/ 1556950 w 1556950"/>
              <a:gd name="connsiteY7" fmla="*/ 1427658 h 1444134"/>
              <a:gd name="connsiteX8" fmla="*/ 1556950 w 1556950"/>
              <a:gd name="connsiteY8" fmla="*/ 1427658 h 1444134"/>
              <a:gd name="connsiteX9" fmla="*/ 1499286 w 1556950"/>
              <a:gd name="connsiteY9" fmla="*/ 1444134 h 1444134"/>
              <a:gd name="connsiteX0" fmla="*/ 0 w 1556950"/>
              <a:gd name="connsiteY0" fmla="*/ 1435896 h 1444134"/>
              <a:gd name="connsiteX1" fmla="*/ 144742 w 1556950"/>
              <a:gd name="connsiteY1" fmla="*/ 1272427 h 1444134"/>
              <a:gd name="connsiteX2" fmla="*/ 329512 w 1556950"/>
              <a:gd name="connsiteY2" fmla="*/ 299075 h 1444134"/>
              <a:gd name="connsiteX3" fmla="*/ 650789 w 1556950"/>
              <a:gd name="connsiteY3" fmla="*/ 818058 h 1444134"/>
              <a:gd name="connsiteX4" fmla="*/ 930875 w 1556950"/>
              <a:gd name="connsiteY4" fmla="*/ 2513 h 1444134"/>
              <a:gd name="connsiteX5" fmla="*/ 1260388 w 1556950"/>
              <a:gd name="connsiteY5" fmla="*/ 1139336 h 1444134"/>
              <a:gd name="connsiteX6" fmla="*/ 1556950 w 1556950"/>
              <a:gd name="connsiteY6" fmla="*/ 1427658 h 1444134"/>
              <a:gd name="connsiteX7" fmla="*/ 1556950 w 1556950"/>
              <a:gd name="connsiteY7" fmla="*/ 1427658 h 1444134"/>
              <a:gd name="connsiteX8" fmla="*/ 1351004 w 1556950"/>
              <a:gd name="connsiteY8" fmla="*/ 1312328 h 1444134"/>
              <a:gd name="connsiteX9" fmla="*/ 1499286 w 1556950"/>
              <a:gd name="connsiteY9" fmla="*/ 1444134 h 1444134"/>
              <a:gd name="connsiteX0" fmla="*/ 0 w 1556950"/>
              <a:gd name="connsiteY0" fmla="*/ 1435896 h 1444134"/>
              <a:gd name="connsiteX1" fmla="*/ 144742 w 1556950"/>
              <a:gd name="connsiteY1" fmla="*/ 1272427 h 1444134"/>
              <a:gd name="connsiteX2" fmla="*/ 329512 w 1556950"/>
              <a:gd name="connsiteY2" fmla="*/ 299075 h 1444134"/>
              <a:gd name="connsiteX3" fmla="*/ 650789 w 1556950"/>
              <a:gd name="connsiteY3" fmla="*/ 818058 h 1444134"/>
              <a:gd name="connsiteX4" fmla="*/ 930875 w 1556950"/>
              <a:gd name="connsiteY4" fmla="*/ 2513 h 1444134"/>
              <a:gd name="connsiteX5" fmla="*/ 1260388 w 1556950"/>
              <a:gd name="connsiteY5" fmla="*/ 1139336 h 1444134"/>
              <a:gd name="connsiteX6" fmla="*/ 1556950 w 1556950"/>
              <a:gd name="connsiteY6" fmla="*/ 1427658 h 1444134"/>
              <a:gd name="connsiteX7" fmla="*/ 1556950 w 1556950"/>
              <a:gd name="connsiteY7" fmla="*/ 1427658 h 1444134"/>
              <a:gd name="connsiteX8" fmla="*/ 1499286 w 1556950"/>
              <a:gd name="connsiteY8" fmla="*/ 1444134 h 1444134"/>
              <a:gd name="connsiteX0" fmla="*/ 0 w 1556950"/>
              <a:gd name="connsiteY0" fmla="*/ 1435896 h 1435896"/>
              <a:gd name="connsiteX1" fmla="*/ 144742 w 1556950"/>
              <a:gd name="connsiteY1" fmla="*/ 1272427 h 1435896"/>
              <a:gd name="connsiteX2" fmla="*/ 329512 w 1556950"/>
              <a:gd name="connsiteY2" fmla="*/ 299075 h 1435896"/>
              <a:gd name="connsiteX3" fmla="*/ 650789 w 1556950"/>
              <a:gd name="connsiteY3" fmla="*/ 818058 h 1435896"/>
              <a:gd name="connsiteX4" fmla="*/ 930875 w 1556950"/>
              <a:gd name="connsiteY4" fmla="*/ 2513 h 1435896"/>
              <a:gd name="connsiteX5" fmla="*/ 1260388 w 1556950"/>
              <a:gd name="connsiteY5" fmla="*/ 1139336 h 1435896"/>
              <a:gd name="connsiteX6" fmla="*/ 1556950 w 1556950"/>
              <a:gd name="connsiteY6" fmla="*/ 1427658 h 1435896"/>
              <a:gd name="connsiteX7" fmla="*/ 1556950 w 1556950"/>
              <a:gd name="connsiteY7" fmla="*/ 1427658 h 143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6950" h="1435896">
                <a:moveTo>
                  <a:pt x="0" y="1435896"/>
                </a:moveTo>
                <a:cubicBezTo>
                  <a:pt x="14513" y="1375700"/>
                  <a:pt x="89823" y="1456405"/>
                  <a:pt x="144742" y="1272427"/>
                </a:cubicBezTo>
                <a:cubicBezTo>
                  <a:pt x="199661" y="1088449"/>
                  <a:pt x="245171" y="374803"/>
                  <a:pt x="329512" y="299075"/>
                </a:cubicBezTo>
                <a:cubicBezTo>
                  <a:pt x="413853" y="223347"/>
                  <a:pt x="550562" y="867485"/>
                  <a:pt x="650789" y="818058"/>
                </a:cubicBezTo>
                <a:cubicBezTo>
                  <a:pt x="751016" y="768631"/>
                  <a:pt x="829275" y="-51033"/>
                  <a:pt x="930875" y="2513"/>
                </a:cubicBezTo>
                <a:cubicBezTo>
                  <a:pt x="1032475" y="56059"/>
                  <a:pt x="1156042" y="901812"/>
                  <a:pt x="1260388" y="1139336"/>
                </a:cubicBezTo>
                <a:cubicBezTo>
                  <a:pt x="1364734" y="1376860"/>
                  <a:pt x="1507523" y="1379604"/>
                  <a:pt x="1556950" y="1427658"/>
                </a:cubicBezTo>
                <a:lnTo>
                  <a:pt x="1556950" y="14276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787826" y="1985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fr-BE" sz="1000" dirty="0" smtClean="0"/>
              <a:t>1</a:t>
            </a:r>
            <a:endParaRPr lang="fr-BE" sz="1000" dirty="0"/>
          </a:p>
        </p:txBody>
      </p:sp>
      <p:sp>
        <p:nvSpPr>
          <p:cNvPr id="6" name="ZoneTexte 5"/>
          <p:cNvSpPr txBox="1"/>
          <p:nvPr/>
        </p:nvSpPr>
        <p:spPr>
          <a:xfrm>
            <a:off x="4355976" y="16654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fr-BE" sz="1000" dirty="0" smtClean="0"/>
              <a:t>2</a:t>
            </a:r>
            <a:endParaRPr lang="fr-BE" sz="100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547664" y="4077072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47664" y="4473116"/>
            <a:ext cx="3024336" cy="937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283968" y="4077072"/>
            <a:ext cx="576064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558387" y="4473116"/>
            <a:ext cx="13613" cy="756084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483768" y="4077072"/>
            <a:ext cx="0" cy="77408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27684" y="46664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D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5580112" y="42210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Si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D = M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fr-BE" dirty="0" smtClean="0">
                <a:solidFill>
                  <a:srgbClr val="FF0000"/>
                </a:solidFill>
              </a:rPr>
              <a:t>1 = (M + ½ )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fr-BE" dirty="0" smtClean="0">
                <a:solidFill>
                  <a:srgbClr val="FF0000"/>
                </a:solidFill>
              </a:rPr>
              <a:t>2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995936" y="5517232"/>
            <a:ext cx="0" cy="50405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995936" y="6093296"/>
            <a:ext cx="0" cy="50405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219874" y="5517232"/>
            <a:ext cx="0" cy="50405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342363" y="5517232"/>
            <a:ext cx="0" cy="504056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635896" y="6021288"/>
            <a:ext cx="11385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60004" y="547985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fr-BE" sz="1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413349" y="54798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fr-BE" sz="1000" dirty="0" smtClean="0">
                <a:solidFill>
                  <a:srgbClr val="FF0000"/>
                </a:solidFill>
              </a:rPr>
              <a:t>2</a:t>
            </a:r>
            <a:endParaRPr lang="fr-BE" sz="1000" dirty="0">
              <a:solidFill>
                <a:srgbClr val="FF0000"/>
              </a:solidFill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5652120" y="5445224"/>
            <a:ext cx="0" cy="1008112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5652120" y="6453336"/>
            <a:ext cx="2664296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652120" y="5949280"/>
            <a:ext cx="25922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e libre 50"/>
          <p:cNvSpPr/>
          <p:nvPr/>
        </p:nvSpPr>
        <p:spPr>
          <a:xfrm>
            <a:off x="6084166" y="5366912"/>
            <a:ext cx="1416908" cy="1044394"/>
          </a:xfrm>
          <a:custGeom>
            <a:avLst/>
            <a:gdLst>
              <a:gd name="connsiteX0" fmla="*/ 0 w 1470010"/>
              <a:gd name="connsiteY0" fmla="*/ 603226 h 1039836"/>
              <a:gd name="connsiteX1" fmla="*/ 247135 w 1470010"/>
              <a:gd name="connsiteY1" fmla="*/ 10102 h 1039836"/>
              <a:gd name="connsiteX2" fmla="*/ 733168 w 1470010"/>
              <a:gd name="connsiteY2" fmla="*/ 1039831 h 1039836"/>
              <a:gd name="connsiteX3" fmla="*/ 1037968 w 1470010"/>
              <a:gd name="connsiteY3" fmla="*/ 26577 h 1039836"/>
              <a:gd name="connsiteX4" fmla="*/ 1416908 w 1470010"/>
              <a:gd name="connsiteY4" fmla="*/ 603226 h 1039836"/>
              <a:gd name="connsiteX5" fmla="*/ 1458097 w 1470010"/>
              <a:gd name="connsiteY5" fmla="*/ 644415 h 1039836"/>
              <a:gd name="connsiteX0" fmla="*/ 0 w 1467691"/>
              <a:gd name="connsiteY0" fmla="*/ 607788 h 1044394"/>
              <a:gd name="connsiteX1" fmla="*/ 247135 w 1467691"/>
              <a:gd name="connsiteY1" fmla="*/ 14664 h 1044394"/>
              <a:gd name="connsiteX2" fmla="*/ 733168 w 1467691"/>
              <a:gd name="connsiteY2" fmla="*/ 1044393 h 1044394"/>
              <a:gd name="connsiteX3" fmla="*/ 1087395 w 1467691"/>
              <a:gd name="connsiteY3" fmla="*/ 6425 h 1044394"/>
              <a:gd name="connsiteX4" fmla="*/ 1416908 w 1467691"/>
              <a:gd name="connsiteY4" fmla="*/ 607788 h 1044394"/>
              <a:gd name="connsiteX5" fmla="*/ 1458097 w 1467691"/>
              <a:gd name="connsiteY5" fmla="*/ 648977 h 1044394"/>
              <a:gd name="connsiteX0" fmla="*/ 0 w 1467691"/>
              <a:gd name="connsiteY0" fmla="*/ 603227 h 1039833"/>
              <a:gd name="connsiteX1" fmla="*/ 247135 w 1467691"/>
              <a:gd name="connsiteY1" fmla="*/ 10103 h 1039833"/>
              <a:gd name="connsiteX2" fmla="*/ 733168 w 1467691"/>
              <a:gd name="connsiteY2" fmla="*/ 1039832 h 1039833"/>
              <a:gd name="connsiteX3" fmla="*/ 1087395 w 1467691"/>
              <a:gd name="connsiteY3" fmla="*/ 1864 h 1039833"/>
              <a:gd name="connsiteX4" fmla="*/ 1416908 w 1467691"/>
              <a:gd name="connsiteY4" fmla="*/ 603227 h 1039833"/>
              <a:gd name="connsiteX5" fmla="*/ 1458097 w 1467691"/>
              <a:gd name="connsiteY5" fmla="*/ 644416 h 1039833"/>
              <a:gd name="connsiteX0" fmla="*/ 0 w 1467691"/>
              <a:gd name="connsiteY0" fmla="*/ 603227 h 1039833"/>
              <a:gd name="connsiteX1" fmla="*/ 247135 w 1467691"/>
              <a:gd name="connsiteY1" fmla="*/ 10103 h 1039833"/>
              <a:gd name="connsiteX2" fmla="*/ 733168 w 1467691"/>
              <a:gd name="connsiteY2" fmla="*/ 1039832 h 1039833"/>
              <a:gd name="connsiteX3" fmla="*/ 1087395 w 1467691"/>
              <a:gd name="connsiteY3" fmla="*/ 1864 h 1039833"/>
              <a:gd name="connsiteX4" fmla="*/ 1416908 w 1467691"/>
              <a:gd name="connsiteY4" fmla="*/ 603227 h 1039833"/>
              <a:gd name="connsiteX5" fmla="*/ 1458097 w 1467691"/>
              <a:gd name="connsiteY5" fmla="*/ 644416 h 1039833"/>
              <a:gd name="connsiteX0" fmla="*/ 0 w 1467691"/>
              <a:gd name="connsiteY0" fmla="*/ 607571 h 1035939"/>
              <a:gd name="connsiteX1" fmla="*/ 247135 w 1467691"/>
              <a:gd name="connsiteY1" fmla="*/ 14447 h 1035939"/>
              <a:gd name="connsiteX2" fmla="*/ 691979 w 1467691"/>
              <a:gd name="connsiteY2" fmla="*/ 1035938 h 1035939"/>
              <a:gd name="connsiteX3" fmla="*/ 1087395 w 1467691"/>
              <a:gd name="connsiteY3" fmla="*/ 6208 h 1035939"/>
              <a:gd name="connsiteX4" fmla="*/ 1416908 w 1467691"/>
              <a:gd name="connsiteY4" fmla="*/ 607571 h 1035939"/>
              <a:gd name="connsiteX5" fmla="*/ 1458097 w 1467691"/>
              <a:gd name="connsiteY5" fmla="*/ 648760 h 1035939"/>
              <a:gd name="connsiteX0" fmla="*/ 0 w 1467691"/>
              <a:gd name="connsiteY0" fmla="*/ 607571 h 1035939"/>
              <a:gd name="connsiteX1" fmla="*/ 247135 w 1467691"/>
              <a:gd name="connsiteY1" fmla="*/ 14447 h 1035939"/>
              <a:gd name="connsiteX2" fmla="*/ 733168 w 1467691"/>
              <a:gd name="connsiteY2" fmla="*/ 1035938 h 1035939"/>
              <a:gd name="connsiteX3" fmla="*/ 1087395 w 1467691"/>
              <a:gd name="connsiteY3" fmla="*/ 6208 h 1035939"/>
              <a:gd name="connsiteX4" fmla="*/ 1416908 w 1467691"/>
              <a:gd name="connsiteY4" fmla="*/ 607571 h 1035939"/>
              <a:gd name="connsiteX5" fmla="*/ 1458097 w 1467691"/>
              <a:gd name="connsiteY5" fmla="*/ 648760 h 1035939"/>
              <a:gd name="connsiteX0" fmla="*/ 0 w 1467691"/>
              <a:gd name="connsiteY0" fmla="*/ 607788 h 1044394"/>
              <a:gd name="connsiteX1" fmla="*/ 247135 w 1467691"/>
              <a:gd name="connsiteY1" fmla="*/ 14664 h 1044394"/>
              <a:gd name="connsiteX2" fmla="*/ 716692 w 1467691"/>
              <a:gd name="connsiteY2" fmla="*/ 1044393 h 1044394"/>
              <a:gd name="connsiteX3" fmla="*/ 1087395 w 1467691"/>
              <a:gd name="connsiteY3" fmla="*/ 6425 h 1044394"/>
              <a:gd name="connsiteX4" fmla="*/ 1416908 w 1467691"/>
              <a:gd name="connsiteY4" fmla="*/ 607788 h 1044394"/>
              <a:gd name="connsiteX5" fmla="*/ 1458097 w 1467691"/>
              <a:gd name="connsiteY5" fmla="*/ 648977 h 1044394"/>
              <a:gd name="connsiteX0" fmla="*/ 0 w 1416908"/>
              <a:gd name="connsiteY0" fmla="*/ 607788 h 1044394"/>
              <a:gd name="connsiteX1" fmla="*/ 247135 w 1416908"/>
              <a:gd name="connsiteY1" fmla="*/ 14664 h 1044394"/>
              <a:gd name="connsiteX2" fmla="*/ 716692 w 1416908"/>
              <a:gd name="connsiteY2" fmla="*/ 1044393 h 1044394"/>
              <a:gd name="connsiteX3" fmla="*/ 1087395 w 1416908"/>
              <a:gd name="connsiteY3" fmla="*/ 6425 h 1044394"/>
              <a:gd name="connsiteX4" fmla="*/ 1416908 w 1416908"/>
              <a:gd name="connsiteY4" fmla="*/ 607788 h 104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908" h="1044394">
                <a:moveTo>
                  <a:pt x="0" y="607788"/>
                </a:moveTo>
                <a:cubicBezTo>
                  <a:pt x="62470" y="274842"/>
                  <a:pt x="127686" y="-58104"/>
                  <a:pt x="247135" y="14664"/>
                </a:cubicBezTo>
                <a:cubicBezTo>
                  <a:pt x="366584" y="87432"/>
                  <a:pt x="576649" y="1045766"/>
                  <a:pt x="716692" y="1044393"/>
                </a:cubicBezTo>
                <a:cubicBezTo>
                  <a:pt x="856735" y="1043020"/>
                  <a:pt x="970692" y="79193"/>
                  <a:pt x="1087395" y="6425"/>
                </a:cubicBezTo>
                <a:cubicBezTo>
                  <a:pt x="1204098" y="-66343"/>
                  <a:pt x="1355124" y="500696"/>
                  <a:pt x="1416908" y="6077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Forme libre 51"/>
          <p:cNvSpPr/>
          <p:nvPr/>
        </p:nvSpPr>
        <p:spPr>
          <a:xfrm flipV="1">
            <a:off x="6094333" y="5377937"/>
            <a:ext cx="1375718" cy="1086919"/>
          </a:xfrm>
          <a:custGeom>
            <a:avLst/>
            <a:gdLst>
              <a:gd name="connsiteX0" fmla="*/ 0 w 1470010"/>
              <a:gd name="connsiteY0" fmla="*/ 603226 h 1039836"/>
              <a:gd name="connsiteX1" fmla="*/ 247135 w 1470010"/>
              <a:gd name="connsiteY1" fmla="*/ 10102 h 1039836"/>
              <a:gd name="connsiteX2" fmla="*/ 733168 w 1470010"/>
              <a:gd name="connsiteY2" fmla="*/ 1039831 h 1039836"/>
              <a:gd name="connsiteX3" fmla="*/ 1037968 w 1470010"/>
              <a:gd name="connsiteY3" fmla="*/ 26577 h 1039836"/>
              <a:gd name="connsiteX4" fmla="*/ 1416908 w 1470010"/>
              <a:gd name="connsiteY4" fmla="*/ 603226 h 1039836"/>
              <a:gd name="connsiteX5" fmla="*/ 1458097 w 1470010"/>
              <a:gd name="connsiteY5" fmla="*/ 644415 h 1039836"/>
              <a:gd name="connsiteX0" fmla="*/ 0 w 1467691"/>
              <a:gd name="connsiteY0" fmla="*/ 607788 h 1044394"/>
              <a:gd name="connsiteX1" fmla="*/ 247135 w 1467691"/>
              <a:gd name="connsiteY1" fmla="*/ 14664 h 1044394"/>
              <a:gd name="connsiteX2" fmla="*/ 733168 w 1467691"/>
              <a:gd name="connsiteY2" fmla="*/ 1044393 h 1044394"/>
              <a:gd name="connsiteX3" fmla="*/ 1087395 w 1467691"/>
              <a:gd name="connsiteY3" fmla="*/ 6425 h 1044394"/>
              <a:gd name="connsiteX4" fmla="*/ 1416908 w 1467691"/>
              <a:gd name="connsiteY4" fmla="*/ 607788 h 1044394"/>
              <a:gd name="connsiteX5" fmla="*/ 1458097 w 1467691"/>
              <a:gd name="connsiteY5" fmla="*/ 648977 h 1044394"/>
              <a:gd name="connsiteX0" fmla="*/ 0 w 1467691"/>
              <a:gd name="connsiteY0" fmla="*/ 603227 h 1039833"/>
              <a:gd name="connsiteX1" fmla="*/ 247135 w 1467691"/>
              <a:gd name="connsiteY1" fmla="*/ 10103 h 1039833"/>
              <a:gd name="connsiteX2" fmla="*/ 733168 w 1467691"/>
              <a:gd name="connsiteY2" fmla="*/ 1039832 h 1039833"/>
              <a:gd name="connsiteX3" fmla="*/ 1087395 w 1467691"/>
              <a:gd name="connsiteY3" fmla="*/ 1864 h 1039833"/>
              <a:gd name="connsiteX4" fmla="*/ 1416908 w 1467691"/>
              <a:gd name="connsiteY4" fmla="*/ 603227 h 1039833"/>
              <a:gd name="connsiteX5" fmla="*/ 1458097 w 1467691"/>
              <a:gd name="connsiteY5" fmla="*/ 644416 h 1039833"/>
              <a:gd name="connsiteX0" fmla="*/ 0 w 1467691"/>
              <a:gd name="connsiteY0" fmla="*/ 603227 h 1039833"/>
              <a:gd name="connsiteX1" fmla="*/ 247135 w 1467691"/>
              <a:gd name="connsiteY1" fmla="*/ 10103 h 1039833"/>
              <a:gd name="connsiteX2" fmla="*/ 733168 w 1467691"/>
              <a:gd name="connsiteY2" fmla="*/ 1039832 h 1039833"/>
              <a:gd name="connsiteX3" fmla="*/ 1087395 w 1467691"/>
              <a:gd name="connsiteY3" fmla="*/ 1864 h 1039833"/>
              <a:gd name="connsiteX4" fmla="*/ 1416908 w 1467691"/>
              <a:gd name="connsiteY4" fmla="*/ 603227 h 1039833"/>
              <a:gd name="connsiteX5" fmla="*/ 1458097 w 1467691"/>
              <a:gd name="connsiteY5" fmla="*/ 644416 h 1039833"/>
              <a:gd name="connsiteX0" fmla="*/ 0 w 1467691"/>
              <a:gd name="connsiteY0" fmla="*/ 607571 h 1035939"/>
              <a:gd name="connsiteX1" fmla="*/ 247135 w 1467691"/>
              <a:gd name="connsiteY1" fmla="*/ 14447 h 1035939"/>
              <a:gd name="connsiteX2" fmla="*/ 691979 w 1467691"/>
              <a:gd name="connsiteY2" fmla="*/ 1035938 h 1035939"/>
              <a:gd name="connsiteX3" fmla="*/ 1087395 w 1467691"/>
              <a:gd name="connsiteY3" fmla="*/ 6208 h 1035939"/>
              <a:gd name="connsiteX4" fmla="*/ 1416908 w 1467691"/>
              <a:gd name="connsiteY4" fmla="*/ 607571 h 1035939"/>
              <a:gd name="connsiteX5" fmla="*/ 1458097 w 1467691"/>
              <a:gd name="connsiteY5" fmla="*/ 648760 h 1035939"/>
              <a:gd name="connsiteX0" fmla="*/ 0 w 1467691"/>
              <a:gd name="connsiteY0" fmla="*/ 607571 h 1035939"/>
              <a:gd name="connsiteX1" fmla="*/ 247135 w 1467691"/>
              <a:gd name="connsiteY1" fmla="*/ 14447 h 1035939"/>
              <a:gd name="connsiteX2" fmla="*/ 733168 w 1467691"/>
              <a:gd name="connsiteY2" fmla="*/ 1035938 h 1035939"/>
              <a:gd name="connsiteX3" fmla="*/ 1087395 w 1467691"/>
              <a:gd name="connsiteY3" fmla="*/ 6208 h 1035939"/>
              <a:gd name="connsiteX4" fmla="*/ 1416908 w 1467691"/>
              <a:gd name="connsiteY4" fmla="*/ 607571 h 1035939"/>
              <a:gd name="connsiteX5" fmla="*/ 1458097 w 1467691"/>
              <a:gd name="connsiteY5" fmla="*/ 648760 h 1035939"/>
              <a:gd name="connsiteX0" fmla="*/ 0 w 1467691"/>
              <a:gd name="connsiteY0" fmla="*/ 607788 h 1044394"/>
              <a:gd name="connsiteX1" fmla="*/ 247135 w 1467691"/>
              <a:gd name="connsiteY1" fmla="*/ 14664 h 1044394"/>
              <a:gd name="connsiteX2" fmla="*/ 716692 w 1467691"/>
              <a:gd name="connsiteY2" fmla="*/ 1044393 h 1044394"/>
              <a:gd name="connsiteX3" fmla="*/ 1087395 w 1467691"/>
              <a:gd name="connsiteY3" fmla="*/ 6425 h 1044394"/>
              <a:gd name="connsiteX4" fmla="*/ 1416908 w 1467691"/>
              <a:gd name="connsiteY4" fmla="*/ 607788 h 1044394"/>
              <a:gd name="connsiteX5" fmla="*/ 1458097 w 1467691"/>
              <a:gd name="connsiteY5" fmla="*/ 648977 h 1044394"/>
              <a:gd name="connsiteX0" fmla="*/ 0 w 1416908"/>
              <a:gd name="connsiteY0" fmla="*/ 607788 h 1044394"/>
              <a:gd name="connsiteX1" fmla="*/ 247135 w 1416908"/>
              <a:gd name="connsiteY1" fmla="*/ 14664 h 1044394"/>
              <a:gd name="connsiteX2" fmla="*/ 716692 w 1416908"/>
              <a:gd name="connsiteY2" fmla="*/ 1044393 h 1044394"/>
              <a:gd name="connsiteX3" fmla="*/ 1087395 w 1416908"/>
              <a:gd name="connsiteY3" fmla="*/ 6425 h 1044394"/>
              <a:gd name="connsiteX4" fmla="*/ 1416908 w 1416908"/>
              <a:gd name="connsiteY4" fmla="*/ 607788 h 1044394"/>
              <a:gd name="connsiteX0" fmla="*/ 0 w 1416908"/>
              <a:gd name="connsiteY0" fmla="*/ 611191 h 1165516"/>
              <a:gd name="connsiteX1" fmla="*/ 247135 w 1416908"/>
              <a:gd name="connsiteY1" fmla="*/ 18067 h 1165516"/>
              <a:gd name="connsiteX2" fmla="*/ 700216 w 1416908"/>
              <a:gd name="connsiteY2" fmla="*/ 1165515 h 1165516"/>
              <a:gd name="connsiteX3" fmla="*/ 1087395 w 1416908"/>
              <a:gd name="connsiteY3" fmla="*/ 9828 h 1165516"/>
              <a:gd name="connsiteX4" fmla="*/ 1416908 w 1416908"/>
              <a:gd name="connsiteY4" fmla="*/ 611191 h 1165516"/>
              <a:gd name="connsiteX0" fmla="*/ 0 w 1416908"/>
              <a:gd name="connsiteY0" fmla="*/ 612344 h 1202891"/>
              <a:gd name="connsiteX1" fmla="*/ 247135 w 1416908"/>
              <a:gd name="connsiteY1" fmla="*/ 19220 h 1202891"/>
              <a:gd name="connsiteX2" fmla="*/ 691978 w 1416908"/>
              <a:gd name="connsiteY2" fmla="*/ 1202890 h 1202891"/>
              <a:gd name="connsiteX3" fmla="*/ 1087395 w 1416908"/>
              <a:gd name="connsiteY3" fmla="*/ 10981 h 1202891"/>
              <a:gd name="connsiteX4" fmla="*/ 1416908 w 1416908"/>
              <a:gd name="connsiteY4" fmla="*/ 612344 h 1202891"/>
              <a:gd name="connsiteX0" fmla="*/ 0 w 1400432"/>
              <a:gd name="connsiteY0" fmla="*/ 614234 h 1204781"/>
              <a:gd name="connsiteX1" fmla="*/ 247135 w 1400432"/>
              <a:gd name="connsiteY1" fmla="*/ 21110 h 1204781"/>
              <a:gd name="connsiteX2" fmla="*/ 691978 w 1400432"/>
              <a:gd name="connsiteY2" fmla="*/ 1204780 h 1204781"/>
              <a:gd name="connsiteX3" fmla="*/ 1087395 w 1400432"/>
              <a:gd name="connsiteY3" fmla="*/ 12871 h 1204781"/>
              <a:gd name="connsiteX4" fmla="*/ 1400432 w 1400432"/>
              <a:gd name="connsiteY4" fmla="*/ 578014 h 1204781"/>
              <a:gd name="connsiteX0" fmla="*/ 0 w 1425145"/>
              <a:gd name="connsiteY0" fmla="*/ 587068 h 1204781"/>
              <a:gd name="connsiteX1" fmla="*/ 271848 w 1425145"/>
              <a:gd name="connsiteY1" fmla="*/ 21110 h 1204781"/>
              <a:gd name="connsiteX2" fmla="*/ 716691 w 1425145"/>
              <a:gd name="connsiteY2" fmla="*/ 1204780 h 1204781"/>
              <a:gd name="connsiteX3" fmla="*/ 1112108 w 1425145"/>
              <a:gd name="connsiteY3" fmla="*/ 12871 h 1204781"/>
              <a:gd name="connsiteX4" fmla="*/ 1425145 w 1425145"/>
              <a:gd name="connsiteY4" fmla="*/ 578014 h 1204781"/>
              <a:gd name="connsiteX0" fmla="*/ 0 w 1375718"/>
              <a:gd name="connsiteY0" fmla="*/ 585630 h 1203343"/>
              <a:gd name="connsiteX1" fmla="*/ 271848 w 1375718"/>
              <a:gd name="connsiteY1" fmla="*/ 19672 h 1203343"/>
              <a:gd name="connsiteX2" fmla="*/ 716691 w 1375718"/>
              <a:gd name="connsiteY2" fmla="*/ 1203342 h 1203343"/>
              <a:gd name="connsiteX3" fmla="*/ 1112108 w 1375718"/>
              <a:gd name="connsiteY3" fmla="*/ 11433 h 1203343"/>
              <a:gd name="connsiteX4" fmla="*/ 1375718 w 1375718"/>
              <a:gd name="connsiteY4" fmla="*/ 603743 h 1203343"/>
              <a:gd name="connsiteX0" fmla="*/ 0 w 1375718"/>
              <a:gd name="connsiteY0" fmla="*/ 584854 h 1202593"/>
              <a:gd name="connsiteX1" fmla="*/ 271848 w 1375718"/>
              <a:gd name="connsiteY1" fmla="*/ 18896 h 1202593"/>
              <a:gd name="connsiteX2" fmla="*/ 716691 w 1375718"/>
              <a:gd name="connsiteY2" fmla="*/ 1202566 h 1202593"/>
              <a:gd name="connsiteX3" fmla="*/ 1120346 w 1375718"/>
              <a:gd name="connsiteY3" fmla="*/ 55933 h 1202593"/>
              <a:gd name="connsiteX4" fmla="*/ 1375718 w 1375718"/>
              <a:gd name="connsiteY4" fmla="*/ 602967 h 1202593"/>
              <a:gd name="connsiteX0" fmla="*/ 0 w 1375718"/>
              <a:gd name="connsiteY0" fmla="*/ 567556 h 1185276"/>
              <a:gd name="connsiteX1" fmla="*/ 271848 w 1375718"/>
              <a:gd name="connsiteY1" fmla="*/ 19709 h 1185276"/>
              <a:gd name="connsiteX2" fmla="*/ 716691 w 1375718"/>
              <a:gd name="connsiteY2" fmla="*/ 1185268 h 1185276"/>
              <a:gd name="connsiteX3" fmla="*/ 1120346 w 1375718"/>
              <a:gd name="connsiteY3" fmla="*/ 38635 h 1185276"/>
              <a:gd name="connsiteX4" fmla="*/ 1375718 w 1375718"/>
              <a:gd name="connsiteY4" fmla="*/ 585669 h 1185276"/>
              <a:gd name="connsiteX0" fmla="*/ 0 w 1375718"/>
              <a:gd name="connsiteY0" fmla="*/ 547868 h 1165587"/>
              <a:gd name="connsiteX1" fmla="*/ 271848 w 1375718"/>
              <a:gd name="connsiteY1" fmla="*/ 21 h 1165587"/>
              <a:gd name="connsiteX2" fmla="*/ 716691 w 1375718"/>
              <a:gd name="connsiteY2" fmla="*/ 1165580 h 1165587"/>
              <a:gd name="connsiteX3" fmla="*/ 1120346 w 1375718"/>
              <a:gd name="connsiteY3" fmla="*/ 18947 h 1165587"/>
              <a:gd name="connsiteX4" fmla="*/ 1375718 w 1375718"/>
              <a:gd name="connsiteY4" fmla="*/ 565981 h 1165587"/>
              <a:gd name="connsiteX0" fmla="*/ 0 w 1375718"/>
              <a:gd name="connsiteY0" fmla="*/ 547868 h 1165586"/>
              <a:gd name="connsiteX1" fmla="*/ 271848 w 1375718"/>
              <a:gd name="connsiteY1" fmla="*/ 21 h 1165586"/>
              <a:gd name="connsiteX2" fmla="*/ 716691 w 1375718"/>
              <a:gd name="connsiteY2" fmla="*/ 1165580 h 1165586"/>
              <a:gd name="connsiteX3" fmla="*/ 1120346 w 1375718"/>
              <a:gd name="connsiteY3" fmla="*/ 18947 h 1165586"/>
              <a:gd name="connsiteX4" fmla="*/ 1375718 w 1375718"/>
              <a:gd name="connsiteY4" fmla="*/ 565981 h 1165586"/>
              <a:gd name="connsiteX0" fmla="*/ 0 w 1375718"/>
              <a:gd name="connsiteY0" fmla="*/ 568003 h 1194776"/>
              <a:gd name="connsiteX1" fmla="*/ 271848 w 1375718"/>
              <a:gd name="connsiteY1" fmla="*/ 20156 h 1194776"/>
              <a:gd name="connsiteX2" fmla="*/ 708453 w 1375718"/>
              <a:gd name="connsiteY2" fmla="*/ 1194770 h 1194776"/>
              <a:gd name="connsiteX3" fmla="*/ 1120346 w 1375718"/>
              <a:gd name="connsiteY3" fmla="*/ 39082 h 1194776"/>
              <a:gd name="connsiteX4" fmla="*/ 1375718 w 1375718"/>
              <a:gd name="connsiteY4" fmla="*/ 586116 h 119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718" h="1194776">
                <a:moveTo>
                  <a:pt x="0" y="568003"/>
                </a:moveTo>
                <a:cubicBezTo>
                  <a:pt x="62470" y="235057"/>
                  <a:pt x="153773" y="-84305"/>
                  <a:pt x="271848" y="20156"/>
                </a:cubicBezTo>
                <a:cubicBezTo>
                  <a:pt x="389924" y="124617"/>
                  <a:pt x="567037" y="1191616"/>
                  <a:pt x="708453" y="1194770"/>
                </a:cubicBezTo>
                <a:cubicBezTo>
                  <a:pt x="849869" y="1197924"/>
                  <a:pt x="1009135" y="140524"/>
                  <a:pt x="1120346" y="39082"/>
                </a:cubicBezTo>
                <a:cubicBezTo>
                  <a:pt x="1231557" y="-62360"/>
                  <a:pt x="1313934" y="479024"/>
                  <a:pt x="1375718" y="5861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4" name="Connecteur droit 53"/>
          <p:cNvCxnSpPr/>
          <p:nvPr/>
        </p:nvCxnSpPr>
        <p:spPr>
          <a:xfrm>
            <a:off x="6782192" y="5157192"/>
            <a:ext cx="10428" cy="15841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6594870" y="6452180"/>
            <a:ext cx="59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Do</a:t>
            </a:r>
            <a:endParaRPr lang="fr-BE" dirty="0"/>
          </a:p>
        </p:txBody>
      </p:sp>
      <p:sp>
        <p:nvSpPr>
          <p:cNvPr id="56" name="ZoneTexte 55"/>
          <p:cNvSpPr txBox="1"/>
          <p:nvPr/>
        </p:nvSpPr>
        <p:spPr>
          <a:xfrm>
            <a:off x="8337011" y="625322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</a:t>
            </a:r>
            <a:endParaRPr lang="fr-BE" dirty="0"/>
          </a:p>
        </p:txBody>
      </p:sp>
      <p:sp>
        <p:nvSpPr>
          <p:cNvPr id="57" name="ZoneTexte 56"/>
          <p:cNvSpPr txBox="1"/>
          <p:nvPr/>
        </p:nvSpPr>
        <p:spPr>
          <a:xfrm>
            <a:off x="7359148" y="5077139"/>
            <a:ext cx="161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/>
              <a:t>Localement, Plus de franges</a:t>
            </a:r>
            <a:endParaRPr lang="fr-BE" i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997252" y="565491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</a:t>
            </a:r>
            <a:r>
              <a:rPr lang="fr-BE" sz="1000" dirty="0" smtClean="0"/>
              <a:t>1</a:t>
            </a:r>
            <a:r>
              <a:rPr lang="fr-BE" dirty="0" smtClean="0"/>
              <a:t> = 2A² (1-Cos</a:t>
            </a:r>
            <a:r>
              <a:rPr lang="el-GR" dirty="0" smtClean="0"/>
              <a:t>α</a:t>
            </a:r>
            <a:r>
              <a:rPr lang="fr-BE" dirty="0" smtClean="0"/>
              <a:t>)</a:t>
            </a:r>
          </a:p>
          <a:p>
            <a:r>
              <a:rPr lang="fr-BE" dirty="0" smtClean="0"/>
              <a:t>I</a:t>
            </a:r>
            <a:r>
              <a:rPr lang="fr-BE" sz="1000" dirty="0" smtClean="0"/>
              <a:t>2</a:t>
            </a:r>
            <a:r>
              <a:rPr lang="fr-BE" dirty="0" smtClean="0"/>
              <a:t> = 2A² (1+Cos</a:t>
            </a:r>
            <a:r>
              <a:rPr lang="el-GR" dirty="0" smtClean="0"/>
              <a:t>α</a:t>
            </a:r>
            <a:r>
              <a:rPr lang="fr-BE" dirty="0" smtClean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216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259632" y="1052736"/>
                <a:ext cx="1943555" cy="840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BE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f>
                            <m:fPr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  <m:t>1 −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fr-BE" sz="20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052736"/>
                <a:ext cx="1943555" cy="84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259632" y="233359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</a:t>
            </a:r>
            <a:r>
              <a:rPr lang="el-GR" dirty="0" smtClean="0"/>
              <a:t>α</a:t>
            </a:r>
            <a:r>
              <a:rPr lang="fr-BE" dirty="0" smtClean="0"/>
              <a:t> 656,5 nm  10Ghz correspond à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303327"/>
            <a:ext cx="648072" cy="4298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508104" y="230332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= 1/50 000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1259632" y="2731871"/>
            <a:ext cx="126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D = 15 mm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flipV="1">
            <a:off x="4670562" y="4041068"/>
            <a:ext cx="357880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292080" y="39330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    </a:t>
            </a:r>
            <a:r>
              <a:rPr lang="el-GR" dirty="0" smtClean="0"/>
              <a:t>δ</a:t>
            </a:r>
            <a:r>
              <a:rPr lang="fr-BE" dirty="0" smtClean="0"/>
              <a:t>    et </a:t>
            </a:r>
            <a:r>
              <a:rPr lang="el-GR" dirty="0" smtClean="0"/>
              <a:t>Δλ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8782" y="51571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Raie du mercure à 546,1 nm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5724128" y="534185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400 mm de débattement, sans ajustement laser !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16" y="3324870"/>
            <a:ext cx="4122307" cy="19550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01" y="5526524"/>
            <a:ext cx="3105342" cy="931404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539552" y="3208026"/>
            <a:ext cx="7920880" cy="37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11560" y="501317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Précurseur de la spectroscopie à transformée de Fourier !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621904" y="209220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Il évoque l’analyse de Fourier, mais ce « problème inverse » lui est inaccessible numériquement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306896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Il modélise des situations « simples » de doublets, avec quelques petites structures supplémentaires, mais évoque des difficultés si les raies ne sont pas symétriques (fonction de phase !)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621904" y="465313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L’analyse du contraste (</a:t>
            </a:r>
            <a:r>
              <a:rPr lang="fr-BE" dirty="0" err="1" smtClean="0"/>
              <a:t>Imin</a:t>
            </a:r>
            <a:r>
              <a:rPr lang="fr-BE" dirty="0" smtClean="0"/>
              <a:t>-Imax)/ (</a:t>
            </a:r>
            <a:r>
              <a:rPr lang="fr-BE" dirty="0" err="1" smtClean="0"/>
              <a:t>Imin</a:t>
            </a:r>
            <a:r>
              <a:rPr lang="fr-BE" dirty="0" smtClean="0"/>
              <a:t> + Imax) doit se faire sur des plaques photographiques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4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812360" cy="52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389</Words>
  <Application>Microsoft Office PowerPoint</Application>
  <PresentationFormat>Affichage à l'écran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Master of Light</vt:lpstr>
      <vt:lpstr>Qui était Albert Abraham Michelson ?</vt:lpstr>
      <vt:lpstr>Prix Nobel expérimental 1907</vt:lpstr>
      <vt:lpstr>Interférométrie et Spectroscopie</vt:lpstr>
      <vt:lpstr>Un doublet à résoudre par interférences à deux ondes</vt:lpstr>
      <vt:lpstr>Présentation PowerPoint</vt:lpstr>
      <vt:lpstr>Précurseur de la spectroscopie à transformée de Fourier !</vt:lpstr>
      <vt:lpstr>Présentation PowerPoint</vt:lpstr>
      <vt:lpstr>Spectromètre à échelons</vt:lpstr>
      <vt:lpstr>Présentation PowerPoint</vt:lpstr>
      <vt:lpstr>Interféromètre stellaire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si Augustin Fresnel et Albert Abraham Michelson avaient connu le laser ?</dc:title>
  <dc:creator>alain</dc:creator>
  <cp:lastModifiedBy>alain</cp:lastModifiedBy>
  <cp:revision>91</cp:revision>
  <cp:lastPrinted>2018-06-12T07:25:38Z</cp:lastPrinted>
  <dcterms:created xsi:type="dcterms:W3CDTF">2016-10-27T12:56:24Z</dcterms:created>
  <dcterms:modified xsi:type="dcterms:W3CDTF">2018-06-19T13:17:32Z</dcterms:modified>
</cp:coreProperties>
</file>