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906000" cy="6858000" type="A4"/>
  <p:notesSz cx="6794500" cy="9918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CF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432" y="17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26FFB-56E0-487D-91EC-380433B10987}" type="datetimeFigureOut">
              <a:rPr lang="de-DE" smtClean="0"/>
              <a:t>29.08.19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210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1700"/>
            <a:ext cx="5435600" cy="44624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18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218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B0954-5484-4184-A40D-31295CF9260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5932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B0954-5484-4184-A40D-31295CF9260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2162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B76D7-D817-491B-B8F0-182CB7AB0501}" type="datetimeFigureOut">
              <a:rPr lang="en-US" smtClean="0"/>
              <a:t>8/29/19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C9CE-F51E-488C-ABE1-0E7C8E7C6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937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B76D7-D817-491B-B8F0-182CB7AB0501}" type="datetimeFigureOut">
              <a:rPr lang="en-US" smtClean="0"/>
              <a:t>8/29/19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C9CE-F51E-488C-ABE1-0E7C8E7C6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90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B76D7-D817-491B-B8F0-182CB7AB0501}" type="datetimeFigureOut">
              <a:rPr lang="en-US" smtClean="0"/>
              <a:t>8/29/19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C9CE-F51E-488C-ABE1-0E7C8E7C6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893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B76D7-D817-491B-B8F0-182CB7AB0501}" type="datetimeFigureOut">
              <a:rPr lang="en-US" smtClean="0"/>
              <a:t>8/29/19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C9CE-F51E-488C-ABE1-0E7C8E7C6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182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B76D7-D817-491B-B8F0-182CB7AB0501}" type="datetimeFigureOut">
              <a:rPr lang="en-US" smtClean="0"/>
              <a:t>8/29/19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C9CE-F51E-488C-ABE1-0E7C8E7C6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408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B76D7-D817-491B-B8F0-182CB7AB0501}" type="datetimeFigureOut">
              <a:rPr lang="en-US" smtClean="0"/>
              <a:t>8/29/19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C9CE-F51E-488C-ABE1-0E7C8E7C6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72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B76D7-D817-491B-B8F0-182CB7AB0501}" type="datetimeFigureOut">
              <a:rPr lang="en-US" smtClean="0"/>
              <a:t>8/29/19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C9CE-F51E-488C-ABE1-0E7C8E7C6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3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B76D7-D817-491B-B8F0-182CB7AB0501}" type="datetimeFigureOut">
              <a:rPr lang="en-US" smtClean="0"/>
              <a:t>8/29/19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C9CE-F51E-488C-ABE1-0E7C8E7C6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18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B76D7-D817-491B-B8F0-182CB7AB0501}" type="datetimeFigureOut">
              <a:rPr lang="en-US" smtClean="0"/>
              <a:t>8/29/19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C9CE-F51E-488C-ABE1-0E7C8E7C6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4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B76D7-D817-491B-B8F0-182CB7AB0501}" type="datetimeFigureOut">
              <a:rPr lang="en-US" smtClean="0"/>
              <a:t>8/29/19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C9CE-F51E-488C-ABE1-0E7C8E7C6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565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B76D7-D817-491B-B8F0-182CB7AB0501}" type="datetimeFigureOut">
              <a:rPr lang="en-US" smtClean="0"/>
              <a:t>8/29/19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C9CE-F51E-488C-ABE1-0E7C8E7C6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06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B76D7-D817-491B-B8F0-182CB7AB0501}" type="datetimeFigureOut">
              <a:rPr lang="en-US" smtClean="0"/>
              <a:t>8/29/19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DC9CE-F51E-488C-ABE1-0E7C8E7C6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40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492988"/>
            <a:ext cx="7429500" cy="109830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3600" b="1" dirty="0">
                <a:latin typeface="+mn-lt"/>
              </a:rPr>
              <a:t>ASOPOS 2.0 WORKSHOP</a:t>
            </a:r>
            <a:br>
              <a:rPr lang="en-US" sz="3600" b="1" dirty="0">
                <a:latin typeface="+mn-lt"/>
              </a:rPr>
            </a:br>
            <a:r>
              <a:rPr lang="en-US" sz="3600" b="1" dirty="0" err="1">
                <a:latin typeface="+mn-lt"/>
              </a:rPr>
              <a:t>Bruxelles</a:t>
            </a:r>
            <a:r>
              <a:rPr lang="en-US" sz="3600" b="1" dirty="0">
                <a:latin typeface="+mn-lt"/>
              </a:rPr>
              <a:t> (17/18 September 2019)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2001" y="2030777"/>
            <a:ext cx="7429500" cy="1068683"/>
          </a:xfrm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en-US" sz="2800" dirty="0"/>
              <a:t>Decision/Actions made by ASOPOS 2.0 Panel</a:t>
            </a:r>
          </a:p>
          <a:p>
            <a:r>
              <a:rPr lang="de-DE" sz="2800" dirty="0"/>
              <a:t>(Status: </a:t>
            </a:r>
            <a:r>
              <a:rPr lang="de-DE" sz="2800" dirty="0" err="1"/>
              <a:t>December</a:t>
            </a:r>
            <a:r>
              <a:rPr lang="de-DE" sz="2800" dirty="0"/>
              <a:t> 2018)</a:t>
            </a:r>
            <a:endParaRPr lang="en-US" sz="2800" dirty="0"/>
          </a:p>
        </p:txBody>
      </p:sp>
      <p:sp>
        <p:nvSpPr>
          <p:cNvPr id="4" name="Rechteck 2"/>
          <p:cNvSpPr/>
          <p:nvPr/>
        </p:nvSpPr>
        <p:spPr>
          <a:xfrm>
            <a:off x="233796" y="3501212"/>
            <a:ext cx="9426781" cy="2831544"/>
          </a:xfrm>
          <a:prstGeom prst="rect">
            <a:avLst/>
          </a:prstGeom>
          <a:solidFill>
            <a:srgbClr val="FDCFFB"/>
          </a:solidFill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de-DE" sz="2400" b="1" dirty="0"/>
              <a:t>Goal of </a:t>
            </a:r>
            <a:r>
              <a:rPr lang="de-DE" sz="2400" b="1" dirty="0" err="1"/>
              <a:t>Subgroup</a:t>
            </a:r>
            <a:r>
              <a:rPr lang="de-DE" sz="2400" b="1" dirty="0"/>
              <a:t> </a:t>
            </a:r>
            <a:r>
              <a:rPr lang="de-DE" sz="2400" b="1" dirty="0" err="1"/>
              <a:t>meeting</a:t>
            </a:r>
            <a:r>
              <a:rPr lang="de-DE" sz="2400" b="1" dirty="0"/>
              <a:t> at AGU-Fall 2018: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de-DE" sz="2400" dirty="0"/>
              <a:t>Review the actions and decisions made at Geneva at 19 September  2018 and refine the </a:t>
            </a:r>
            <a:r>
              <a:rPr lang="de-DE" sz="2400" b="1" dirty="0">
                <a:solidFill>
                  <a:srgbClr val="C00000"/>
                </a:solidFill>
              </a:rPr>
              <a:t>actions into concrete tasks </a:t>
            </a:r>
            <a:r>
              <a:rPr lang="de-DE" sz="2400" dirty="0"/>
              <a:t>in order to  obtain a concrete </a:t>
            </a:r>
            <a:r>
              <a:rPr lang="de-DE" sz="2400" b="1" dirty="0">
                <a:solidFill>
                  <a:srgbClr val="C00000"/>
                </a:solidFill>
              </a:rPr>
              <a:t>work/time plan</a:t>
            </a:r>
            <a:r>
              <a:rPr lang="de-DE" sz="2400" dirty="0"/>
              <a:t> with </a:t>
            </a:r>
            <a:r>
              <a:rPr lang="de-DE" sz="2400" b="1" dirty="0">
                <a:solidFill>
                  <a:srgbClr val="C00000"/>
                </a:solidFill>
              </a:rPr>
              <a:t>milestones and deliverables for 2019/early 2020</a:t>
            </a:r>
            <a:r>
              <a:rPr lang="de-DE" sz="2400" dirty="0"/>
              <a:t> plus </a:t>
            </a:r>
            <a:r>
              <a:rPr lang="de-DE" sz="2400" b="1" dirty="0">
                <a:solidFill>
                  <a:srgbClr val="C00000"/>
                </a:solidFill>
              </a:rPr>
              <a:t>assignments to do the work</a:t>
            </a:r>
            <a:r>
              <a:rPr lang="de-DE" sz="2400" dirty="0"/>
              <a:t> by the panel members of ASOPOS 2.0.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de-DE" sz="2400" dirty="0"/>
              <a:t>Anyother issues 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2430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504" y="52576"/>
            <a:ext cx="9476509" cy="707445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ASOPOS 2.0 –Consensus on Actions and Decisions Made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807" y="805951"/>
            <a:ext cx="8570193" cy="5677975"/>
          </a:xfrm>
        </p:spPr>
        <p:txBody>
          <a:bodyPr>
            <a:noAutofit/>
          </a:bodyPr>
          <a:lstStyle/>
          <a:p>
            <a:pPr marL="342900" indent="-342900">
              <a:spcBef>
                <a:spcPts val="1200"/>
              </a:spcBef>
              <a:buAutoNum type="arabicPeriod"/>
            </a:pP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 CURRENT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, in relation to TIME RESPONSE (20 min effect)    (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David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, Holger &amp; Gary) </a:t>
            </a:r>
          </a:p>
          <a:p>
            <a:pPr lvl="2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Accept single value, post-exposure.</a:t>
            </a:r>
          </a:p>
          <a:p>
            <a:pPr lvl="2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Refine – use JOSIE data </a:t>
            </a:r>
          </a:p>
          <a:p>
            <a:pPr marL="514350" indent="-514350">
              <a:spcBef>
                <a:spcPts val="1200"/>
              </a:spcBef>
              <a:buAutoNum type="arabicPeriod" startAt="2"/>
            </a:pP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PUMP EFFICIENCY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aka “correction at low pressure” (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Herman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Tatsumi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&amp; Bryan &amp; Roeland)</a:t>
            </a:r>
          </a:p>
          <a:p>
            <a:pPr lvl="2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Herman’s proposal on right pump efficiencies + calibration functions</a:t>
            </a:r>
          </a:p>
          <a:p>
            <a:pPr lvl="2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Analysis from Lab. Data by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Tatsumi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, Bryan &amp; Roeland?</a:t>
            </a:r>
          </a:p>
          <a:p>
            <a:pPr lvl="2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CH" sz="1600" b="1" dirty="0">
                <a:latin typeface="Arial" panose="020B0604020202020204" pitchFamily="34" charset="0"/>
                <a:cs typeface="Arial" panose="020B0604020202020204" pitchFamily="34" charset="0"/>
              </a:rPr>
              <a:t>Calibration </a:t>
            </a:r>
            <a:r>
              <a:rPr lang="fr-CH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functions</a:t>
            </a:r>
            <a:r>
              <a:rPr lang="fr-CH" sz="1600" b="1" dirty="0">
                <a:latin typeface="Arial" panose="020B0604020202020204" pitchFamily="34" charset="0"/>
                <a:cs typeface="Arial" panose="020B0604020202020204" pitchFamily="34" charset="0"/>
              </a:rPr>
              <a:t> by Herman)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marL="514350" indent="-514350">
              <a:spcBef>
                <a:spcPts val="1200"/>
              </a:spcBef>
              <a:buAutoNum type="arabicPeriod" startAt="2"/>
            </a:pP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RADIOSONDE CORRECTIONS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Ryan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&amp; Holger)</a:t>
            </a:r>
          </a:p>
          <a:p>
            <a:pPr lvl="2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Some Work complete, what else? 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 startAt="4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META-DATA &amp; (DATA FORMATS)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Holger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&amp; Jacquie)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 startAt="4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SENSING SOLUTIONS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(SST) (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Herman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, David)</a:t>
            </a:r>
          </a:p>
          <a:p>
            <a:pPr lvl="2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No Big Change but need to do better where time response compromises measurement (SST Experiments/Herman, Roeland) Analysis Jan-June . </a:t>
            </a:r>
          </a:p>
          <a:p>
            <a:pPr lvl="2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Evaluation of existing laboratory experiments on impact of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KBr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and Phosphate Buffer concentrations. (Rene-Bryan-Roeland-Richard)</a:t>
            </a:r>
          </a:p>
          <a:p>
            <a:pPr lvl="1"/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886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460" y="98787"/>
            <a:ext cx="9566439" cy="984291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ASOPOS 2.0 –Consensus on Actions and Decisions Made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349408"/>
            <a:ext cx="8543925" cy="4827557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1200"/>
              </a:spcBef>
              <a:buFont typeface="+mj-lt"/>
              <a:buAutoNum type="arabicPeriod" startAt="7"/>
            </a:pP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 VOLUME CORRECTION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(Absorption Efficiency) (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Rene &amp;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Jonathan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?:to be asked)&gt;&gt; Experiments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Abs.Eff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Vcathode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solution)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 startAt="7"/>
            </a:pP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existing SOP/WMO standard (GAW report 2014)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Roeland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&amp; Peter)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 startAt="7"/>
            </a:pP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SOP FOR USED SONDES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00" b="1" u="sng">
                <a:latin typeface="Arial" panose="020B0604020202020204" pitchFamily="34" charset="0"/>
                <a:cs typeface="Arial" panose="020B0604020202020204" pitchFamily="34" charset="0"/>
              </a:rPr>
              <a:t>Richard)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1200"/>
              </a:spcBef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Most experience – Boulder,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Payerne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, EC3 (Canada), Uccle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 startAt="7"/>
            </a:pP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about uncertainties?: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Measurement  plus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Overal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Uncertainty plus QA-Flag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(David)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CH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Random</a:t>
            </a:r>
            <a:r>
              <a:rPr lang="fr-CH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uncertainty</a:t>
            </a:r>
            <a:r>
              <a:rPr lang="fr-CH" sz="1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CH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r>
              <a:rPr lang="fr-CH" sz="1600" b="1" dirty="0">
                <a:latin typeface="Arial" panose="020B0604020202020204" pitchFamily="34" charset="0"/>
                <a:cs typeface="Arial" panose="020B0604020202020204" pitchFamily="34" charset="0"/>
              </a:rPr>
              <a:t> , </a:t>
            </a:r>
            <a:r>
              <a:rPr lang="fr-CH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systematic</a:t>
            </a:r>
            <a:r>
              <a:rPr lang="fr-CH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uncertainty</a:t>
            </a:r>
            <a:r>
              <a:rPr lang="fr-CH" sz="1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CH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Recommendation</a:t>
            </a:r>
            <a:r>
              <a:rPr lang="fr-CH" sz="1600" b="1" dirty="0">
                <a:latin typeface="Arial" panose="020B0604020202020204" pitchFamily="34" charset="0"/>
                <a:cs typeface="Arial" panose="020B0604020202020204" pitchFamily="34" charset="0"/>
              </a:rPr>
              <a:t>: Paper </a:t>
            </a:r>
            <a:r>
              <a:rPr lang="fr-CH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describing</a:t>
            </a:r>
            <a:r>
              <a:rPr lang="fr-CH" sz="1600" b="1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fr-CH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  <a:r>
              <a:rPr lang="fr-CH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random</a:t>
            </a:r>
            <a:r>
              <a:rPr lang="fr-CH" sz="1600" b="1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r-CH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systematic</a:t>
            </a:r>
            <a:r>
              <a:rPr lang="fr-CH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uncertainties</a:t>
            </a:r>
            <a:r>
              <a:rPr lang="fr-CH" sz="1600" b="1" dirty="0">
                <a:latin typeface="Arial" panose="020B0604020202020204" pitchFamily="34" charset="0"/>
                <a:cs typeface="Arial" panose="020B0604020202020204" pitchFamily="34" charset="0"/>
              </a:rPr>
              <a:t> (David)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CH" sz="1600" b="1" dirty="0">
                <a:latin typeface="Arial" panose="020B0604020202020204" pitchFamily="34" charset="0"/>
                <a:cs typeface="Arial" panose="020B0604020202020204" pitchFamily="34" charset="0"/>
              </a:rPr>
              <a:t>Radiosonde pressure/</a:t>
            </a:r>
            <a:r>
              <a:rPr lang="fr-CH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height</a:t>
            </a:r>
            <a:r>
              <a:rPr lang="fr-CH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bias</a:t>
            </a:r>
            <a:r>
              <a:rPr lang="fr-CH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effect</a:t>
            </a:r>
            <a:r>
              <a:rPr lang="fr-CH" sz="1600" b="1" dirty="0">
                <a:latin typeface="Arial" panose="020B0604020202020204" pitchFamily="34" charset="0"/>
                <a:cs typeface="Arial" panose="020B0604020202020204" pitchFamily="34" charset="0"/>
              </a:rPr>
              <a:t>– modern RS </a:t>
            </a:r>
            <a:r>
              <a:rPr lang="fr-CH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fr-CH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CH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corrected</a:t>
            </a:r>
            <a:r>
              <a:rPr lang="fr-CH" sz="1600" b="1" dirty="0">
                <a:latin typeface="Arial" panose="020B0604020202020204" pitchFamily="34" charset="0"/>
                <a:cs typeface="Arial" panose="020B0604020202020204" pitchFamily="34" charset="0"/>
              </a:rPr>
              <a:t> for – </a:t>
            </a:r>
            <a:r>
              <a:rPr lang="fr-CH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resulting</a:t>
            </a:r>
            <a:r>
              <a:rPr lang="fr-CH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random</a:t>
            </a:r>
            <a:r>
              <a:rPr lang="fr-CH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uncertainity</a:t>
            </a:r>
            <a:r>
              <a:rPr lang="fr-CH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goes</a:t>
            </a:r>
            <a:r>
              <a:rPr lang="fr-CH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fr-CH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overal</a:t>
            </a:r>
            <a:r>
              <a:rPr lang="fr-CH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uncertainty</a:t>
            </a:r>
            <a:r>
              <a:rPr lang="fr-CH" sz="1600" b="1" dirty="0">
                <a:latin typeface="Arial" panose="020B0604020202020204" pitchFamily="34" charset="0"/>
                <a:cs typeface="Arial" panose="020B0604020202020204" pitchFamily="34" charset="0"/>
              </a:rPr>
              <a:t>? (David)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CH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Flagging</a:t>
            </a:r>
            <a:r>
              <a:rPr lang="fr-CH" sz="1600" b="1" dirty="0">
                <a:latin typeface="Arial" panose="020B0604020202020204" pitchFamily="34" charset="0"/>
                <a:cs typeface="Arial" panose="020B0604020202020204" pitchFamily="34" charset="0"/>
              </a:rPr>
              <a:t>: Simple code David/Jonathan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37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6300" y="1038687"/>
            <a:ext cx="9272402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b="1" dirty="0"/>
              <a:t>11. </a:t>
            </a:r>
            <a:r>
              <a:rPr lang="fr-CH" sz="2400" b="1" dirty="0" err="1"/>
              <a:t>Strategy</a:t>
            </a:r>
            <a:r>
              <a:rPr lang="fr-CH" sz="2400" b="1" dirty="0"/>
              <a:t>/Time Table (</a:t>
            </a:r>
            <a:r>
              <a:rPr lang="fr-CH" sz="2400" b="1" dirty="0" err="1"/>
              <a:t>late</a:t>
            </a:r>
            <a:r>
              <a:rPr lang="fr-CH" sz="2400" b="1" dirty="0"/>
              <a:t> 2018-mid 2020)</a:t>
            </a:r>
            <a:endParaRPr lang="fr-CH" dirty="0"/>
          </a:p>
          <a:p>
            <a:pPr marL="800100" lvl="1" indent="-342900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fr-CH" sz="2400" dirty="0"/>
              <a:t>AGU-</a:t>
            </a:r>
            <a:r>
              <a:rPr lang="fr-CH" sz="2400" dirty="0" err="1"/>
              <a:t>Fall</a:t>
            </a:r>
            <a:r>
              <a:rPr lang="fr-CH" sz="2400" dirty="0"/>
              <a:t> 2018, Washington: </a:t>
            </a:r>
            <a:r>
              <a:rPr lang="fr-CH" sz="2400" dirty="0" err="1"/>
              <a:t>Subgroup</a:t>
            </a:r>
            <a:r>
              <a:rPr lang="fr-CH" sz="2400" dirty="0"/>
              <a:t> meeting (9 people)</a:t>
            </a:r>
          </a:p>
          <a:p>
            <a:pPr marL="800100" lvl="1" indent="-342900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fr-CH" sz="2400" dirty="0" err="1"/>
              <a:t>Next</a:t>
            </a:r>
            <a:r>
              <a:rPr lang="fr-CH" sz="2400" dirty="0"/>
              <a:t> Panel meeting: Bruxelles 17/18 </a:t>
            </a:r>
            <a:r>
              <a:rPr lang="fr-CH" sz="2400" dirty="0" err="1"/>
              <a:t>September</a:t>
            </a:r>
            <a:r>
              <a:rPr lang="fr-CH" sz="2400" dirty="0"/>
              <a:t> 2019</a:t>
            </a:r>
            <a:endParaRPr lang="fr-CH" dirty="0"/>
          </a:p>
          <a:p>
            <a:pPr marL="800100" lvl="1" indent="-342900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de-DE" sz="2400" dirty="0" err="1"/>
              <a:t>Quadrennial</a:t>
            </a:r>
            <a:r>
              <a:rPr lang="de-DE" sz="2400" dirty="0"/>
              <a:t> </a:t>
            </a:r>
            <a:r>
              <a:rPr lang="de-DE" sz="2400" dirty="0" err="1"/>
              <a:t>Ozone</a:t>
            </a:r>
            <a:r>
              <a:rPr lang="de-DE" sz="2400" dirty="0"/>
              <a:t> Symposium: Mid 2020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4460" y="98787"/>
            <a:ext cx="9566439" cy="984291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ASOPOS 2.0 –Consensus on Actions and Decisions Made (3)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0639" y="4940135"/>
            <a:ext cx="9138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Note: Add item of low pump temperature, there should be some recommendation on keep pump temperature at moderate level (e.e. Active heater as Vaisala or passive heating</a:t>
            </a:r>
          </a:p>
        </p:txBody>
      </p:sp>
    </p:spTree>
    <p:extLst>
      <p:ext uri="{BB962C8B-B14F-4D97-AF65-F5344CB8AC3E}">
        <p14:creationId xmlns:p14="http://schemas.microsoft.com/office/powerpoint/2010/main" val="726241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386</Words>
  <Application>Microsoft Macintosh PowerPoint</Application>
  <PresentationFormat>A4 Paper (210x297 mm)</PresentationFormat>
  <Paragraphs>37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Wingdings</vt:lpstr>
      <vt:lpstr>Office Theme</vt:lpstr>
      <vt:lpstr>ASOPOS 2.0 WORKSHOP Bruxelles (17/18 September 2019)</vt:lpstr>
      <vt:lpstr>ASOPOS 2.0 –Consensus on Actions and Decisions Made (1)</vt:lpstr>
      <vt:lpstr>ASOPOS 2.0 –Consensus on Actions and Decisions Made (2)</vt:lpstr>
      <vt:lpstr>ASOPOS 2.0 –Consensus on Actions and Decisions Made (3)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ASOPOS 2.0 WORKSHOP  GENE</dc:title>
  <dc:creator>traveler</dc:creator>
  <cp:lastModifiedBy>Herman Smit</cp:lastModifiedBy>
  <cp:revision>41</cp:revision>
  <cp:lastPrinted>2019-08-21T12:55:35Z</cp:lastPrinted>
  <dcterms:created xsi:type="dcterms:W3CDTF">2018-09-19T05:49:10Z</dcterms:created>
  <dcterms:modified xsi:type="dcterms:W3CDTF">2019-08-29T20:18:16Z</dcterms:modified>
</cp:coreProperties>
</file>